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50" r:id="rId3"/>
  </p:sldMasterIdLst>
  <p:notesMasterIdLst>
    <p:notesMasterId r:id="rId5"/>
  </p:notesMasterIdLst>
  <p:sldIdLst>
    <p:sldId id="256" r:id="rId4"/>
    <p:sldId id="257" r:id="rId6"/>
    <p:sldId id="258" r:id="rId7"/>
    <p:sldId id="259" r:id="rId8"/>
    <p:sldId id="261" r:id="rId9"/>
    <p:sldId id="265" r:id="rId10"/>
    <p:sldId id="262" r:id="rId11"/>
    <p:sldId id="264" r:id="rId12"/>
    <p:sldId id="266" r:id="rId13"/>
  </p:sld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.png"/><Relationship Id="rId8" Type="http://schemas.openxmlformats.org/officeDocument/2006/relationships/tags" Target="../tags/tag4.xml"/><Relationship Id="rId7" Type="http://schemas.openxmlformats.org/officeDocument/2006/relationships/image" Target="../media/image21.png"/><Relationship Id="rId6" Type="http://schemas.openxmlformats.org/officeDocument/2006/relationships/tags" Target="../tags/tag3.xml"/><Relationship Id="rId5" Type="http://schemas.openxmlformats.org/officeDocument/2006/relationships/image" Target="../media/image20.png"/><Relationship Id="rId4" Type="http://schemas.openxmlformats.org/officeDocument/2006/relationships/tags" Target="../tags/tag2.xml"/><Relationship Id="rId3" Type="http://schemas.openxmlformats.org/officeDocument/2006/relationships/image" Target="../media/image19.png"/><Relationship Id="rId2" Type="http://schemas.openxmlformats.org/officeDocument/2006/relationships/tags" Target="../tags/tag1.xml"/><Relationship Id="rId19" Type="http://schemas.openxmlformats.org/officeDocument/2006/relationships/notesSlide" Target="../notesSlides/notesSlide7.xml"/><Relationship Id="rId18" Type="http://schemas.openxmlformats.org/officeDocument/2006/relationships/slideLayout" Target="../slideLayouts/slideLayout1.xml"/><Relationship Id="rId17" Type="http://schemas.openxmlformats.org/officeDocument/2006/relationships/tags" Target="../tags/tag12.xml"/><Relationship Id="rId16" Type="http://schemas.openxmlformats.org/officeDocument/2006/relationships/tags" Target="../tags/tag11.xml"/><Relationship Id="rId15" Type="http://schemas.openxmlformats.org/officeDocument/2006/relationships/tags" Target="../tags/tag10.xml"/><Relationship Id="rId14" Type="http://schemas.openxmlformats.org/officeDocument/2006/relationships/tags" Target="../tags/tag9.xml"/><Relationship Id="rId13" Type="http://schemas.openxmlformats.org/officeDocument/2006/relationships/tags" Target="../tags/tag8.xml"/><Relationship Id="rId12" Type="http://schemas.openxmlformats.org/officeDocument/2006/relationships/tags" Target="../tags/tag7.xml"/><Relationship Id="rId11" Type="http://schemas.openxmlformats.org/officeDocument/2006/relationships/tags" Target="../tags/tag6.xml"/><Relationship Id="rId10" Type="http://schemas.openxmlformats.org/officeDocument/2006/relationships/tags" Target="../tags/tag5.xml"/><Relationship Id="rId1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20.xml"/><Relationship Id="rId7" Type="http://schemas.openxmlformats.org/officeDocument/2006/relationships/tags" Target="../tags/tag19.xml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0" Type="http://schemas.openxmlformats.org/officeDocument/2006/relationships/notesSlide" Target="../notesSlides/notesSlide8.xml"/><Relationship Id="rId1" Type="http://schemas.openxmlformats.org/officeDocument/2006/relationships/tags" Target="../tags/tag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BF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3630" y="271780"/>
            <a:ext cx="7251700" cy="45993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Коми-Пермяки: этническая группа народов России
</a:t>
            </a:r>
            <a:r>
              <a:rPr lang="en-US" sz="3600" b="1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
</a:t>
            </a:r>
            <a:r>
              <a:rPr lang="en-US" sz="2800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Финно-угорский народ с уникальной культурой и языком
</a:t>
            </a:r>
            <a:r>
              <a:rPr lang="en-US" sz="2400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
</a:t>
            </a:r>
            <a:r>
              <a:rPr lang="en-US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Якупов Матвей 
Юнармия г. Тверь
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BF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51300" y="43815"/>
            <a:ext cx="4932680" cy="49631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Исторические и географические корни Коми-Пермяков
</a:t>
            </a:r>
            <a:r>
              <a:rPr lang="en-US" sz="2000" b="1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
</a:t>
            </a:r>
            <a:r>
              <a:rPr lang="en-US" sz="1400" dirty="0">
                <a:solidFill>
                  <a:schemeClr val="bg1"/>
                </a:solidFill>
                <a:latin typeface="Calibri" panose="020F0502020204030204" charset="0"/>
                <a:ea typeface="Arial" panose="020B0604020202020204" pitchFamily="34" charset="-122"/>
                <a:cs typeface="Calibri" panose="020F0502020204030204" charset="0"/>
              </a:rPr>
              <a:t>Коми-Пермяки проживают на территории современного Пермского края</a:t>
            </a:r>
            <a:r>
              <a:rPr lang="ru-RU" altLang="en-US" sz="1400" dirty="0">
                <a:solidFill>
                  <a:schemeClr val="bg1"/>
                </a:solidFill>
                <a:latin typeface="Calibri" panose="020F0502020204030204" charset="0"/>
                <a:ea typeface="Arial" panose="020B0604020202020204" pitchFamily="34" charset="-122"/>
                <a:cs typeface="Calibri" panose="020F0502020204030204" charset="0"/>
              </a:rPr>
              <a:t>. </a:t>
            </a:r>
            <a:r>
              <a:rPr lang="en-US" sz="1400" dirty="0">
                <a:solidFill>
                  <a:schemeClr val="bg1"/>
                </a:solidFill>
                <a:latin typeface="Calibri" panose="020F0502020204030204" charset="0"/>
                <a:ea typeface="Arial" panose="020B0604020202020204" pitchFamily="34" charset="-122"/>
                <a:cs typeface="Calibri" panose="020F0502020204030204" charset="0"/>
              </a:rPr>
              <a:t>Их язык и культура сформировались под влиянием финно-угорских и славянских традиций.</a:t>
            </a:r>
            <a:endParaRPr lang="en-US" sz="1400" dirty="0">
              <a:solidFill>
                <a:schemeClr val="bg1"/>
              </a:solidFill>
              <a:latin typeface="Calibri" panose="020F0502020204030204" charset="0"/>
              <a:ea typeface="Arial" panose="020B0604020202020204" pitchFamily="34" charset="-122"/>
              <a:cs typeface="Calibri" panose="020F0502020204030204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1400" dirty="0">
                <a:solidFill>
                  <a:schemeClr val="bg1"/>
                </a:solidFill>
                <a:latin typeface="Calibri" panose="020F0502020204030204" charset="0"/>
                <a:ea typeface="Arial" panose="020B0604020202020204" pitchFamily="34" charset="-122"/>
                <a:cs typeface="Calibri" panose="020F0502020204030204" charset="0"/>
              </a:rPr>
              <a:t>
</a:t>
            </a:r>
            <a:r>
              <a:rPr lang="en-US" altLang="en-US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История</a:t>
            </a:r>
            <a:r>
              <a:rPr lang="en-US" altLang="ru-RU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народа</a:t>
            </a:r>
            <a:r>
              <a:rPr lang="en-US" altLang="ru-RU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коми</a:t>
            </a:r>
            <a:r>
              <a:rPr lang="en-US" altLang="ru-RU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-</a:t>
            </a:r>
            <a:r>
              <a:rPr lang="en-US" altLang="en-US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пермяков</a:t>
            </a:r>
            <a:r>
              <a:rPr lang="en-US" altLang="ru-RU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уходит</a:t>
            </a:r>
            <a:r>
              <a:rPr lang="en-US" altLang="ru-RU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корнями</a:t>
            </a:r>
            <a:r>
              <a:rPr lang="en-US" altLang="ru-RU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в</a:t>
            </a:r>
            <a:r>
              <a:rPr lang="en-US" altLang="ru-RU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глубокую</a:t>
            </a:r>
            <a:r>
              <a:rPr lang="en-US" altLang="ru-RU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древность</a:t>
            </a:r>
            <a:r>
              <a:rPr lang="en-US" altLang="ru-RU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. </a:t>
            </a:r>
            <a:r>
              <a:rPr lang="ru-RU" altLang="en-US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П</a:t>
            </a:r>
            <a:r>
              <a:rPr lang="en-US" altLang="en-US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ервые</a:t>
            </a:r>
            <a:r>
              <a:rPr lang="en-US" altLang="ru-RU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поселения</a:t>
            </a:r>
            <a:r>
              <a:rPr lang="en-US" altLang="ru-RU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появились</a:t>
            </a:r>
            <a:r>
              <a:rPr lang="en-US" altLang="ru-RU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на</a:t>
            </a:r>
            <a:r>
              <a:rPr lang="en-US" altLang="ru-RU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Урале</a:t>
            </a:r>
            <a:r>
              <a:rPr lang="en-US" altLang="ru-RU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около</a:t>
            </a:r>
            <a:r>
              <a:rPr lang="en-US" altLang="ru-RU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5 </a:t>
            </a:r>
            <a:r>
              <a:rPr lang="en-US" altLang="en-US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тысяч</a:t>
            </a:r>
            <a:r>
              <a:rPr lang="en-US" altLang="ru-RU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лет</a:t>
            </a:r>
            <a:r>
              <a:rPr lang="en-US" altLang="ru-RU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назад</a:t>
            </a:r>
            <a:r>
              <a:rPr lang="en-US" altLang="ru-RU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. </a:t>
            </a:r>
            <a:endParaRPr lang="en-US" altLang="ru-RU" sz="1400" dirty="0">
              <a:solidFill>
                <a:schemeClr val="bg1"/>
              </a:solidFill>
              <a:latin typeface="Calibri" panose="020F0502020204030204" charset="0"/>
              <a:cs typeface="Calibri" panose="020F0502020204030204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endParaRPr lang="en-US" altLang="ru-RU" sz="1400" dirty="0">
              <a:solidFill>
                <a:schemeClr val="bg1"/>
              </a:solidFill>
              <a:latin typeface="Calibri" panose="020F0502020204030204" charset="0"/>
              <a:cs typeface="Calibri" panose="020F0502020204030204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altLang="en-US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До</a:t>
            </a:r>
            <a:r>
              <a:rPr lang="en-US" altLang="ru-RU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принятия</a:t>
            </a:r>
            <a:r>
              <a:rPr lang="en-US" altLang="ru-RU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христианства</a:t>
            </a:r>
            <a:r>
              <a:rPr lang="en-US" altLang="ru-RU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в</a:t>
            </a:r>
            <a:r>
              <a:rPr lang="en-US" altLang="ru-RU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X-XI </a:t>
            </a:r>
            <a:r>
              <a:rPr lang="en-US" altLang="en-US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веках</a:t>
            </a:r>
            <a:r>
              <a:rPr lang="ru-RU" altLang="en-US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,</a:t>
            </a:r>
            <a:r>
              <a:rPr lang="en-US" altLang="ru-RU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коми</a:t>
            </a:r>
            <a:r>
              <a:rPr lang="en-US" altLang="ru-RU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-</a:t>
            </a:r>
            <a:r>
              <a:rPr lang="en-US" altLang="en-US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пермяки</a:t>
            </a:r>
            <a:r>
              <a:rPr lang="en-US" altLang="ru-RU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исповедовали</a:t>
            </a:r>
            <a:r>
              <a:rPr lang="en-US" altLang="ru-RU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языческие</a:t>
            </a:r>
            <a:r>
              <a:rPr lang="en-US" altLang="ru-RU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верования</a:t>
            </a:r>
            <a:r>
              <a:rPr lang="en-US" altLang="ru-RU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, </a:t>
            </a:r>
            <a:r>
              <a:rPr lang="en-US" altLang="en-US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поклонялись</a:t>
            </a:r>
            <a:r>
              <a:rPr lang="en-US" altLang="ru-RU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силам</a:t>
            </a:r>
            <a:r>
              <a:rPr lang="en-US" altLang="ru-RU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природы</a:t>
            </a:r>
            <a:r>
              <a:rPr lang="en-US" altLang="ru-RU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и</a:t>
            </a:r>
            <a:r>
              <a:rPr lang="en-US" altLang="ru-RU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духам</a:t>
            </a:r>
            <a:r>
              <a:rPr lang="en-US" altLang="ru-RU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предков</a:t>
            </a:r>
            <a:r>
              <a:rPr lang="en-US" altLang="ru-RU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. </a:t>
            </a:r>
            <a:endParaRPr lang="en-US" altLang="ru-RU" sz="1400" dirty="0">
              <a:solidFill>
                <a:schemeClr val="bg1"/>
              </a:solidFill>
              <a:latin typeface="Calibri" panose="020F0502020204030204" charset="0"/>
              <a:cs typeface="Calibri" panose="020F0502020204030204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endParaRPr lang="en-US" altLang="ru-RU" sz="1400" dirty="0">
              <a:solidFill>
                <a:schemeClr val="bg1"/>
              </a:solidFill>
              <a:latin typeface="Calibri" panose="020F0502020204030204" charset="0"/>
              <a:cs typeface="Calibri" panose="020F0502020204030204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en-US" altLang="en-US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Сегодня</a:t>
            </a:r>
            <a:r>
              <a:rPr lang="en-US" altLang="ru-RU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коми</a:t>
            </a:r>
            <a:r>
              <a:rPr lang="en-US" altLang="ru-RU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-</a:t>
            </a:r>
            <a:r>
              <a:rPr lang="en-US" altLang="en-US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пермяки</a:t>
            </a:r>
            <a:r>
              <a:rPr lang="en-US" altLang="ru-RU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сохраняют</a:t>
            </a:r>
            <a:r>
              <a:rPr lang="en-US" altLang="ru-RU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свою</a:t>
            </a:r>
            <a:r>
              <a:rPr lang="en-US" altLang="ru-RU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культурную</a:t>
            </a:r>
            <a:r>
              <a:rPr lang="en-US" altLang="ru-RU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идентичность</a:t>
            </a:r>
            <a:r>
              <a:rPr lang="ru-RU" altLang="en-US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. </a:t>
            </a:r>
            <a:r>
              <a:rPr lang="en-US" altLang="en-US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Национальные</a:t>
            </a:r>
            <a:r>
              <a:rPr lang="en-US" altLang="ru-RU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праздники</a:t>
            </a:r>
            <a:r>
              <a:rPr lang="en-US" altLang="ru-RU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, </a:t>
            </a:r>
            <a:r>
              <a:rPr lang="en-US" altLang="en-US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народные</a:t>
            </a:r>
            <a:r>
              <a:rPr lang="en-US" altLang="ru-RU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промыслы</a:t>
            </a:r>
            <a:r>
              <a:rPr lang="en-US" altLang="ru-RU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и</a:t>
            </a:r>
            <a:r>
              <a:rPr lang="en-US" altLang="ru-RU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традиционные</a:t>
            </a:r>
            <a:r>
              <a:rPr lang="en-US" altLang="ru-RU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ремесла</a:t>
            </a:r>
            <a:r>
              <a:rPr lang="en-US" altLang="ru-RU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продолжают</a:t>
            </a:r>
            <a:r>
              <a:rPr lang="en-US" altLang="ru-RU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жить</a:t>
            </a:r>
            <a:r>
              <a:rPr lang="en-US" altLang="ru-RU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и</a:t>
            </a:r>
            <a:r>
              <a:rPr lang="en-US" altLang="ru-RU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lang="en-US" altLang="en-US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развиваться</a:t>
            </a:r>
            <a:r>
              <a:rPr lang="en-US" altLang="ru-RU" sz="1400" dirty="0">
                <a:solidFill>
                  <a:schemeClr val="bg1"/>
                </a:solidFill>
                <a:latin typeface="Calibri" panose="020F0502020204030204" charset="0"/>
                <a:cs typeface="Calibri" panose="020F0502020204030204" charset="0"/>
              </a:rPr>
              <a:t>.</a:t>
            </a:r>
            <a:endParaRPr lang="en-US" altLang="ru-RU" sz="1400" dirty="0">
              <a:solidFill>
                <a:schemeClr val="bg1"/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BF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26"/>
            <a:ext cx="3043761" cy="1890461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8475" y="1358201"/>
            <a:ext cx="3043761" cy="1890461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234626"/>
            <a:ext cx="3043761" cy="189046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5210" y="178915"/>
            <a:ext cx="8355600" cy="3849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Язык и письменность Коми-Пермяков</a:t>
            </a:r>
            <a:endParaRPr lang="en-US" sz="2000" b="1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-122"/>
              <a:cs typeface="Arial" panose="020B0604020202020204" pitchFamily="34" charset="-120"/>
            </a:endParaRPr>
          </a:p>
        </p:txBody>
      </p:sp>
      <p:sp>
        <p:nvSpPr>
          <p:cNvPr id="7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64698" y="1517221"/>
            <a:ext cx="2654701" cy="155897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Происхождение языка
</a:t>
            </a:r>
            <a:r>
              <a:rPr lang="en-US" sz="13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
</a:t>
            </a:r>
            <a:r>
              <a:rPr lang="en-US" sz="10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Коми-Пермяцкий язык относится к пермской подгруппе финно-угорской семьи. Он обладает характерными лексическими и грамматическими особенностями, отличающими его от других финно-угорских языков.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1" cy="155897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Современная письменность
</a:t>
            </a:r>
            <a:r>
              <a:rPr lang="en-US" sz="13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
</a:t>
            </a:r>
            <a:r>
              <a:rPr lang="en-US" sz="10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Алфавит базируется на кириллице с добавлением специальных букв. Такая адаптация позволяет точнее передавать звуки и поддерживает сохранение языка в письменном виде.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60698" y="1517221"/>
            <a:ext cx="2654701" cy="155897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Программы сохранения
</a:t>
            </a:r>
            <a:r>
              <a:rPr lang="en-US" sz="13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
</a:t>
            </a:r>
            <a:r>
              <a:rPr lang="en-US" sz="10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В условиях сокращения числа носителей активно реализуются образовательные и культурные проекты, направленные на популяризацию и изучение языка среди молодого поколения.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15905" y="525695"/>
            <a:ext cx="8385300" cy="746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Основные традиционные обряды Коми-Пермяков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430525" y="2121150"/>
            <a:ext cx="2737800" cy="10314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Обряды посвящения
</a:t>
            </a:r>
            <a:r>
              <a:rPr lang="en-US" sz="100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
</a:t>
            </a:r>
            <a:r>
              <a:rPr lang="en-US" sz="100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
</a:t>
            </a:r>
            <a:r>
              <a:rPr lang="en-US" sz="100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
</a:t>
            </a:r>
            <a:r>
              <a:rPr lang="en-US" sz="10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Традиционные обряды инициации молодых людей, символизирующие переход к взрослой жизни.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1347200" y="2121025"/>
            <a:ext cx="2737800" cy="10314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Зимние праздники
</a:t>
            </a:r>
            <a:r>
              <a:rPr lang="en-US" sz="100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
</a:t>
            </a:r>
            <a:r>
              <a:rPr lang="en-US" sz="100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
</a:t>
            </a:r>
            <a:r>
              <a:rPr lang="en-US" sz="100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
</a:t>
            </a:r>
            <a:r>
              <a:rPr lang="en-US" sz="10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Обряды очищения и проведения зимних ритуалов с пением и танцами, укрепляющими связь с предками.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2892300" y="3877275"/>
            <a:ext cx="2737800" cy="10314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Весенние праздники
</a:t>
            </a:r>
            <a:r>
              <a:rPr lang="en-US" sz="100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
</a:t>
            </a:r>
            <a:r>
              <a:rPr lang="en-US" sz="100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
</a:t>
            </a:r>
            <a:r>
              <a:rPr lang="en-US" sz="100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
</a:t>
            </a:r>
            <a:r>
              <a:rPr lang="en-US" sz="10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Церемонии плодородия в честь возрождения природы, сопровождающиеся коллективными песнопениями и играми.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5975800" y="3877275"/>
            <a:ext cx="2737800" cy="10314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Свадебные традиции
</a:t>
            </a:r>
            <a:r>
              <a:rPr lang="en-US" sz="100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
</a:t>
            </a:r>
            <a:r>
              <a:rPr lang="en-US" sz="100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
</a:t>
            </a:r>
            <a:r>
              <a:rPr lang="en-US" sz="100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
</a:t>
            </a:r>
            <a:r>
              <a:rPr lang="en-US" sz="10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Пышные торжества, включающие национальные песни и танцы, отражающие глубокую связь семьи и сообщества.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BF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26"/>
            <a:ext cx="3043761" cy="1890461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8475" y="1358201"/>
            <a:ext cx="3043761" cy="1890461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234626"/>
            <a:ext cx="3043761" cy="189046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0450" y="563725"/>
            <a:ext cx="8355600" cy="3849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Национальная кухня Коми-Пермяков: традиции и рецепты
</a:t>
            </a:r>
            <a:endParaRPr lang="en-US" sz="2000" b="1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-122"/>
              <a:cs typeface="Arial" panose="020B0604020202020204" pitchFamily="34" charset="-120"/>
            </a:endParaRPr>
          </a:p>
        </p:txBody>
      </p:sp>
      <p:sp>
        <p:nvSpPr>
          <p:cNvPr id="7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64698" y="1517221"/>
            <a:ext cx="2654701" cy="155897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Рыбные супы и блюда
</a:t>
            </a:r>
            <a:r>
              <a:rPr lang="en-US" sz="13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
</a:t>
            </a:r>
            <a:r>
              <a:rPr lang="en-US" sz="10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В основе кухни — разнообразие рыбных блюд, отражающих близость к природным ресурсам и сезонность продуктов.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1" cy="155897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Пироги </a:t>
            </a:r>
            <a:r>
              <a:rPr lang="ru-RU" altLang="en-US" sz="1300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или Перепечи</a:t>
            </a:r>
            <a:endParaRPr lang="ru-RU" altLang="en-US" sz="1300" b="1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-122"/>
              <a:cs typeface="Arial" panose="020B0604020202020204" pitchFamily="34" charset="-120"/>
            </a:endParaRPr>
          </a:p>
          <a:p>
            <a:pPr marL="0" indent="0" algn="l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
</a:t>
            </a:r>
            <a:r>
              <a:rPr lang="en-US" sz="10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Использование свежих и лесных ягод в тесте — одна из традиционных гастрономических особенностей народа.</a:t>
            </a:r>
            <a:endParaRPr lang="en-US" sz="1000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-122"/>
              <a:cs typeface="Arial" panose="020B0604020202020204" pitchFamily="34" charset="-120"/>
            </a:endParaRPr>
          </a:p>
          <a:p>
            <a:pPr marL="0" indent="0" algn="l">
              <a:lnSpc>
                <a:spcPct val="90000"/>
              </a:lnSpc>
              <a:buNone/>
            </a:pPr>
            <a:r>
              <a:rPr lang="ru-RU" altLang="en-US" sz="10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Кроме ягод, п</a:t>
            </a:r>
            <a:r>
              <a:rPr lang="en-US" altLang="en-US" sz="10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ирожки</a:t>
            </a:r>
            <a:r>
              <a:rPr lang="en-US" altLang="ru-RU" sz="10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 </a:t>
            </a:r>
            <a:r>
              <a:rPr lang="ru-RU" altLang="en-US" sz="10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бывают </a:t>
            </a:r>
            <a:r>
              <a:rPr lang="en-US" altLang="en-US" sz="10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с</a:t>
            </a:r>
            <a:r>
              <a:rPr lang="en-US" altLang="ru-RU" sz="10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 </a:t>
            </a:r>
            <a:r>
              <a:rPr lang="en-US" altLang="en-US" sz="10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начинкой</a:t>
            </a:r>
            <a:r>
              <a:rPr lang="en-US" altLang="ru-RU" sz="10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 </a:t>
            </a:r>
            <a:r>
              <a:rPr lang="en-US" altLang="en-US" sz="10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из</a:t>
            </a:r>
            <a:r>
              <a:rPr lang="en-US" altLang="ru-RU" sz="10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 </a:t>
            </a:r>
            <a:r>
              <a:rPr lang="en-US" altLang="en-US" sz="10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рыбы</a:t>
            </a:r>
            <a:r>
              <a:rPr lang="en-US" altLang="ru-RU" sz="10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, </a:t>
            </a:r>
            <a:r>
              <a:rPr lang="en-US" altLang="en-US" sz="10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мяса</a:t>
            </a:r>
            <a:r>
              <a:rPr lang="en-US" altLang="ru-RU" sz="10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 </a:t>
            </a:r>
            <a:r>
              <a:rPr lang="en-US" altLang="en-US" sz="10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или</a:t>
            </a:r>
            <a:r>
              <a:rPr lang="en-US" altLang="ru-RU" sz="10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 </a:t>
            </a:r>
            <a:r>
              <a:rPr lang="en-US" altLang="en-US" sz="10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грибов</a:t>
            </a:r>
            <a:r>
              <a:rPr lang="en-US" altLang="ru-RU" sz="10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.</a:t>
            </a:r>
            <a:r>
              <a:rPr lang="en-US" sz="10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60698" y="1517221"/>
            <a:ext cx="2654701" cy="155897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Блюда из дикого мяса
</a:t>
            </a:r>
            <a:r>
              <a:rPr lang="en-US" sz="10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Приготовление блюд из дичи сохраняет связь с природой и передаётся с поколения в поколение кустарным способом.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BF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4560" y="251940"/>
            <a:ext cx="8355600" cy="3849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Национальная </a:t>
            </a:r>
            <a:r>
              <a:rPr lang="ru-RU" altLang="en-US" sz="2000" b="1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одежда</a:t>
            </a: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 Коми-Пермяков</a:t>
            </a:r>
            <a:endParaRPr lang="en-US" sz="2000" b="1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-122"/>
              <a:cs typeface="Arial" panose="020B0604020202020204" pitchFamily="34" charset="-120"/>
            </a:endParaRPr>
          </a:p>
        </p:txBody>
      </p:sp>
      <p:sp>
        <p:nvSpPr>
          <p:cNvPr id="7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64465" y="1899285"/>
            <a:ext cx="2654935" cy="24022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ru-RU" altLang="en-US" sz="1300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Женская одежда</a:t>
            </a:r>
            <a:r>
              <a:rPr lang="en-US" sz="13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
</a:t>
            </a:r>
            <a:endParaRPr lang="en-US" sz="1300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-122"/>
              <a:cs typeface="Arial" panose="020B0604020202020204" pitchFamily="34" charset="-120"/>
            </a:endParaRPr>
          </a:p>
          <a:p>
            <a:pPr marL="0" indent="0" algn="l">
              <a:lnSpc>
                <a:spcPct val="90000"/>
              </a:lnSpc>
              <a:buNone/>
            </a:pPr>
            <a:r>
              <a:rPr lang="en-US" altLang="en-US" sz="1200" dirty="0"/>
              <a:t>Женские</a:t>
            </a:r>
            <a:r>
              <a:rPr lang="en-US" altLang="ru-RU" sz="1200" dirty="0"/>
              <a:t> </a:t>
            </a:r>
            <a:r>
              <a:rPr lang="en-US" altLang="en-US" sz="1200" dirty="0"/>
              <a:t>костюмы</a:t>
            </a:r>
            <a:r>
              <a:rPr lang="en-US" altLang="ru-RU" sz="1200" dirty="0"/>
              <a:t> </a:t>
            </a:r>
            <a:r>
              <a:rPr lang="en-US" altLang="en-US" sz="1200" dirty="0"/>
              <a:t>традиционно</a:t>
            </a:r>
            <a:r>
              <a:rPr lang="en-US" altLang="ru-RU" sz="1200" dirty="0"/>
              <a:t> </a:t>
            </a:r>
            <a:r>
              <a:rPr lang="en-US" altLang="en-US" sz="1200" dirty="0"/>
              <a:t>состоят</a:t>
            </a:r>
            <a:r>
              <a:rPr lang="en-US" altLang="ru-RU" sz="1200" dirty="0"/>
              <a:t> </a:t>
            </a:r>
            <a:r>
              <a:rPr lang="en-US" altLang="en-US" sz="1200" dirty="0"/>
              <a:t>из</a:t>
            </a:r>
            <a:r>
              <a:rPr lang="en-US" altLang="ru-RU" sz="1200" dirty="0"/>
              <a:t> </a:t>
            </a:r>
            <a:r>
              <a:rPr lang="en-US" altLang="en-US" sz="1200" dirty="0"/>
              <a:t>рубахи</a:t>
            </a:r>
            <a:r>
              <a:rPr lang="en-US" altLang="ru-RU" sz="1200" dirty="0"/>
              <a:t>, </a:t>
            </a:r>
            <a:r>
              <a:rPr lang="en-US" altLang="en-US" sz="1200" dirty="0"/>
              <a:t>сарафана</a:t>
            </a:r>
            <a:r>
              <a:rPr lang="en-US" altLang="ru-RU" sz="1200" dirty="0"/>
              <a:t> </a:t>
            </a:r>
            <a:r>
              <a:rPr lang="en-US" altLang="en-US" sz="1200" dirty="0"/>
              <a:t>и</a:t>
            </a:r>
            <a:r>
              <a:rPr lang="en-US" altLang="ru-RU" sz="1200" dirty="0"/>
              <a:t> </a:t>
            </a:r>
            <a:r>
              <a:rPr lang="en-US" altLang="en-US" sz="1200" dirty="0"/>
              <a:t>головного</a:t>
            </a:r>
            <a:r>
              <a:rPr lang="en-US" altLang="ru-RU" sz="1200" dirty="0"/>
              <a:t> </a:t>
            </a:r>
            <a:r>
              <a:rPr lang="en-US" altLang="en-US" sz="1200" dirty="0"/>
              <a:t>убора</a:t>
            </a:r>
            <a:r>
              <a:rPr lang="en-US" altLang="ru-RU" sz="1200" dirty="0"/>
              <a:t>. </a:t>
            </a:r>
            <a:r>
              <a:rPr lang="en-US" altLang="en-US" sz="1200" dirty="0"/>
              <a:t>Рубаха</a:t>
            </a:r>
            <a:r>
              <a:rPr lang="en-US" altLang="ru-RU" sz="1200" dirty="0"/>
              <a:t> </a:t>
            </a:r>
            <a:r>
              <a:rPr lang="en-US" altLang="en-US" sz="1200" dirty="0"/>
              <a:t>шилась</a:t>
            </a:r>
            <a:r>
              <a:rPr lang="en-US" altLang="ru-RU" sz="1200" dirty="0"/>
              <a:t> </a:t>
            </a:r>
            <a:r>
              <a:rPr lang="en-US" altLang="en-US" sz="1200" dirty="0"/>
              <a:t>из</a:t>
            </a:r>
            <a:r>
              <a:rPr lang="en-US" altLang="ru-RU" sz="1200" dirty="0"/>
              <a:t> </a:t>
            </a:r>
            <a:r>
              <a:rPr lang="en-US" altLang="en-US" sz="1200" dirty="0"/>
              <a:t>льняной</a:t>
            </a:r>
            <a:r>
              <a:rPr lang="en-US" altLang="ru-RU" sz="1200" dirty="0"/>
              <a:t> </a:t>
            </a:r>
            <a:r>
              <a:rPr lang="en-US" altLang="en-US" sz="1200" dirty="0"/>
              <a:t>ткани</a:t>
            </a:r>
            <a:r>
              <a:rPr lang="en-US" altLang="ru-RU" sz="1200" dirty="0"/>
              <a:t> </a:t>
            </a:r>
            <a:r>
              <a:rPr lang="en-US" altLang="en-US" sz="1200" dirty="0"/>
              <a:t>и</a:t>
            </a:r>
            <a:r>
              <a:rPr lang="en-US" altLang="ru-RU" sz="1200" dirty="0"/>
              <a:t> </a:t>
            </a:r>
            <a:r>
              <a:rPr lang="en-US" altLang="en-US" sz="1200" dirty="0"/>
              <a:t>украшалась</a:t>
            </a:r>
            <a:r>
              <a:rPr lang="en-US" altLang="ru-RU" sz="1200" dirty="0"/>
              <a:t> </a:t>
            </a:r>
            <a:r>
              <a:rPr lang="en-US" altLang="en-US" sz="1200" dirty="0"/>
              <a:t>вышивкой</a:t>
            </a:r>
            <a:r>
              <a:rPr lang="en-US" altLang="ru-RU" sz="1200" dirty="0"/>
              <a:t>. </a:t>
            </a:r>
            <a:r>
              <a:rPr lang="en-US" altLang="en-US" sz="1200" dirty="0"/>
              <a:t>Сарафан</a:t>
            </a:r>
            <a:r>
              <a:rPr lang="en-US" altLang="ru-RU" sz="1200" dirty="0"/>
              <a:t> </a:t>
            </a:r>
            <a:r>
              <a:rPr lang="en-US" altLang="en-US" sz="1200" dirty="0"/>
              <a:t>мог</a:t>
            </a:r>
            <a:r>
              <a:rPr lang="en-US" altLang="ru-RU" sz="1200" dirty="0"/>
              <a:t> </a:t>
            </a:r>
            <a:r>
              <a:rPr lang="en-US" altLang="en-US" sz="1200" dirty="0"/>
              <a:t>быть</a:t>
            </a:r>
            <a:r>
              <a:rPr lang="en-US" altLang="ru-RU" sz="1200" dirty="0"/>
              <a:t> </a:t>
            </a:r>
            <a:r>
              <a:rPr lang="en-US" altLang="en-US" sz="1200" dirty="0"/>
              <a:t>выполнен</a:t>
            </a:r>
            <a:r>
              <a:rPr lang="en-US" altLang="ru-RU" sz="1200" dirty="0"/>
              <a:t> </a:t>
            </a:r>
            <a:r>
              <a:rPr lang="en-US" altLang="en-US" sz="1200" dirty="0"/>
              <a:t>из</a:t>
            </a:r>
            <a:r>
              <a:rPr lang="en-US" altLang="ru-RU" sz="1200" dirty="0"/>
              <a:t> </a:t>
            </a:r>
            <a:r>
              <a:rPr lang="en-US" altLang="en-US" sz="1200" dirty="0"/>
              <a:t>холста</a:t>
            </a:r>
            <a:r>
              <a:rPr lang="en-US" altLang="ru-RU" sz="1200" dirty="0"/>
              <a:t> </a:t>
            </a:r>
            <a:r>
              <a:rPr lang="en-US" altLang="en-US" sz="1200" dirty="0"/>
              <a:t>или</a:t>
            </a:r>
            <a:r>
              <a:rPr lang="en-US" altLang="ru-RU" sz="1200" dirty="0"/>
              <a:t> </a:t>
            </a:r>
            <a:r>
              <a:rPr lang="en-US" altLang="en-US" sz="1200" dirty="0"/>
              <a:t>шерсти</a:t>
            </a:r>
            <a:r>
              <a:rPr lang="en-US" altLang="ru-RU" sz="1200" dirty="0"/>
              <a:t>, </a:t>
            </a:r>
            <a:r>
              <a:rPr lang="en-US" altLang="en-US" sz="1200" dirty="0"/>
              <a:t>украшен</a:t>
            </a:r>
            <a:r>
              <a:rPr lang="en-US" altLang="ru-RU" sz="1200" dirty="0"/>
              <a:t> </a:t>
            </a:r>
            <a:r>
              <a:rPr lang="en-US" altLang="en-US" sz="1200" dirty="0"/>
              <a:t>узорами</a:t>
            </a:r>
            <a:r>
              <a:rPr lang="en-US" altLang="ru-RU" sz="1200" dirty="0"/>
              <a:t> </a:t>
            </a:r>
            <a:r>
              <a:rPr lang="en-US" altLang="en-US" sz="1200" dirty="0"/>
              <a:t>и</a:t>
            </a:r>
            <a:r>
              <a:rPr lang="en-US" altLang="ru-RU" sz="1200" dirty="0"/>
              <a:t> </a:t>
            </a:r>
            <a:r>
              <a:rPr lang="en-US" altLang="en-US" sz="1200" dirty="0"/>
              <a:t>аппликациями</a:t>
            </a:r>
            <a:r>
              <a:rPr lang="en-US" altLang="ru-RU" sz="1200" dirty="0"/>
              <a:t>. </a:t>
            </a:r>
            <a:endParaRPr lang="en-US" altLang="ru-RU" sz="1200" dirty="0"/>
          </a:p>
          <a:p>
            <a:pPr marL="0" indent="0" algn="l">
              <a:lnSpc>
                <a:spcPct val="90000"/>
              </a:lnSpc>
              <a:buNone/>
            </a:pPr>
            <a:endParaRPr lang="en-US" altLang="ru-RU" sz="1200" dirty="0"/>
          </a:p>
          <a:p>
            <a:pPr marL="0" indent="0" algn="l">
              <a:lnSpc>
                <a:spcPct val="90000"/>
              </a:lnSpc>
              <a:buNone/>
            </a:pPr>
            <a:r>
              <a:rPr lang="en-US" altLang="en-US" sz="1200" dirty="0"/>
              <a:t>Головной</a:t>
            </a:r>
            <a:r>
              <a:rPr lang="en-US" altLang="ru-RU" sz="1200" dirty="0"/>
              <a:t> </a:t>
            </a:r>
            <a:r>
              <a:rPr lang="en-US" altLang="en-US" sz="1200" dirty="0"/>
              <a:t>убор</a:t>
            </a:r>
            <a:r>
              <a:rPr lang="en-US" altLang="ru-RU" sz="1200" dirty="0"/>
              <a:t> </a:t>
            </a:r>
            <a:r>
              <a:rPr lang="en-US" altLang="en-US" sz="1200" dirty="0"/>
              <a:t>представлял</a:t>
            </a:r>
            <a:r>
              <a:rPr lang="en-US" altLang="ru-RU" sz="1200" dirty="0"/>
              <a:t> </a:t>
            </a:r>
            <a:r>
              <a:rPr lang="en-US" altLang="en-US" sz="1200" dirty="0"/>
              <a:t>собой</a:t>
            </a:r>
            <a:r>
              <a:rPr lang="en-US" altLang="ru-RU" sz="1200" dirty="0"/>
              <a:t> </a:t>
            </a:r>
            <a:r>
              <a:rPr lang="en-US" altLang="en-US" sz="1200" dirty="0"/>
              <a:t>кокошник</a:t>
            </a:r>
            <a:r>
              <a:rPr lang="en-US" altLang="ru-RU" sz="1200" dirty="0"/>
              <a:t> </a:t>
            </a:r>
            <a:r>
              <a:rPr lang="en-US" altLang="en-US" sz="1200" dirty="0"/>
              <a:t>или</a:t>
            </a:r>
            <a:r>
              <a:rPr lang="en-US" altLang="ru-RU" sz="1200" dirty="0"/>
              <a:t> </a:t>
            </a:r>
            <a:r>
              <a:rPr lang="en-US" altLang="en-US" sz="1200" dirty="0"/>
              <a:t>платок</a:t>
            </a:r>
            <a:r>
              <a:rPr lang="en-US" altLang="ru-RU" sz="1200" dirty="0"/>
              <a:t>, </a:t>
            </a:r>
            <a:r>
              <a:rPr lang="en-US" altLang="en-US" sz="1200" dirty="0"/>
              <a:t>также</a:t>
            </a:r>
            <a:r>
              <a:rPr lang="en-US" altLang="ru-RU" sz="1200" dirty="0"/>
              <a:t> </a:t>
            </a:r>
            <a:r>
              <a:rPr lang="en-US" altLang="en-US" sz="1200" dirty="0"/>
              <a:t>декорированный</a:t>
            </a:r>
            <a:r>
              <a:rPr lang="en-US" altLang="ru-RU" sz="1200" dirty="0"/>
              <a:t> </a:t>
            </a:r>
            <a:r>
              <a:rPr lang="en-US" altLang="en-US" sz="1200" dirty="0"/>
              <a:t>вышивкой</a:t>
            </a:r>
            <a:r>
              <a:rPr lang="en-US" altLang="ru-RU" sz="1200" dirty="0"/>
              <a:t> </a:t>
            </a:r>
            <a:r>
              <a:rPr lang="en-US" altLang="en-US" sz="1200" dirty="0"/>
              <a:t>и</a:t>
            </a:r>
            <a:r>
              <a:rPr lang="en-US" altLang="ru-RU" sz="1200" dirty="0"/>
              <a:t> </a:t>
            </a:r>
            <a:r>
              <a:rPr lang="en-US" altLang="en-US" sz="1200" dirty="0"/>
              <a:t>лентами</a:t>
            </a:r>
            <a:r>
              <a:rPr lang="en-US" altLang="ru-RU" sz="1200" dirty="0"/>
              <a:t>.</a:t>
            </a:r>
            <a:endParaRPr lang="en-US" altLang="ru-RU" sz="1200" dirty="0"/>
          </a:p>
          <a:p>
            <a:pPr marL="0" indent="0" algn="l">
              <a:lnSpc>
                <a:spcPct val="90000"/>
              </a:lnSpc>
              <a:buNone/>
            </a:pPr>
            <a:endParaRPr lang="en-US" altLang="ru-RU" sz="1200" dirty="0"/>
          </a:p>
          <a:p>
            <a:pPr marL="0" indent="0" algn="l">
              <a:lnSpc>
                <a:spcPct val="90000"/>
              </a:lnSpc>
              <a:buNone/>
            </a:pPr>
            <a:r>
              <a:rPr lang="en-US" altLang="en-US" sz="1200" dirty="0"/>
              <a:t>Цветовая</a:t>
            </a:r>
            <a:r>
              <a:rPr lang="en-US" altLang="ru-RU" sz="1200" dirty="0"/>
              <a:t> </a:t>
            </a:r>
            <a:r>
              <a:rPr lang="en-US" altLang="en-US" sz="1200" dirty="0"/>
              <a:t>гамма</a:t>
            </a:r>
            <a:r>
              <a:rPr lang="en-US" altLang="ru-RU" sz="1200" dirty="0"/>
              <a:t> </a:t>
            </a:r>
            <a:r>
              <a:rPr lang="en-US" altLang="en-US" sz="1200" dirty="0"/>
              <a:t>женской</a:t>
            </a:r>
            <a:r>
              <a:rPr lang="en-US" altLang="ru-RU" sz="1200" dirty="0"/>
              <a:t> </a:t>
            </a:r>
            <a:r>
              <a:rPr lang="en-US" altLang="en-US" sz="1200" dirty="0"/>
              <a:t>одежды</a:t>
            </a:r>
            <a:r>
              <a:rPr lang="en-US" altLang="ru-RU" sz="1200" dirty="0"/>
              <a:t> </a:t>
            </a:r>
            <a:r>
              <a:rPr lang="en-US" altLang="en-US" sz="1200" dirty="0"/>
              <a:t>включала</a:t>
            </a:r>
            <a:r>
              <a:rPr lang="en-US" altLang="ru-RU" sz="1200" dirty="0"/>
              <a:t> </a:t>
            </a:r>
            <a:r>
              <a:rPr lang="en-US" altLang="en-US" sz="1200" dirty="0"/>
              <a:t>яркие</a:t>
            </a:r>
            <a:r>
              <a:rPr lang="en-US" altLang="ru-RU" sz="1200" dirty="0"/>
              <a:t> </a:t>
            </a:r>
            <a:r>
              <a:rPr lang="en-US" altLang="en-US" sz="1200" dirty="0"/>
              <a:t>цвета</a:t>
            </a:r>
            <a:r>
              <a:rPr lang="en-US" altLang="ru-RU" sz="1200" dirty="0"/>
              <a:t>: </a:t>
            </a:r>
            <a:r>
              <a:rPr lang="en-US" altLang="en-US" sz="1200" dirty="0"/>
              <a:t>красный</a:t>
            </a:r>
            <a:r>
              <a:rPr lang="en-US" altLang="ru-RU" sz="1200" dirty="0"/>
              <a:t>, </a:t>
            </a:r>
            <a:r>
              <a:rPr lang="en-US" altLang="en-US" sz="1200" dirty="0"/>
              <a:t>синий</a:t>
            </a:r>
            <a:r>
              <a:rPr lang="en-US" altLang="ru-RU" sz="1200" dirty="0"/>
              <a:t>, </a:t>
            </a:r>
            <a:r>
              <a:rPr lang="en-US" altLang="en-US" sz="1200" dirty="0"/>
              <a:t>зелёный</a:t>
            </a:r>
            <a:r>
              <a:rPr lang="en-US" altLang="ru-RU" sz="1200" dirty="0"/>
              <a:t> </a:t>
            </a:r>
            <a:r>
              <a:rPr lang="en-US" altLang="en-US" sz="1200" dirty="0"/>
              <a:t>и</a:t>
            </a:r>
            <a:r>
              <a:rPr lang="en-US" altLang="ru-RU" sz="1200" dirty="0"/>
              <a:t> </a:t>
            </a:r>
            <a:r>
              <a:rPr lang="en-US" altLang="en-US" sz="1200" dirty="0"/>
              <a:t>жёлтый</a:t>
            </a:r>
            <a:r>
              <a:rPr lang="en-US" altLang="ru-RU" sz="1200" dirty="0"/>
              <a:t>. </a:t>
            </a:r>
            <a:endParaRPr lang="en-US" altLang="ru-RU" sz="1200" dirty="0"/>
          </a:p>
          <a:p>
            <a:pPr marL="0" indent="0" algn="l">
              <a:lnSpc>
                <a:spcPct val="90000"/>
              </a:lnSpc>
              <a:buNone/>
            </a:pPr>
            <a:r>
              <a:rPr lang="en-US" altLang="en-US" sz="1200" dirty="0"/>
              <a:t>Вышивка</a:t>
            </a:r>
            <a:r>
              <a:rPr lang="en-US" altLang="ru-RU" sz="1200" dirty="0"/>
              <a:t> </a:t>
            </a:r>
            <a:r>
              <a:rPr lang="en-US" altLang="en-US" sz="1200" dirty="0"/>
              <a:t>выполнялась</a:t>
            </a:r>
            <a:r>
              <a:rPr lang="en-US" altLang="ru-RU" sz="1200" dirty="0"/>
              <a:t> </a:t>
            </a:r>
            <a:r>
              <a:rPr lang="en-US" altLang="en-US" sz="1200" dirty="0"/>
              <a:t>геометрическими</a:t>
            </a:r>
            <a:r>
              <a:rPr lang="en-US" altLang="ru-RU" sz="1200" dirty="0"/>
              <a:t> </a:t>
            </a:r>
            <a:r>
              <a:rPr lang="en-US" altLang="en-US" sz="1200" dirty="0"/>
              <a:t>фигурами</a:t>
            </a:r>
            <a:r>
              <a:rPr lang="en-US" altLang="ru-RU" sz="1200" dirty="0"/>
              <a:t>, </a:t>
            </a:r>
            <a:r>
              <a:rPr lang="en-US" altLang="en-US" sz="1200" dirty="0"/>
              <a:t>растительными</a:t>
            </a:r>
            <a:r>
              <a:rPr lang="en-US" altLang="ru-RU" sz="1200" dirty="0"/>
              <a:t> </a:t>
            </a:r>
            <a:r>
              <a:rPr lang="en-US" altLang="en-US" sz="1200" dirty="0"/>
              <a:t>мотивами</a:t>
            </a:r>
            <a:r>
              <a:rPr lang="en-US" altLang="ru-RU" sz="1200" dirty="0"/>
              <a:t> </a:t>
            </a:r>
            <a:r>
              <a:rPr lang="en-US" altLang="en-US" sz="1200" dirty="0"/>
              <a:t>и</a:t>
            </a:r>
            <a:r>
              <a:rPr lang="en-US" altLang="ru-RU" sz="1200" dirty="0"/>
              <a:t> </a:t>
            </a:r>
            <a:r>
              <a:rPr lang="en-US" altLang="en-US" sz="1200" dirty="0"/>
              <a:t>изображениями</a:t>
            </a:r>
            <a:r>
              <a:rPr lang="en-US" altLang="ru-RU" sz="1200" dirty="0"/>
              <a:t> </a:t>
            </a:r>
            <a:r>
              <a:rPr lang="en-US" altLang="en-US" sz="1200" dirty="0"/>
              <a:t>животных</a:t>
            </a:r>
            <a:r>
              <a:rPr lang="en-US" altLang="ru-RU" sz="1200" dirty="0"/>
              <a:t>.</a:t>
            </a:r>
            <a:endParaRPr lang="en-US" altLang="ru-RU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60698" y="2102691"/>
            <a:ext cx="2654701" cy="155897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ru-RU" altLang="en-US" sz="1300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Мужская одежда</a:t>
            </a:r>
            <a:r>
              <a:rPr lang="en-US" sz="1300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
</a:t>
            </a:r>
            <a:endParaRPr lang="en-US" sz="1300" b="1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-122"/>
              <a:cs typeface="Arial" panose="020B0604020202020204" pitchFamily="34" charset="-120"/>
            </a:endParaRPr>
          </a:p>
          <a:p>
            <a:pPr marL="0" indent="0" algn="l">
              <a:lnSpc>
                <a:spcPct val="90000"/>
              </a:lnSpc>
              <a:buNone/>
            </a:pPr>
            <a:r>
              <a:rPr lang="en-US" altLang="en-US" sz="1200" dirty="0"/>
              <a:t>Мужской</a:t>
            </a:r>
            <a:r>
              <a:rPr lang="en-US" altLang="ru-RU" sz="1200" dirty="0"/>
              <a:t> </a:t>
            </a:r>
            <a:r>
              <a:rPr lang="en-US" altLang="en-US" sz="1200" dirty="0"/>
              <a:t>костюм</a:t>
            </a:r>
            <a:r>
              <a:rPr lang="en-US" altLang="ru-RU" sz="1200" dirty="0"/>
              <a:t> </a:t>
            </a:r>
            <a:r>
              <a:rPr lang="en-US" altLang="en-US" sz="1200" dirty="0"/>
              <a:t>состоял</a:t>
            </a:r>
            <a:r>
              <a:rPr lang="en-US" altLang="ru-RU" sz="1200" dirty="0"/>
              <a:t> </a:t>
            </a:r>
            <a:r>
              <a:rPr lang="en-US" altLang="en-US" sz="1200" dirty="0"/>
              <a:t>из</a:t>
            </a:r>
            <a:r>
              <a:rPr lang="en-US" altLang="ru-RU" sz="1200" dirty="0"/>
              <a:t> </a:t>
            </a:r>
            <a:r>
              <a:rPr lang="en-US" altLang="en-US" sz="1200" dirty="0"/>
              <a:t>рубахи</a:t>
            </a:r>
            <a:r>
              <a:rPr lang="en-US" altLang="ru-RU" sz="1200" dirty="0"/>
              <a:t>, </a:t>
            </a:r>
            <a:r>
              <a:rPr lang="en-US" altLang="en-US" sz="1200" dirty="0"/>
              <a:t>штанов</a:t>
            </a:r>
            <a:r>
              <a:rPr lang="en-US" altLang="ru-RU" sz="1200" dirty="0"/>
              <a:t> </a:t>
            </a:r>
            <a:r>
              <a:rPr lang="en-US" altLang="en-US" sz="1200" dirty="0"/>
              <a:t>и</a:t>
            </a:r>
            <a:r>
              <a:rPr lang="en-US" altLang="ru-RU" sz="1200" dirty="0"/>
              <a:t> </a:t>
            </a:r>
            <a:r>
              <a:rPr lang="en-US" altLang="en-US" sz="1200" dirty="0"/>
              <a:t>пояса</a:t>
            </a:r>
            <a:r>
              <a:rPr lang="en-US" altLang="ru-RU" sz="1200" dirty="0"/>
              <a:t>. </a:t>
            </a:r>
            <a:r>
              <a:rPr lang="en-US" altLang="en-US" sz="1200" dirty="0"/>
              <a:t>Рубаха</a:t>
            </a:r>
            <a:r>
              <a:rPr lang="en-US" altLang="ru-RU" sz="1200" dirty="0"/>
              <a:t> </a:t>
            </a:r>
            <a:r>
              <a:rPr lang="en-US" altLang="en-US" sz="1200" dirty="0"/>
              <a:t>была</a:t>
            </a:r>
            <a:r>
              <a:rPr lang="en-US" altLang="ru-RU" sz="1200" dirty="0"/>
              <a:t> </a:t>
            </a:r>
            <a:r>
              <a:rPr lang="en-US" altLang="en-US" sz="1200" dirty="0"/>
              <a:t>длиной</a:t>
            </a:r>
            <a:r>
              <a:rPr lang="en-US" altLang="ru-RU" sz="1200" dirty="0"/>
              <a:t> </a:t>
            </a:r>
            <a:r>
              <a:rPr lang="en-US" altLang="en-US" sz="1200" dirty="0"/>
              <a:t>до</a:t>
            </a:r>
            <a:r>
              <a:rPr lang="en-US" altLang="ru-RU" sz="1200" dirty="0"/>
              <a:t> </a:t>
            </a:r>
            <a:r>
              <a:rPr lang="en-US" altLang="en-US" sz="1200" dirty="0"/>
              <a:t>колен</a:t>
            </a:r>
            <a:r>
              <a:rPr lang="en-US" altLang="ru-RU" sz="1200" dirty="0"/>
              <a:t>, </a:t>
            </a:r>
            <a:r>
              <a:rPr lang="en-US" altLang="en-US" sz="1200" dirty="0"/>
              <a:t>застёгивалась</a:t>
            </a:r>
            <a:r>
              <a:rPr lang="en-US" altLang="ru-RU" sz="1200" dirty="0"/>
              <a:t> </a:t>
            </a:r>
            <a:r>
              <a:rPr lang="en-US" altLang="en-US" sz="1200" dirty="0"/>
              <a:t>спереди</a:t>
            </a:r>
            <a:r>
              <a:rPr lang="en-US" altLang="ru-RU" sz="1200" dirty="0"/>
              <a:t> </a:t>
            </a:r>
            <a:r>
              <a:rPr lang="en-US" altLang="en-US" sz="1200" dirty="0"/>
              <a:t>и</a:t>
            </a:r>
            <a:r>
              <a:rPr lang="en-US" altLang="ru-RU" sz="1200" dirty="0"/>
              <a:t> </a:t>
            </a:r>
            <a:r>
              <a:rPr lang="en-US" altLang="en-US" sz="1200" dirty="0"/>
              <a:t>имела</a:t>
            </a:r>
            <a:r>
              <a:rPr lang="en-US" altLang="ru-RU" sz="1200" dirty="0"/>
              <a:t> </a:t>
            </a:r>
            <a:r>
              <a:rPr lang="en-US" altLang="en-US" sz="1200" dirty="0"/>
              <a:t>воротник</a:t>
            </a:r>
            <a:r>
              <a:rPr lang="en-US" altLang="ru-RU" sz="1200" dirty="0"/>
              <a:t>-</a:t>
            </a:r>
            <a:r>
              <a:rPr lang="en-US" altLang="en-US" sz="1200" dirty="0"/>
              <a:t>стойку</a:t>
            </a:r>
            <a:r>
              <a:rPr lang="en-US" altLang="ru-RU" sz="1200" dirty="0"/>
              <a:t>. </a:t>
            </a:r>
            <a:r>
              <a:rPr lang="en-US" altLang="en-US" sz="1200" dirty="0"/>
              <a:t>Штаны</a:t>
            </a:r>
            <a:r>
              <a:rPr lang="en-US" altLang="ru-RU" sz="1200" dirty="0"/>
              <a:t> </a:t>
            </a:r>
            <a:r>
              <a:rPr lang="en-US" altLang="en-US" sz="1200" dirty="0"/>
              <a:t>шились</a:t>
            </a:r>
            <a:r>
              <a:rPr lang="en-US" altLang="ru-RU" sz="1200" dirty="0"/>
              <a:t> </a:t>
            </a:r>
            <a:r>
              <a:rPr lang="en-US" altLang="en-US" sz="1200" dirty="0"/>
              <a:t>из</a:t>
            </a:r>
            <a:r>
              <a:rPr lang="en-US" altLang="ru-RU" sz="1200" dirty="0"/>
              <a:t> </a:t>
            </a:r>
            <a:r>
              <a:rPr lang="en-US" altLang="en-US" sz="1200" dirty="0"/>
              <a:t>сукна</a:t>
            </a:r>
            <a:r>
              <a:rPr lang="en-US" altLang="ru-RU" sz="1200" dirty="0"/>
              <a:t> </a:t>
            </a:r>
            <a:r>
              <a:rPr lang="en-US" altLang="en-US" sz="1200" dirty="0"/>
              <a:t>или</a:t>
            </a:r>
            <a:r>
              <a:rPr lang="en-US" altLang="ru-RU" sz="1200" dirty="0"/>
              <a:t> </a:t>
            </a:r>
            <a:r>
              <a:rPr lang="en-US" altLang="en-US" sz="1200" dirty="0"/>
              <a:t>холста</a:t>
            </a:r>
            <a:r>
              <a:rPr lang="en-US" altLang="ru-RU" sz="1200" dirty="0"/>
              <a:t>, </a:t>
            </a:r>
            <a:r>
              <a:rPr lang="en-US" altLang="en-US" sz="1200" dirty="0"/>
              <a:t>подпоясывались</a:t>
            </a:r>
            <a:r>
              <a:rPr lang="en-US" altLang="ru-RU" sz="1200" dirty="0"/>
              <a:t> </a:t>
            </a:r>
            <a:r>
              <a:rPr lang="en-US" altLang="en-US" sz="1200" dirty="0"/>
              <a:t>широким</a:t>
            </a:r>
            <a:r>
              <a:rPr lang="en-US" altLang="ru-RU" sz="1200" dirty="0"/>
              <a:t> </a:t>
            </a:r>
            <a:r>
              <a:rPr lang="en-US" altLang="en-US" sz="1200" dirty="0"/>
              <a:t>поясом</a:t>
            </a:r>
            <a:r>
              <a:rPr lang="en-US" altLang="ru-RU" sz="1200" dirty="0"/>
              <a:t>. </a:t>
            </a:r>
            <a:r>
              <a:rPr lang="en-US" altLang="en-US" sz="1200" dirty="0"/>
              <a:t>Обувью</a:t>
            </a:r>
            <a:r>
              <a:rPr lang="en-US" altLang="ru-RU" sz="1200" dirty="0"/>
              <a:t> </a:t>
            </a:r>
            <a:r>
              <a:rPr lang="en-US" altLang="en-US" sz="1200" dirty="0"/>
              <a:t>служили</a:t>
            </a:r>
            <a:r>
              <a:rPr lang="en-US" altLang="ru-RU" sz="1200" dirty="0"/>
              <a:t> </a:t>
            </a:r>
            <a:r>
              <a:rPr lang="en-US" altLang="en-US" sz="1200" dirty="0"/>
              <a:t>лапти</a:t>
            </a:r>
            <a:r>
              <a:rPr lang="en-US" altLang="ru-RU" sz="1200" dirty="0"/>
              <a:t> </a:t>
            </a:r>
            <a:r>
              <a:rPr lang="en-US" altLang="en-US" sz="1200" dirty="0"/>
              <a:t>или</a:t>
            </a:r>
            <a:r>
              <a:rPr lang="en-US" altLang="ru-RU" sz="1200" dirty="0"/>
              <a:t> </a:t>
            </a:r>
            <a:r>
              <a:rPr lang="en-US" altLang="en-US" sz="1200" dirty="0"/>
              <a:t>сапоги</a:t>
            </a:r>
            <a:r>
              <a:rPr lang="en-US" altLang="ru-RU" sz="1200" dirty="0"/>
              <a:t>.</a:t>
            </a:r>
            <a:endParaRPr lang="en-US" altLang="ru-RU" sz="1200" dirty="0"/>
          </a:p>
          <a:p>
            <a:pPr marL="0" indent="0" algn="l">
              <a:lnSpc>
                <a:spcPct val="90000"/>
              </a:lnSpc>
              <a:buNone/>
            </a:pPr>
            <a:endParaRPr lang="en-US" altLang="ru-RU" sz="1200" dirty="0"/>
          </a:p>
          <a:p>
            <a:pPr marL="0" indent="0" algn="l">
              <a:lnSpc>
                <a:spcPct val="90000"/>
              </a:lnSpc>
              <a:buNone/>
            </a:pPr>
            <a:r>
              <a:rPr lang="en-US" altLang="en-US" sz="1200" dirty="0"/>
              <a:t>Цвет</a:t>
            </a:r>
            <a:r>
              <a:rPr lang="en-US" altLang="ru-RU" sz="1200" dirty="0"/>
              <a:t> </a:t>
            </a:r>
            <a:r>
              <a:rPr lang="en-US" altLang="en-US" sz="1200" dirty="0"/>
              <a:t>мужской</a:t>
            </a:r>
            <a:r>
              <a:rPr lang="en-US" altLang="ru-RU" sz="1200" dirty="0"/>
              <a:t> </a:t>
            </a:r>
            <a:r>
              <a:rPr lang="en-US" altLang="en-US" sz="1200" dirty="0"/>
              <a:t>одежды</a:t>
            </a:r>
            <a:r>
              <a:rPr lang="en-US" altLang="ru-RU" sz="1200" dirty="0"/>
              <a:t> </a:t>
            </a:r>
            <a:r>
              <a:rPr lang="en-US" altLang="en-US" sz="1200" dirty="0"/>
              <a:t>был</a:t>
            </a:r>
            <a:r>
              <a:rPr lang="en-US" altLang="ru-RU" sz="1200" dirty="0"/>
              <a:t> </a:t>
            </a:r>
            <a:r>
              <a:rPr lang="en-US" altLang="en-US" sz="1200" dirty="0"/>
              <a:t>менее</a:t>
            </a:r>
            <a:r>
              <a:rPr lang="en-US" altLang="ru-RU" sz="1200" dirty="0"/>
              <a:t> </a:t>
            </a:r>
            <a:r>
              <a:rPr lang="en-US" altLang="en-US" sz="1200" dirty="0"/>
              <a:t>ярким</a:t>
            </a:r>
            <a:r>
              <a:rPr lang="en-US" altLang="ru-RU" sz="1200" dirty="0"/>
              <a:t>, </a:t>
            </a:r>
            <a:r>
              <a:rPr lang="en-US" altLang="en-US" sz="1200" dirty="0"/>
              <a:t>преобладали</a:t>
            </a:r>
            <a:r>
              <a:rPr lang="en-US" altLang="ru-RU" sz="1200" dirty="0"/>
              <a:t> </a:t>
            </a:r>
            <a:r>
              <a:rPr lang="en-US" altLang="en-US" sz="1200" dirty="0"/>
              <a:t>тёмные</a:t>
            </a:r>
            <a:r>
              <a:rPr lang="en-US" altLang="ru-RU" sz="1200" dirty="0"/>
              <a:t> </a:t>
            </a:r>
            <a:r>
              <a:rPr lang="en-US" altLang="en-US" sz="1200" dirty="0"/>
              <a:t>тона</a:t>
            </a:r>
            <a:r>
              <a:rPr lang="en-US" altLang="ru-RU" sz="1200" dirty="0"/>
              <a:t>: </a:t>
            </a:r>
            <a:r>
              <a:rPr lang="en-US" altLang="en-US" sz="1200" dirty="0"/>
              <a:t>чёрный</a:t>
            </a:r>
            <a:r>
              <a:rPr lang="en-US" altLang="ru-RU" sz="1200" dirty="0"/>
              <a:t>, </a:t>
            </a:r>
            <a:r>
              <a:rPr lang="en-US" altLang="en-US" sz="1200" dirty="0"/>
              <a:t>коричневый</a:t>
            </a:r>
            <a:r>
              <a:rPr lang="en-US" altLang="ru-RU" sz="1200" dirty="0"/>
              <a:t>, </a:t>
            </a:r>
            <a:r>
              <a:rPr lang="en-US" altLang="en-US" sz="1200" dirty="0"/>
              <a:t>серый</a:t>
            </a:r>
            <a:r>
              <a:rPr lang="en-US" altLang="ru-RU" sz="1200" dirty="0"/>
              <a:t>. </a:t>
            </a:r>
            <a:r>
              <a:rPr lang="en-US" altLang="en-US" sz="1200" dirty="0"/>
              <a:t>Украшениями</a:t>
            </a:r>
            <a:r>
              <a:rPr lang="en-US" altLang="ru-RU" sz="1200" dirty="0"/>
              <a:t> </a:t>
            </a:r>
            <a:r>
              <a:rPr lang="en-US" altLang="en-US" sz="1200" dirty="0"/>
              <a:t>служили</a:t>
            </a:r>
            <a:r>
              <a:rPr lang="en-US" altLang="ru-RU" sz="1200" dirty="0"/>
              <a:t> </a:t>
            </a:r>
            <a:r>
              <a:rPr lang="en-US" altLang="en-US" sz="1200" dirty="0"/>
              <a:t>металлические</a:t>
            </a:r>
            <a:r>
              <a:rPr lang="en-US" altLang="ru-RU" sz="1200" dirty="0"/>
              <a:t> </a:t>
            </a:r>
            <a:r>
              <a:rPr lang="en-US" altLang="en-US" sz="1200" dirty="0"/>
              <a:t>пуговицы</a:t>
            </a:r>
            <a:r>
              <a:rPr lang="en-US" altLang="ru-RU" sz="1200" dirty="0"/>
              <a:t>, </a:t>
            </a:r>
            <a:r>
              <a:rPr lang="en-US" altLang="en-US" sz="1200" dirty="0"/>
              <a:t>тесёмки</a:t>
            </a:r>
            <a:r>
              <a:rPr lang="en-US" altLang="ru-RU" sz="1200" dirty="0"/>
              <a:t> </a:t>
            </a:r>
            <a:r>
              <a:rPr lang="en-US" altLang="en-US" sz="1200" dirty="0"/>
              <a:t>и</a:t>
            </a:r>
            <a:r>
              <a:rPr lang="en-US" altLang="ru-RU" sz="1200" dirty="0"/>
              <a:t> </a:t>
            </a:r>
            <a:r>
              <a:rPr lang="en-US" altLang="en-US" sz="1200" dirty="0"/>
              <a:t>ленты</a:t>
            </a:r>
            <a:r>
              <a:rPr lang="en-US" altLang="ru-RU" sz="1200" dirty="0"/>
              <a:t>.</a:t>
            </a:r>
            <a:endParaRPr lang="en-US" altLang="ru-RU" sz="1200" dirty="0"/>
          </a:p>
          <a:p>
            <a:pPr marL="0" indent="0" algn="l">
              <a:lnSpc>
                <a:spcPct val="90000"/>
              </a:lnSpc>
              <a:buNone/>
            </a:pPr>
            <a:endParaRPr lang="en-US" altLang="ru-RU" sz="1300" dirty="0"/>
          </a:p>
          <a:p>
            <a:pPr marL="0" indent="0" algn="l">
              <a:lnSpc>
                <a:spcPct val="90000"/>
              </a:lnSpc>
              <a:buNone/>
            </a:pPr>
            <a:endParaRPr lang="en-US" altLang="ru-RU" sz="1300" dirty="0"/>
          </a:p>
        </p:txBody>
      </p:sp>
      <p:pic>
        <p:nvPicPr>
          <p:cNvPr id="11" name="Изображение 10" descr="2025-11-02_13-34-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1650" y="1353185"/>
            <a:ext cx="3073400" cy="379031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86125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938581" y="1830853"/>
            <a:ext cx="311063" cy="355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575474" y="3539468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4905711" y="3539468"/>
            <a:ext cx="376800" cy="3014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Современное социально-культурное положение Коми-Пермяков
</a:t>
            </a:r>
            <a:endParaRPr lang="en-US" sz="2000" dirty="0"/>
          </a:p>
        </p:txBody>
      </p:sp>
      <p:sp>
        <p:nvSpPr>
          <p:cNvPr id="8" name="Text 1"/>
          <p:cNvSpPr txBox="1"/>
          <p:nvPr>
            <p:custDataLst>
              <p:tags r:id="rId10"/>
            </p:custDataLst>
          </p:nvPr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К</a:t>
            </a: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ультурные центры
</a:t>
            </a:r>
            <a:endParaRPr lang="en-US" sz="1400" b="1" dirty="0"/>
          </a:p>
        </p:txBody>
      </p:sp>
      <p:sp>
        <p:nvSpPr>
          <p:cNvPr id="9" name="Text 2"/>
          <p:cNvSpPr txBox="1"/>
          <p:nvPr>
            <p:custDataLst>
              <p:tags r:id="rId11"/>
            </p:custDataLst>
          </p:nvPr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Создаются и развиваются центры, посвящённые сохранению и популяризации национального наследия и ремёсел.
</a:t>
            </a:r>
            <a:endParaRPr lang="en-US" sz="1200" dirty="0"/>
          </a:p>
        </p:txBody>
      </p:sp>
      <p:sp>
        <p:nvSpPr>
          <p:cNvPr id="10" name="Text 3"/>
          <p:cNvSpPr txBox="1"/>
          <p:nvPr>
            <p:custDataLst>
              <p:tags r:id="rId12"/>
            </p:custDataLst>
          </p:nvPr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Фестивали и праздники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
</a:t>
            </a:r>
            <a:endParaRPr lang="en-US" sz="1400" dirty="0"/>
          </a:p>
        </p:txBody>
      </p:sp>
      <p:sp>
        <p:nvSpPr>
          <p:cNvPr id="11" name="Text 4"/>
          <p:cNvSpPr txBox="1"/>
          <p:nvPr>
            <p:custDataLst>
              <p:tags r:id="rId13"/>
            </p:custDataLst>
          </p:nvPr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Регулярно проходят мероприятия, объединяющие сообщество и способствующие культурной самобытности.
</a:t>
            </a:r>
            <a:endParaRPr lang="en-US" sz="1200" dirty="0"/>
          </a:p>
        </p:txBody>
      </p:sp>
      <p:sp>
        <p:nvSpPr>
          <p:cNvPr id="12" name="Text 5"/>
          <p:cNvSpPr txBox="1"/>
          <p:nvPr>
            <p:custDataLst>
              <p:tags r:id="rId14"/>
            </p:custDataLst>
          </p:nvPr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Поддержка языка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
</a:t>
            </a:r>
            <a:endParaRPr lang="en-US" sz="1400" dirty="0"/>
          </a:p>
        </p:txBody>
      </p:sp>
      <p:sp>
        <p:nvSpPr>
          <p:cNvPr id="13" name="Text 6"/>
          <p:cNvSpPr txBox="1"/>
          <p:nvPr>
            <p:custDataLst>
              <p:tags r:id="rId15"/>
            </p:custDataLst>
          </p:nvPr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Реализуются программы обучения и распространения языка среди молодого поколения.
</a:t>
            </a:r>
            <a:endParaRPr lang="en-US" sz="1200" dirty="0"/>
          </a:p>
        </p:txBody>
      </p:sp>
      <p:sp>
        <p:nvSpPr>
          <p:cNvPr id="14" name="Text 7"/>
          <p:cNvSpPr txBox="1"/>
          <p:nvPr>
            <p:custDataLst>
              <p:tags r:id="rId16"/>
            </p:custDataLst>
          </p:nvPr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Социальные вызовы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
</a:t>
            </a:r>
            <a:endParaRPr lang="en-US" sz="1400" dirty="0"/>
          </a:p>
        </p:txBody>
      </p:sp>
      <p:sp>
        <p:nvSpPr>
          <p:cNvPr id="15" name="Text 8"/>
          <p:cNvSpPr txBox="1"/>
          <p:nvPr>
            <p:custDataLst>
              <p:tags r:id="rId17"/>
            </p:custDataLst>
          </p:nvPr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Ассимиляция и демографический спад требуют комплексного подхода к интеграции и развитию этнической идентичности.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BF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35000" y="495935"/>
            <a:ext cx="7874000" cy="5607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Перспективы сохранения культуры Коми-Пермяков</a:t>
            </a:r>
            <a:r>
              <a:rPr lang="en-US" sz="3000" b="1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
</a:t>
            </a:r>
            <a:r>
              <a:rPr lang="en-US" sz="3500" b="1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
</a:t>
            </a:r>
            <a:endParaRPr lang="en-US" sz="3000" dirty="0"/>
          </a:p>
        </p:txBody>
      </p:sp>
      <p:sp>
        <p:nvSpPr>
          <p:cNvPr id="9" name="Text 2"/>
          <p:cNvSpPr txBox="1"/>
          <p:nvPr>
            <p:custDataLst>
              <p:tags r:id="rId1"/>
            </p:custDataLst>
          </p:nvPr>
        </p:nvSpPr>
        <p:spPr>
          <a:xfrm>
            <a:off x="322255" y="1159905"/>
            <a:ext cx="3501900" cy="8037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altLang="en-US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Государство</a:t>
            </a:r>
            <a:r>
              <a:rPr lang="en-US" altLang="ru-RU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 </a:t>
            </a:r>
            <a:r>
              <a:rPr lang="en-US" altLang="en-US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играет</a:t>
            </a:r>
            <a:r>
              <a:rPr lang="en-US" altLang="ru-RU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 </a:t>
            </a:r>
            <a:r>
              <a:rPr lang="en-US" altLang="en-US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важную</a:t>
            </a:r>
            <a:r>
              <a:rPr lang="en-US" altLang="ru-RU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 </a:t>
            </a:r>
            <a:r>
              <a:rPr lang="en-US" altLang="en-US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роль</a:t>
            </a:r>
            <a:r>
              <a:rPr lang="en-US" altLang="ru-RU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 </a:t>
            </a:r>
            <a:r>
              <a:rPr lang="en-US" altLang="en-US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в</a:t>
            </a:r>
            <a:r>
              <a:rPr lang="en-US" altLang="ru-RU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 </a:t>
            </a:r>
            <a:r>
              <a:rPr lang="en-US" altLang="en-US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сохранении</a:t>
            </a:r>
            <a:r>
              <a:rPr lang="en-US" altLang="ru-RU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 </a:t>
            </a:r>
            <a:r>
              <a:rPr lang="en-US" altLang="en-US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национальных</a:t>
            </a:r>
            <a:r>
              <a:rPr lang="en-US" altLang="ru-RU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 </a:t>
            </a:r>
            <a:r>
              <a:rPr lang="en-US" altLang="en-US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традиций</a:t>
            </a:r>
            <a:r>
              <a:rPr lang="en-US" altLang="ru-RU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. </a:t>
            </a:r>
            <a:endParaRPr lang="en-US" altLang="ru-RU" sz="1200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-122"/>
              <a:cs typeface="Arial" panose="020B0604020202020204" pitchFamily="34" charset="-120"/>
            </a:endParaRPr>
          </a:p>
          <a:p>
            <a:pPr marL="0" indent="0" algn="l">
              <a:lnSpc>
                <a:spcPct val="90000"/>
              </a:lnSpc>
              <a:buNone/>
            </a:pPr>
            <a:r>
              <a:rPr lang="en-US" altLang="en-US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В</a:t>
            </a:r>
            <a:r>
              <a:rPr lang="en-US" altLang="ru-RU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 </a:t>
            </a:r>
            <a:r>
              <a:rPr lang="en-US" altLang="en-US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России</a:t>
            </a:r>
            <a:r>
              <a:rPr lang="en-US" altLang="ru-RU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 </a:t>
            </a:r>
            <a:r>
              <a:rPr lang="en-US" altLang="en-US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существуют</a:t>
            </a:r>
            <a:r>
              <a:rPr lang="en-US" altLang="ru-RU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 </a:t>
            </a:r>
            <a:r>
              <a:rPr lang="en-US" altLang="en-US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программы</a:t>
            </a:r>
            <a:r>
              <a:rPr lang="en-US" altLang="ru-RU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 </a:t>
            </a:r>
            <a:r>
              <a:rPr lang="en-US" altLang="en-US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поддержки</a:t>
            </a:r>
            <a:r>
              <a:rPr lang="en-US" altLang="ru-RU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 </a:t>
            </a:r>
            <a:r>
              <a:rPr lang="en-US" altLang="en-US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малых</a:t>
            </a:r>
            <a:r>
              <a:rPr lang="en-US" altLang="ru-RU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 </a:t>
            </a:r>
            <a:r>
              <a:rPr lang="en-US" altLang="en-US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народов</a:t>
            </a:r>
            <a:r>
              <a:rPr lang="en-US" altLang="ru-RU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, </a:t>
            </a:r>
            <a:r>
              <a:rPr lang="en-US" altLang="en-US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направленные</a:t>
            </a:r>
            <a:r>
              <a:rPr lang="en-US" altLang="ru-RU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 </a:t>
            </a:r>
            <a:r>
              <a:rPr lang="en-US" altLang="en-US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на</a:t>
            </a:r>
            <a:r>
              <a:rPr lang="en-US" altLang="ru-RU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 </a:t>
            </a:r>
            <a:r>
              <a:rPr lang="en-US" altLang="en-US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сохранение</a:t>
            </a:r>
            <a:r>
              <a:rPr lang="en-US" altLang="ru-RU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 </a:t>
            </a:r>
            <a:r>
              <a:rPr lang="en-US" altLang="en-US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языка</a:t>
            </a:r>
            <a:r>
              <a:rPr lang="en-US" altLang="ru-RU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, </a:t>
            </a:r>
            <a:r>
              <a:rPr lang="en-US" altLang="en-US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культуры</a:t>
            </a:r>
            <a:r>
              <a:rPr lang="en-US" altLang="ru-RU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 </a:t>
            </a:r>
            <a:r>
              <a:rPr lang="en-US" altLang="en-US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и</a:t>
            </a:r>
            <a:r>
              <a:rPr lang="en-US" altLang="ru-RU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 </a:t>
            </a:r>
            <a:r>
              <a:rPr lang="en-US" altLang="en-US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традиционного</a:t>
            </a:r>
            <a:r>
              <a:rPr lang="en-US" altLang="ru-RU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 </a:t>
            </a:r>
            <a:r>
              <a:rPr lang="en-US" altLang="en-US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образа</a:t>
            </a:r>
            <a:r>
              <a:rPr lang="en-US" altLang="ru-RU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 </a:t>
            </a:r>
            <a:r>
              <a:rPr lang="en-US" altLang="en-US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жизни</a:t>
            </a:r>
            <a:r>
              <a:rPr lang="en-US" altLang="ru-RU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. </a:t>
            </a:r>
            <a:r>
              <a:rPr lang="en-US" altLang="en-US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В</a:t>
            </a:r>
            <a:r>
              <a:rPr lang="en-US" altLang="ru-RU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 </a:t>
            </a:r>
            <a:r>
              <a:rPr lang="en-US" altLang="en-US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частности</a:t>
            </a:r>
            <a:r>
              <a:rPr lang="en-US" altLang="ru-RU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, </a:t>
            </a:r>
            <a:r>
              <a:rPr lang="en-US" altLang="en-US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в</a:t>
            </a:r>
            <a:r>
              <a:rPr lang="en-US" altLang="ru-RU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 </a:t>
            </a:r>
            <a:r>
              <a:rPr lang="en-US" altLang="en-US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Коми</a:t>
            </a:r>
            <a:r>
              <a:rPr lang="en-US" altLang="ru-RU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-</a:t>
            </a:r>
            <a:r>
              <a:rPr lang="en-US" altLang="en-US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Пермяцком</a:t>
            </a:r>
            <a:r>
              <a:rPr lang="en-US" altLang="ru-RU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 </a:t>
            </a:r>
            <a:r>
              <a:rPr lang="en-US" altLang="en-US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округе</a:t>
            </a:r>
            <a:r>
              <a:rPr lang="en-US" altLang="ru-RU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 </a:t>
            </a:r>
            <a:r>
              <a:rPr lang="en-US" altLang="en-US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проводятся</a:t>
            </a:r>
            <a:r>
              <a:rPr lang="en-US" altLang="ru-RU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 </a:t>
            </a:r>
            <a:r>
              <a:rPr lang="en-US" altLang="en-US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мероприятия</a:t>
            </a:r>
            <a:r>
              <a:rPr lang="en-US" altLang="ru-RU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, </a:t>
            </a:r>
            <a:r>
              <a:rPr lang="en-US" altLang="en-US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направленные</a:t>
            </a:r>
            <a:r>
              <a:rPr lang="en-US" altLang="ru-RU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 </a:t>
            </a:r>
            <a:r>
              <a:rPr lang="en-US" altLang="en-US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на</a:t>
            </a:r>
            <a:r>
              <a:rPr lang="en-US" altLang="ru-RU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 </a:t>
            </a:r>
            <a:r>
              <a:rPr lang="en-US" altLang="en-US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развитие</a:t>
            </a:r>
            <a:r>
              <a:rPr lang="en-US" altLang="ru-RU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 </a:t>
            </a:r>
            <a:r>
              <a:rPr lang="en-US" altLang="en-US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национального</a:t>
            </a:r>
            <a:r>
              <a:rPr lang="en-US" altLang="ru-RU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 </a:t>
            </a:r>
            <a:r>
              <a:rPr lang="en-US" altLang="en-US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искусства</a:t>
            </a:r>
            <a:r>
              <a:rPr lang="en-US" altLang="ru-RU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, </a:t>
            </a:r>
            <a:r>
              <a:rPr lang="en-US" altLang="en-US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фольклора</a:t>
            </a:r>
            <a:r>
              <a:rPr lang="en-US" altLang="ru-RU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 </a:t>
            </a:r>
            <a:r>
              <a:rPr lang="en-US" altLang="en-US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и</a:t>
            </a:r>
            <a:r>
              <a:rPr lang="en-US" altLang="ru-RU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 </a:t>
            </a:r>
            <a:r>
              <a:rPr lang="en-US" altLang="en-US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ремесел</a:t>
            </a:r>
            <a:r>
              <a:rPr lang="en-US" altLang="ru-RU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.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
</a:t>
            </a:r>
            <a:endParaRPr lang="en-US" sz="1200" dirty="0"/>
          </a:p>
        </p:txBody>
      </p:sp>
      <p:sp>
        <p:nvSpPr>
          <p:cNvPr id="8" name="Text 1"/>
          <p:cNvSpPr txBox="1"/>
          <p:nvPr>
            <p:custDataLst>
              <p:tags r:id="rId2"/>
            </p:custDataLst>
          </p:nvPr>
        </p:nvSpPr>
        <p:spPr>
          <a:xfrm>
            <a:off x="322130" y="889045"/>
            <a:ext cx="2987700" cy="3555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ru-RU" altLang="en-US" sz="1400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Государственная поддержка</a:t>
            </a: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
</a:t>
            </a:r>
            <a:endParaRPr lang="en-US" sz="1400" b="1" dirty="0"/>
          </a:p>
        </p:txBody>
      </p:sp>
      <p:sp>
        <p:nvSpPr>
          <p:cNvPr id="3" name="Text 1"/>
          <p:cNvSpPr txBox="1"/>
          <p:nvPr>
            <p:custDataLst>
              <p:tags r:id="rId3"/>
            </p:custDataLst>
          </p:nvPr>
        </p:nvSpPr>
        <p:spPr>
          <a:xfrm>
            <a:off x="322130" y="2928665"/>
            <a:ext cx="2987700" cy="3555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ru-RU" altLang="en-US" sz="1400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Образование и наука</a:t>
            </a: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
</a:t>
            </a:r>
            <a:endParaRPr lang="en-US" sz="1400" b="1" dirty="0"/>
          </a:p>
        </p:txBody>
      </p:sp>
      <p:sp>
        <p:nvSpPr>
          <p:cNvPr id="4" name="Text 2"/>
          <p:cNvSpPr txBox="1"/>
          <p:nvPr>
            <p:custDataLst>
              <p:tags r:id="rId4"/>
            </p:custDataLst>
          </p:nvPr>
        </p:nvSpPr>
        <p:spPr>
          <a:xfrm>
            <a:off x="322255" y="3171585"/>
            <a:ext cx="3501900" cy="8037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Образование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является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ключевым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фактором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передаче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традиций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следующим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поколениям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Преподавание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родного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языка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истории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помогает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молодым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людям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осознать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ценность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своего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культурного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наследия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alt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lnSpc>
                <a:spcPct val="90000"/>
              </a:lnSpc>
              <a:buNone/>
            </a:pP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Научные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исследования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публикации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способствуют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углубленному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изучению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культуры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привлечению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внимания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общественности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alt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1"/>
          <p:cNvSpPr txBox="1"/>
          <p:nvPr>
            <p:custDataLst>
              <p:tags r:id="rId5"/>
            </p:custDataLst>
          </p:nvPr>
        </p:nvSpPr>
        <p:spPr>
          <a:xfrm>
            <a:off x="5408480" y="803955"/>
            <a:ext cx="2987700" cy="3555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ru-RU" sz="1400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Туризм и экономика</a:t>
            </a:r>
            <a:endParaRPr lang="ru-RU" sz="1400" b="1" dirty="0"/>
          </a:p>
        </p:txBody>
      </p:sp>
      <p:sp>
        <p:nvSpPr>
          <p:cNvPr id="6" name="Text 2"/>
          <p:cNvSpPr txBox="1"/>
          <p:nvPr>
            <p:custDataLst>
              <p:tags r:id="rId6"/>
            </p:custDataLst>
          </p:nvPr>
        </p:nvSpPr>
        <p:spPr>
          <a:xfrm>
            <a:off x="5408605" y="1159270"/>
            <a:ext cx="3501900" cy="8037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Развитие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туризма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может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стать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дополнительным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стимулом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сохранения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традиционной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культуры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Экскурсии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мастер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классы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фестивали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привлекают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туристов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помогают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сохранить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уникальные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элементы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материальной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духовной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культуры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alt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1"/>
          <p:cNvSpPr txBox="1"/>
          <p:nvPr>
            <p:custDataLst>
              <p:tags r:id="rId7"/>
            </p:custDataLst>
          </p:nvPr>
        </p:nvSpPr>
        <p:spPr>
          <a:xfrm>
            <a:off x="5408480" y="2816270"/>
            <a:ext cx="2987700" cy="3555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Проблемы</a:t>
            </a:r>
            <a:r>
              <a:rPr lang="en-US" alt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en-US" alt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вызовы</a:t>
            </a:r>
            <a:endParaRPr lang="en-US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2"/>
          <p:cNvSpPr txBox="1"/>
          <p:nvPr>
            <p:custDataLst>
              <p:tags r:id="rId8"/>
            </p:custDataLst>
          </p:nvPr>
        </p:nvSpPr>
        <p:spPr>
          <a:xfrm>
            <a:off x="5408605" y="3171585"/>
            <a:ext cx="3501900" cy="8037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Проблемы: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lnSpc>
                <a:spcPct val="90000"/>
              </a:lnSpc>
              <a:buNone/>
            </a:pPr>
            <a:endParaRPr lang="en-US" alt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Ассимиляция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миграция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населения</a:t>
            </a:r>
            <a:endParaRPr lang="en-U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Урбанизация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потеря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связи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традиционным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укладом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жизни</a:t>
            </a:r>
            <a:endParaRPr lang="en-US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Недостаточное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финансирование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мероприятий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поддержке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культуры</a:t>
            </a:r>
            <a:r>
              <a:rPr lang="en-US" altLang="ru-RU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alt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lnSpc>
                <a:spcPct val="90000"/>
              </a:lnSpc>
              <a:buNone/>
            </a:pPr>
            <a:endParaRPr lang="en-US" alt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BF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35000" y="495935"/>
            <a:ext cx="7874000" cy="136842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ru-RU" altLang="en-US" sz="2000" b="1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СПАСИБО за ВНИМАНИЕ!!!</a:t>
            </a:r>
            <a:r>
              <a:rPr lang="en-US" sz="3500" b="1" dirty="0">
                <a:solidFill>
                  <a:srgbClr val="FFFFFF"/>
                </a:solidFill>
                <a:latin typeface="Arial" panose="020B0604020202020204" pitchFamily="34" charset="0"/>
                <a:ea typeface="Arial" panose="020B0604020202020204" pitchFamily="34" charset="-122"/>
                <a:cs typeface="Arial" panose="020B0604020202020204" pitchFamily="34" charset="-120"/>
              </a:rPr>
              <a:t>
</a:t>
            </a:r>
            <a:endParaRPr lang="en-US" sz="3000" dirty="0"/>
          </a:p>
        </p:txBody>
      </p:sp>
      <p:pic>
        <p:nvPicPr>
          <p:cNvPr id="11" name="Изображение 10" descr="2025-11-02_13-41-4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71980" y="1303020"/>
            <a:ext cx="5399405" cy="3415665"/>
          </a:xfrm>
          <a:prstGeom prst="rect">
            <a:avLst/>
          </a:prstGeom>
        </p:spPr>
      </p:pic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KSO_WM_DIAGRAM_VIRTUALLY_FRAME" val="{&quot;height&quot;:237.9822834645669,&quot;left&quot;:45.312913385826775,&quot;top&quot;:144.1535433070866,&quot;width&quot;:617.116220472441}"/>
</p:tagLst>
</file>

<file path=ppt/tags/tag2.xml><?xml version="1.0" encoding="utf-8"?>
<p:tagLst xmlns:p="http://schemas.openxmlformats.org/presentationml/2006/main">
  <p:tag name="KSO_WM_DIAGRAM_VIRTUALLY_FRAME" val="{&quot;height&quot;:237.9822834645669,&quot;left&quot;:45.312913385826775,&quot;top&quot;:144.1535433070866,&quot;width&quot;:617.116220472441}"/>
</p:tagLst>
</file>

<file path=ppt/tags/tag3.xml><?xml version="1.0" encoding="utf-8"?>
<p:tagLst xmlns:p="http://schemas.openxmlformats.org/presentationml/2006/main">
  <p:tag name="KSO_WM_DIAGRAM_VIRTUALLY_FRAME" val="{&quot;height&quot;:237.9822834645669,&quot;left&quot;:45.312913385826775,&quot;top&quot;:144.1535433070866,&quot;width&quot;:617.116220472441}"/>
</p:tagLst>
</file>

<file path=ppt/tags/tag4.xml><?xml version="1.0" encoding="utf-8"?>
<p:tagLst xmlns:p="http://schemas.openxmlformats.org/presentationml/2006/main">
  <p:tag name="KSO_WM_DIAGRAM_VIRTUALLY_FRAME" val="{&quot;height&quot;:237.9822834645669,&quot;left&quot;:45.312913385826775,&quot;top&quot;:144.1535433070866,&quot;width&quot;:617.116220472441}"/>
</p:tagLst>
</file>

<file path=ppt/tags/tag5.xml><?xml version="1.0" encoding="utf-8"?>
<p:tagLst xmlns:p="http://schemas.openxmlformats.org/presentationml/2006/main">
  <p:tag name="KSO_WM_DIAGRAM_VIRTUALLY_FRAME" val="{&quot;height&quot;:237.9822834645669,&quot;left&quot;:45.312913385826775,&quot;top&quot;:144.1535433070866,&quot;width&quot;:617.116220472441}"/>
</p:tagLst>
</file>

<file path=ppt/tags/tag6.xml><?xml version="1.0" encoding="utf-8"?>
<p:tagLst xmlns:p="http://schemas.openxmlformats.org/presentationml/2006/main">
  <p:tag name="KSO_WM_DIAGRAM_VIRTUALLY_FRAME" val="{&quot;height&quot;:237.9822834645669,&quot;left&quot;:45.312913385826775,&quot;top&quot;:144.1535433070866,&quot;width&quot;:617.116220472441}"/>
</p:tagLst>
</file>

<file path=ppt/tags/tag7.xml><?xml version="1.0" encoding="utf-8"?>
<p:tagLst xmlns:p="http://schemas.openxmlformats.org/presentationml/2006/main">
  <p:tag name="KSO_WM_DIAGRAM_VIRTUALLY_FRAME" val="{&quot;height&quot;:237.9822834645669,&quot;left&quot;:45.312913385826775,&quot;top&quot;:144.1535433070866,&quot;width&quot;:617.116220472441}"/>
</p:tagLst>
</file>

<file path=ppt/tags/tag8.xml><?xml version="1.0" encoding="utf-8"?>
<p:tagLst xmlns:p="http://schemas.openxmlformats.org/presentationml/2006/main">
  <p:tag name="KSO_WM_DIAGRAM_VIRTUALLY_FRAME" val="{&quot;height&quot;:237.9822834645669,&quot;left&quot;:45.312913385826775,&quot;top&quot;:144.1535433070866,&quot;width&quot;:617.116220472441}"/>
</p:tagLst>
</file>

<file path=ppt/tags/tag9.xml><?xml version="1.0" encoding="utf-8"?>
<p:tagLst xmlns:p="http://schemas.openxmlformats.org/presentationml/2006/main">
  <p:tag name="KSO_WM_DIAGRAM_VIRTUALLY_FRAME" val="{&quot;height&quot;:237.9822834645669,&quot;left&quot;:45.312913385826775,&quot;top&quot;:144.1535433070866,&quot;width&quot;:617.116220472441}"/>
</p:tagLst>
</file>

<file path=ppt/tags/tag10.xml><?xml version="1.0" encoding="utf-8"?>
<p:tagLst xmlns:p="http://schemas.openxmlformats.org/presentationml/2006/main">
  <p:tag name="KSO_WM_DIAGRAM_VIRTUALLY_FRAME" val="{&quot;height&quot;:237.9822834645669,&quot;left&quot;:45.312913385826775,&quot;top&quot;:144.1535433070866,&quot;width&quot;:617.116220472441}"/>
</p:tagLst>
</file>

<file path=ppt/tags/tag11.xml><?xml version="1.0" encoding="utf-8"?>
<p:tagLst xmlns:p="http://schemas.openxmlformats.org/presentationml/2006/main">
  <p:tag name="KSO_WM_DIAGRAM_VIRTUALLY_FRAME" val="{&quot;height&quot;:237.9822834645669,&quot;left&quot;:45.312913385826775,&quot;top&quot;:144.1535433070866,&quot;width&quot;:617.116220472441}"/>
</p:tagLst>
</file>

<file path=ppt/tags/tag12.xml><?xml version="1.0" encoding="utf-8"?>
<p:tagLst xmlns:p="http://schemas.openxmlformats.org/presentationml/2006/main">
  <p:tag name="KSO_WM_DIAGRAM_VIRTUALLY_FRAME" val="{&quot;height&quot;:237.9822834645669,&quot;left&quot;:45.312913385826775,&quot;top&quot;:144.1535433070866,&quot;width&quot;:617.116220472441}"/>
</p:tagLst>
</file>

<file path=ppt/tags/tag13.xml><?xml version="1.0" encoding="utf-8"?>
<p:tagLst xmlns:p="http://schemas.openxmlformats.org/presentationml/2006/main">
  <p:tag name="KSO_WM_DIAGRAM_VIRTUALLY_FRAME" val="{&quot;height&quot;:237.9822834645669,&quot;left&quot;:45.312913385826775,&quot;top&quot;:144.1535433070866,&quot;width&quot;:617.116220472441}"/>
</p:tagLst>
</file>

<file path=ppt/tags/tag14.xml><?xml version="1.0" encoding="utf-8"?>
<p:tagLst xmlns:p="http://schemas.openxmlformats.org/presentationml/2006/main">
  <p:tag name="KSO_WM_DIAGRAM_VIRTUALLY_FRAME" val="{&quot;height&quot;:237.9822834645669,&quot;left&quot;:45.312913385826775,&quot;top&quot;:144.1535433070866,&quot;width&quot;:617.116220472441}"/>
</p:tagLst>
</file>

<file path=ppt/tags/tag15.xml><?xml version="1.0" encoding="utf-8"?>
<p:tagLst xmlns:p="http://schemas.openxmlformats.org/presentationml/2006/main">
  <p:tag name="KSO_WM_DIAGRAM_VIRTUALLY_FRAME" val="{&quot;height&quot;:237.9822834645669,&quot;left&quot;:45.312913385826775,&quot;top&quot;:144.1535433070866,&quot;width&quot;:617.116220472441}"/>
</p:tagLst>
</file>

<file path=ppt/tags/tag16.xml><?xml version="1.0" encoding="utf-8"?>
<p:tagLst xmlns:p="http://schemas.openxmlformats.org/presentationml/2006/main">
  <p:tag name="KSO_WM_DIAGRAM_VIRTUALLY_FRAME" val="{&quot;height&quot;:237.9822834645669,&quot;left&quot;:45.312913385826775,&quot;top&quot;:144.1535433070866,&quot;width&quot;:617.116220472441}"/>
</p:tagLst>
</file>

<file path=ppt/tags/tag17.xml><?xml version="1.0" encoding="utf-8"?>
<p:tagLst xmlns:p="http://schemas.openxmlformats.org/presentationml/2006/main">
  <p:tag name="KSO_WM_DIAGRAM_VIRTUALLY_FRAME" val="{&quot;height&quot;:237.9822834645669,&quot;left&quot;:45.312913385826775,&quot;top&quot;:144.1535433070866,&quot;width&quot;:617.116220472441}"/>
</p:tagLst>
</file>

<file path=ppt/tags/tag18.xml><?xml version="1.0" encoding="utf-8"?>
<p:tagLst xmlns:p="http://schemas.openxmlformats.org/presentationml/2006/main">
  <p:tag name="KSO_WM_DIAGRAM_VIRTUALLY_FRAME" val="{&quot;height&quot;:237.9822834645669,&quot;left&quot;:45.312913385826775,&quot;top&quot;:144.1535433070866,&quot;width&quot;:617.116220472441}"/>
</p:tagLst>
</file>

<file path=ppt/tags/tag19.xml><?xml version="1.0" encoding="utf-8"?>
<p:tagLst xmlns:p="http://schemas.openxmlformats.org/presentationml/2006/main">
  <p:tag name="KSO_WM_DIAGRAM_VIRTUALLY_FRAME" val="{&quot;height&quot;:237.9822834645669,&quot;left&quot;:45.312913385826775,&quot;top&quot;:144.1535433070866,&quot;width&quot;:617.116220472441}"/>
</p:tagLst>
</file>

<file path=ppt/tags/tag20.xml><?xml version="1.0" encoding="utf-8"?>
<p:tagLst xmlns:p="http://schemas.openxmlformats.org/presentationml/2006/main">
  <p:tag name="KSO_WM_DIAGRAM_VIRTUALLY_FRAME" val="{&quot;height&quot;:237.9822834645669,&quot;left&quot;:45.312913385826775,&quot;top&quot;:144.1535433070866,&quot;width&quot;:617.116220472441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5010</Words>
  <Application>WPS Presentation</Application>
  <PresentationFormat>On-screen Show (16:9)</PresentationFormat>
  <Paragraphs>111</Paragraphs>
  <Slides>9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9</vt:i4>
      </vt:variant>
    </vt:vector>
  </HeadingPairs>
  <TitlesOfParts>
    <vt:vector size="19" baseType="lpstr">
      <vt:lpstr>Arial</vt:lpstr>
      <vt:lpstr>SimSun</vt:lpstr>
      <vt:lpstr>Wingdings</vt:lpstr>
      <vt:lpstr>Arial</vt:lpstr>
      <vt:lpstr>Arial</vt:lpstr>
      <vt:lpstr>Calibri</vt:lpstr>
      <vt:lpstr>Microsoft YaHei</vt:lpstr>
      <vt:lpstr>Arial Unicode MS</vt:lpstr>
      <vt:lpstr>Office Theme</vt:lpstr>
      <vt:lpstr>1_Office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creator>PptxGenJS</dc:creator>
  <dc:subject>PptxGenJS Presentation</dc:subject>
  <cp:lastModifiedBy>dashy</cp:lastModifiedBy>
  <cp:revision>2</cp:revision>
  <dcterms:created xsi:type="dcterms:W3CDTF">2025-11-02T10:18:00Z</dcterms:created>
  <dcterms:modified xsi:type="dcterms:W3CDTF">2025-11-02T10:45:37Z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26BFD533E34A41F680858B24AE664C77_13</vt:lpwstr>
  </property>
  <property fmtid="{D5CDD505-2E9C-101B-9397-08002B2CF9AE}" pid="3" name="KSOProductBuildVer">
    <vt:lpwstr>1049-12.2.0.23149</vt:lpwstr>
  </property>
</Properties>
</file>