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presProps" Target="presProps.xml" /><Relationship Id="rId15" Type="http://schemas.openxmlformats.org/officeDocument/2006/relationships/tableStyles" Target="tableStyles.xml" /><Relationship Id="rId16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17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18.jpg"/><Relationship Id="rId4" Type="http://schemas.openxmlformats.org/officeDocument/2006/relationships/image" Target="../media/image19.jpg"/><Relationship Id="rId5" Type="http://schemas.openxmlformats.org/officeDocument/2006/relationships/image" Target="../media/image20.jpg"/><Relationship Id="rId6" Type="http://schemas.openxmlformats.org/officeDocument/2006/relationships/image" Target="../media/image21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33069060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16645" y="27742"/>
            <a:ext cx="12178150" cy="6784841"/>
          </a:xfrm>
          <a:prstGeom prst="rect">
            <a:avLst/>
          </a:prstGeom>
          <a:ln w="76199">
            <a:solidFill>
              <a:schemeClr val="accent1">
                <a:lumMod val="50196"/>
              </a:schemeClr>
            </a:solidFill>
            <a:prstDash val="solid"/>
          </a:ln>
        </p:spPr>
      </p:pic>
      <p:sp>
        <p:nvSpPr>
          <p:cNvPr id="1217633916" name="Text 0"/>
          <p:cNvSpPr/>
          <p:nvPr/>
        </p:nvSpPr>
        <p:spPr bwMode="auto">
          <a:xfrm>
            <a:off x="73980" y="2197178"/>
            <a:ext cx="7468552" cy="1231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sz="48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«</a:t>
            </a:r>
            <a:r>
              <a:rPr lang="en-US" sz="48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Культурные ценности </a:t>
            </a:r>
            <a:endParaRPr sz="4800">
              <a:solidFill>
                <a:schemeClr val="tx1"/>
              </a:solidFill>
              <a:latin typeface="Comic Sans MS"/>
              <a:cs typeface="Comic Sans MS"/>
            </a:endParaRPr>
          </a:p>
          <a:p>
            <a:pPr marL="0" indent="0" algn="ctr">
              <a:lnSpc>
                <a:spcPct val="150000"/>
              </a:lnSpc>
              <a:buNone/>
              <a:defRPr/>
            </a:pPr>
            <a:r>
              <a:rPr lang="en-US" sz="48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народов России»</a:t>
            </a:r>
            <a:endParaRPr sz="480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pic>
        <p:nvPicPr>
          <p:cNvPr id="330333477" name="Image 0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866837" y="523496"/>
            <a:ext cx="3665832" cy="5498748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0561406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16644" y="27741"/>
            <a:ext cx="12178149" cy="6784841"/>
          </a:xfrm>
          <a:prstGeom prst="rect">
            <a:avLst/>
          </a:prstGeom>
          <a:ln w="76199">
            <a:solidFill>
              <a:schemeClr val="accent1">
                <a:lumMod val="50196"/>
              </a:schemeClr>
            </a:solidFill>
            <a:prstDash val="solid"/>
          </a:ln>
        </p:spPr>
      </p:pic>
      <p:sp>
        <p:nvSpPr>
          <p:cNvPr id="735092782" name="Text 1"/>
          <p:cNvSpPr/>
          <p:nvPr/>
        </p:nvSpPr>
        <p:spPr bwMode="auto">
          <a:xfrm flipH="0" flipV="0">
            <a:off x="609123" y="884233"/>
            <a:ext cx="5883618" cy="3979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  <a:defRPr/>
            </a:pPr>
            <a:r>
              <a:rPr lang="en-US" sz="26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Россия — многонародная страна с богатейшим культурным наследием. Эта презентация раскрывает ключевые ценности, традиции и современные вызовы сохранения культурного разнообразия, подчеркивая уважение, взаимопонимание и совместное будущее.</a:t>
            </a:r>
            <a:endParaRPr sz="260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pic>
        <p:nvPicPr>
          <p:cNvPr id="1330416852" name="Image 0" descr="preencoded.png"/>
          <p:cNvPicPr>
            <a:picLocks noChangeAspect="1"/>
          </p:cNvPicPr>
          <p:nvPr/>
        </p:nvPicPr>
        <p:blipFill>
          <a:blip r:embed="rId3"/>
          <a:srcRect l="0" t="26801" r="0" b="26181"/>
          <a:stretch/>
        </p:blipFill>
        <p:spPr bwMode="auto">
          <a:xfrm flipH="0" flipV="0">
            <a:off x="6760922" y="1938092"/>
            <a:ext cx="4741139" cy="33437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3120320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16644" y="27741"/>
            <a:ext cx="12178149" cy="6784841"/>
          </a:xfrm>
          <a:prstGeom prst="rect">
            <a:avLst/>
          </a:prstGeom>
          <a:ln w="76199">
            <a:solidFill>
              <a:schemeClr val="accent1">
                <a:lumMod val="50196"/>
              </a:schemeClr>
            </a:solidFill>
            <a:prstDash val="solid"/>
          </a:ln>
        </p:spPr>
      </p:pic>
      <p:sp>
        <p:nvSpPr>
          <p:cNvPr id="319244636" name="Text 0"/>
          <p:cNvSpPr/>
          <p:nvPr/>
        </p:nvSpPr>
        <p:spPr bwMode="auto">
          <a:xfrm>
            <a:off x="2973912" y="542184"/>
            <a:ext cx="5247405" cy="496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49"/>
              </a:lnSpc>
              <a:buNone/>
              <a:defRPr/>
            </a:pPr>
            <a:r>
              <a:rPr lang="en-US" sz="3100" b="1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Кто такие народы России</a:t>
            </a:r>
            <a:r>
              <a:rPr lang="ru-RU" sz="3100" b="1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?</a:t>
            </a:r>
            <a:endParaRPr sz="3100" b="1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pic>
        <p:nvPicPr>
          <p:cNvPr id="1209647803" name="Image 0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6226" y="1209922"/>
            <a:ext cx="4875370" cy="4875370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  <p:sp>
        <p:nvSpPr>
          <p:cNvPr id="1812129587" name="Text 1"/>
          <p:cNvSpPr/>
          <p:nvPr/>
        </p:nvSpPr>
        <p:spPr bwMode="auto">
          <a:xfrm flipH="0" flipV="0">
            <a:off x="5743689" y="1209922"/>
            <a:ext cx="6121892" cy="47451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  <a:defRPr/>
            </a:pPr>
            <a:r>
              <a:rPr lang="en-US" sz="22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В</a:t>
            </a:r>
            <a:r>
              <a:rPr lang="en-US" sz="22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 Российской Федерации зарегистрировано более 190 этносов, от крупнейших (русские, татары, украинцы) до малых коренных народов Севера. Их численность, язык и культурные практики формируют богатую мозаику национальной идентичности. Многие сообщества имеют свою территориальную связь с традиционными землями и природными ресурсами.</a:t>
            </a:r>
            <a:endParaRPr sz="110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9391399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16644" y="27741"/>
            <a:ext cx="12178149" cy="6784841"/>
          </a:xfrm>
          <a:prstGeom prst="rect">
            <a:avLst/>
          </a:prstGeom>
          <a:ln w="76199">
            <a:solidFill>
              <a:schemeClr val="accent1">
                <a:lumMod val="50196"/>
              </a:schemeClr>
            </a:solidFill>
            <a:prstDash val="solid"/>
          </a:ln>
        </p:spPr>
      </p:pic>
      <p:sp>
        <p:nvSpPr>
          <p:cNvPr id="307337639" name="Text 0"/>
          <p:cNvSpPr/>
          <p:nvPr/>
        </p:nvSpPr>
        <p:spPr bwMode="auto">
          <a:xfrm>
            <a:off x="723187" y="318718"/>
            <a:ext cx="5900382" cy="379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49"/>
              </a:lnSpc>
              <a:buNone/>
              <a:defRPr/>
            </a:pPr>
            <a:r>
              <a:rPr lang="en-US" sz="2800" b="1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Ключевые культурные ценности</a:t>
            </a:r>
            <a:r>
              <a:rPr lang="ru-RU" sz="2800" b="1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:</a:t>
            </a:r>
            <a:endParaRPr sz="235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1334979406" name="Text 1"/>
          <p:cNvSpPr/>
          <p:nvPr/>
        </p:nvSpPr>
        <p:spPr bwMode="auto">
          <a:xfrm>
            <a:off x="482835" y="1045874"/>
            <a:ext cx="1375210" cy="238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45328" indent="-245328" algn="l">
              <a:lnSpc>
                <a:spcPts val="1849"/>
              </a:lnSpc>
              <a:buAutoNum type="arabicPeriod"/>
              <a:defRPr/>
            </a:pPr>
            <a:r>
              <a:rPr lang="en-US" sz="1450" b="1">
                <a:solidFill>
                  <a:schemeClr val="accent6">
                    <a:lumMod val="50000"/>
                  </a:schemeClr>
                </a:solidFill>
                <a:latin typeface="Comic Sans MS"/>
                <a:ea typeface="Comic Sans MS"/>
                <a:cs typeface="Comic Sans MS"/>
              </a:rPr>
              <a:t>Семья и род</a:t>
            </a:r>
            <a:endParaRPr sz="1450" b="1">
              <a:solidFill>
                <a:schemeClr val="accent6">
                  <a:lumMod val="50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1985798201" name="Text 2"/>
          <p:cNvSpPr/>
          <p:nvPr/>
        </p:nvSpPr>
        <p:spPr bwMode="auto">
          <a:xfrm>
            <a:off x="429039" y="1384065"/>
            <a:ext cx="5663427" cy="257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99"/>
              </a:lnSpc>
              <a:buNone/>
              <a:defRPr/>
            </a:pPr>
            <a:r>
              <a:rPr lang="en-US" sz="125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Семья — основа социальной жизни: уважение к старшим, передача опыта </a:t>
            </a:r>
            <a:endParaRPr lang="en-US" sz="1250">
              <a:solidFill>
                <a:schemeClr val="tx1"/>
              </a:solidFill>
              <a:latin typeface="Comic Sans MS"/>
              <a:ea typeface="Comic Sans MS"/>
              <a:cs typeface="Comic Sans MS"/>
            </a:endParaRPr>
          </a:p>
          <a:p>
            <a:pPr marL="0" indent="0" algn="l">
              <a:lnSpc>
                <a:spcPts val="1999"/>
              </a:lnSpc>
              <a:buNone/>
              <a:defRPr/>
            </a:pPr>
            <a:r>
              <a:rPr lang="en-US" sz="125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и устоявшихся обрядов.</a:t>
            </a:r>
            <a:endParaRPr sz="125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874116635" name="Text 3"/>
          <p:cNvSpPr/>
          <p:nvPr/>
        </p:nvSpPr>
        <p:spPr bwMode="auto">
          <a:xfrm>
            <a:off x="429039" y="2125170"/>
            <a:ext cx="2482210" cy="238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  <a:defRPr/>
            </a:pPr>
            <a:r>
              <a:rPr lang="ru-RU" sz="1450" b="1">
                <a:solidFill>
                  <a:schemeClr val="accent6">
                    <a:lumMod val="50000"/>
                  </a:schemeClr>
                </a:solidFill>
                <a:latin typeface="Comic Sans MS"/>
                <a:ea typeface="Comic Sans MS"/>
                <a:cs typeface="Comic Sans MS"/>
              </a:rPr>
              <a:t>2</a:t>
            </a:r>
            <a:r>
              <a:rPr lang="ru-RU" sz="1450" b="1">
                <a:solidFill>
                  <a:schemeClr val="accent6">
                    <a:lumMod val="50000"/>
                  </a:schemeClr>
                </a:solidFill>
                <a:latin typeface="Comic Sans MS"/>
                <a:ea typeface="Comic Sans MS"/>
                <a:cs typeface="Comic Sans MS"/>
              </a:rPr>
              <a:t>. </a:t>
            </a:r>
            <a:r>
              <a:rPr lang="en-US" sz="1450" b="1">
                <a:solidFill>
                  <a:schemeClr val="accent6">
                    <a:lumMod val="50000"/>
                  </a:schemeClr>
                </a:solidFill>
                <a:latin typeface="Comic Sans MS"/>
                <a:ea typeface="Comic Sans MS"/>
                <a:cs typeface="Comic Sans MS"/>
              </a:rPr>
              <a:t>Язык и устная традиция</a:t>
            </a:r>
            <a:endParaRPr sz="1450" b="1">
              <a:solidFill>
                <a:schemeClr val="accent6">
                  <a:lumMod val="50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1034615438" name="Text 4"/>
          <p:cNvSpPr/>
          <p:nvPr/>
        </p:nvSpPr>
        <p:spPr bwMode="auto">
          <a:xfrm>
            <a:off x="429039" y="2419413"/>
            <a:ext cx="7864077" cy="511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99"/>
              </a:lnSpc>
              <a:buNone/>
              <a:defRPr/>
            </a:pPr>
            <a:r>
              <a:rPr lang="en-US" sz="125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Язык хранит историю народа, сказки, пословицы и мелодику песен; </a:t>
            </a:r>
            <a:endParaRPr lang="en-US" sz="1250">
              <a:solidFill>
                <a:schemeClr val="tx1"/>
              </a:solidFill>
              <a:latin typeface="Comic Sans MS"/>
              <a:ea typeface="Comic Sans MS"/>
              <a:cs typeface="Comic Sans MS"/>
            </a:endParaRPr>
          </a:p>
          <a:p>
            <a:pPr marL="0" indent="0" algn="l">
              <a:lnSpc>
                <a:spcPts val="1999"/>
              </a:lnSpc>
              <a:buNone/>
              <a:defRPr/>
            </a:pPr>
            <a:r>
              <a:rPr lang="en-US" sz="125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многие народы сохраняют уникальные диалекты.</a:t>
            </a:r>
            <a:endParaRPr sz="125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1422863581" name="Text 5"/>
          <p:cNvSpPr/>
          <p:nvPr/>
        </p:nvSpPr>
        <p:spPr bwMode="auto">
          <a:xfrm>
            <a:off x="482835" y="3233134"/>
            <a:ext cx="3429741" cy="238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  <a:defRPr/>
            </a:pPr>
            <a:r>
              <a:rPr lang="ru-RU" sz="1450" b="1">
                <a:solidFill>
                  <a:schemeClr val="accent6">
                    <a:lumMod val="50000"/>
                  </a:schemeClr>
                </a:solidFill>
                <a:latin typeface="Comic Sans MS"/>
                <a:ea typeface="Comic Sans MS"/>
                <a:cs typeface="Comic Sans MS"/>
              </a:rPr>
              <a:t>3. </a:t>
            </a:r>
            <a:r>
              <a:rPr lang="en-US" sz="1450" b="1">
                <a:solidFill>
                  <a:schemeClr val="accent6">
                    <a:lumMod val="50000"/>
                  </a:schemeClr>
                </a:solidFill>
                <a:latin typeface="Comic Sans MS"/>
                <a:ea typeface="Comic Sans MS"/>
                <a:cs typeface="Comic Sans MS"/>
              </a:rPr>
              <a:t>Ремёсла и материальная культура</a:t>
            </a:r>
            <a:endParaRPr sz="145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514948977" name="Text 6"/>
          <p:cNvSpPr/>
          <p:nvPr/>
        </p:nvSpPr>
        <p:spPr bwMode="auto">
          <a:xfrm>
            <a:off x="429039" y="3581280"/>
            <a:ext cx="5805822" cy="2574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99"/>
              </a:lnSpc>
              <a:buNone/>
              <a:defRPr/>
            </a:pPr>
            <a:r>
              <a:rPr lang="en-US" sz="125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Ткачество, резьба, керамика и орнамент отражают местный мироощущение</a:t>
            </a:r>
            <a:endParaRPr lang="en-US" sz="1250">
              <a:solidFill>
                <a:schemeClr val="tx1"/>
              </a:solidFill>
              <a:latin typeface="Comic Sans MS"/>
              <a:ea typeface="Comic Sans MS"/>
              <a:cs typeface="Comic Sans MS"/>
            </a:endParaRPr>
          </a:p>
          <a:p>
            <a:pPr marL="0" indent="0" algn="l">
              <a:lnSpc>
                <a:spcPts val="1999"/>
              </a:lnSpc>
              <a:buNone/>
              <a:defRPr/>
            </a:pPr>
            <a:r>
              <a:rPr lang="en-US" sz="125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 и эстетические коды.</a:t>
            </a:r>
            <a:endParaRPr sz="125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291693059" name="Text 7"/>
          <p:cNvSpPr/>
          <p:nvPr/>
        </p:nvSpPr>
        <p:spPr bwMode="auto">
          <a:xfrm>
            <a:off x="482835" y="4481098"/>
            <a:ext cx="1875817" cy="239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  <a:defRPr/>
            </a:pPr>
            <a:r>
              <a:rPr lang="ru-RU" sz="1450" b="1">
                <a:solidFill>
                  <a:schemeClr val="accent6">
                    <a:lumMod val="50000"/>
                  </a:schemeClr>
                </a:solidFill>
                <a:latin typeface="Comic Sans MS"/>
                <a:ea typeface="Comic Sans MS"/>
                <a:cs typeface="Comic Sans MS"/>
              </a:rPr>
              <a:t>4</a:t>
            </a:r>
            <a:r>
              <a:rPr lang="ru-RU" sz="1450" b="1" i="0">
                <a:solidFill>
                  <a:schemeClr val="accent6">
                    <a:lumMod val="50000"/>
                  </a:schemeClr>
                </a:solidFill>
                <a:latin typeface="Comic Sans MS"/>
                <a:ea typeface="Comic Sans MS"/>
                <a:cs typeface="Comic Sans MS"/>
              </a:rPr>
              <a:t>. </a:t>
            </a:r>
            <a:r>
              <a:rPr lang="en-US" sz="1450" b="1" i="0">
                <a:solidFill>
                  <a:schemeClr val="accent6">
                    <a:lumMod val="50000"/>
                  </a:schemeClr>
                </a:solidFill>
                <a:latin typeface="Comic Sans MS"/>
                <a:ea typeface="Comic Sans MS"/>
                <a:cs typeface="Comic Sans MS"/>
              </a:rPr>
              <a:t>Связь с природой</a:t>
            </a:r>
            <a:endParaRPr sz="1450" b="1" i="0">
              <a:solidFill>
                <a:schemeClr val="accent6">
                  <a:lumMod val="50000"/>
                </a:schemeClr>
              </a:solidFill>
              <a:latin typeface="Comic Sans MS"/>
              <a:cs typeface="Comic Sans MS"/>
            </a:endParaRPr>
          </a:p>
        </p:txBody>
      </p:sp>
      <p:sp>
        <p:nvSpPr>
          <p:cNvPr id="1608156939" name="Text 8"/>
          <p:cNvSpPr/>
          <p:nvPr/>
        </p:nvSpPr>
        <p:spPr bwMode="auto">
          <a:xfrm flipH="0" flipV="0">
            <a:off x="429039" y="4924745"/>
            <a:ext cx="7540124" cy="511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99"/>
              </a:lnSpc>
              <a:buNone/>
              <a:defRPr/>
            </a:pPr>
            <a:r>
              <a:rPr lang="en-US" sz="125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Почитание земли, сезонные ритуалы, традиции охоты и рыболовства — устойчивый способ существования в экстремальных условиях.</a:t>
            </a:r>
            <a:endParaRPr sz="125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pic>
        <p:nvPicPr>
          <p:cNvPr id="187610718" name="Image 0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969164" y="318718"/>
            <a:ext cx="4044172" cy="6066258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98960922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16644" y="27741"/>
            <a:ext cx="12178149" cy="6784841"/>
          </a:xfrm>
          <a:prstGeom prst="rect">
            <a:avLst/>
          </a:prstGeom>
          <a:ln w="76199">
            <a:solidFill>
              <a:schemeClr val="accent1">
                <a:lumMod val="50196"/>
              </a:schemeClr>
            </a:solidFill>
            <a:prstDash val="solid"/>
          </a:ln>
        </p:spPr>
      </p:pic>
      <p:sp>
        <p:nvSpPr>
          <p:cNvPr id="2080959122" name=""/>
          <p:cNvSpPr/>
          <p:nvPr/>
        </p:nvSpPr>
        <p:spPr bwMode="auto">
          <a:xfrm flipH="0" flipV="0">
            <a:off x="838199" y="360655"/>
            <a:ext cx="10890468" cy="155483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2400" b="1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Культурные ценности народов России</a:t>
            </a:r>
            <a:r>
              <a:rPr sz="24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sz="24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включают традиции, обычаи, кухню, музыку и религиозные особенности. Эти ценности отражают историю, мировоззрение и культурные традиции разных этносов страны. </a:t>
            </a:r>
            <a:endParaRPr sz="3600">
              <a:latin typeface="Comic Sans MS"/>
              <a:cs typeface="Comic Sans MS"/>
            </a:endParaRPr>
          </a:p>
        </p:txBody>
      </p:sp>
      <p:pic>
        <p:nvPicPr>
          <p:cNvPr id="85565532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361207" y="1988227"/>
            <a:ext cx="4385994" cy="3014708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264099782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400413" y="1988227"/>
            <a:ext cx="4530484" cy="3014708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1608849862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4476771" y="3840775"/>
            <a:ext cx="3890894" cy="2604782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3542157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16644" y="27741"/>
            <a:ext cx="12178149" cy="6784841"/>
          </a:xfrm>
          <a:prstGeom prst="rect">
            <a:avLst/>
          </a:prstGeom>
          <a:ln w="76199">
            <a:solidFill>
              <a:schemeClr val="accent1">
                <a:lumMod val="50196"/>
              </a:schemeClr>
            </a:solidFill>
            <a:prstDash val="solid"/>
          </a:ln>
        </p:spPr>
      </p:pic>
      <p:sp>
        <p:nvSpPr>
          <p:cNvPr id="750130678" name=""/>
          <p:cNvSpPr/>
          <p:nvPr/>
        </p:nvSpPr>
        <p:spPr bwMode="auto">
          <a:xfrm flipH="0" flipV="0">
            <a:off x="377203" y="295922"/>
            <a:ext cx="4773918" cy="615731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2400" b="1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Традиции</a:t>
            </a:r>
            <a:endParaRPr sz="2800">
              <a:latin typeface="Comic Sans MS"/>
              <a:cs typeface="Comic Sans MS"/>
            </a:endParaRPr>
          </a:p>
          <a:p>
            <a:pPr>
              <a:defRPr/>
            </a:pPr>
            <a:r>
              <a:rPr sz="2200" b="1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Праздники</a:t>
            </a:r>
            <a:r>
              <a:rPr sz="2200" b="0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.</a:t>
            </a: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 Многие из них имеют общие корни, связанные с природными циклами, земледелием или религиозными верованиями. Например:</a:t>
            </a:r>
            <a:endParaRPr sz="2800">
              <a:latin typeface="Comic Sans MS"/>
              <a:cs typeface="Comic Sans MS"/>
            </a:endParaRPr>
          </a:p>
          <a:p>
            <a:pPr>
              <a:defRPr/>
            </a:pP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Масленица у русских, у татар — Навруз, у чувашей — Саварни.</a:t>
            </a:r>
            <a:endParaRPr sz="2800">
              <a:latin typeface="Comic Sans MS"/>
              <a:cs typeface="Comic Sans MS"/>
            </a:endParaRPr>
          </a:p>
          <a:p>
            <a:pPr>
              <a:defRPr/>
            </a:pP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Праздник урожая, который отмечается практически у всех народов России: у русских — Осенины, у татар — Сөмбелә, у башкир — Сабантуй.</a:t>
            </a:r>
            <a:endParaRPr sz="2800">
              <a:latin typeface="Comic Sans MS"/>
              <a:cs typeface="Comic Sans MS"/>
            </a:endParaRPr>
          </a:p>
          <a:p>
            <a:pPr>
              <a:defRPr/>
            </a:pPr>
            <a:r>
              <a:rPr sz="2200" b="1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Гостеприимство</a:t>
            </a:r>
            <a:r>
              <a:rPr sz="2200" b="0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.</a:t>
            </a: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 Например, у русских — традиция встречать гостей хлебом-солью, у кавказских народов — гость считается посланником Бога.</a:t>
            </a:r>
            <a:endParaRPr sz="2800">
              <a:latin typeface="Comic Sans MS"/>
              <a:cs typeface="Comic Sans MS"/>
            </a:endParaRPr>
          </a:p>
        </p:txBody>
      </p:sp>
      <p:pic>
        <p:nvPicPr>
          <p:cNvPr id="241579452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7918813" y="3904309"/>
            <a:ext cx="3918079" cy="2612052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649339214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5149322" y="2617427"/>
            <a:ext cx="3855651" cy="2184869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70840409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7712475" y="249684"/>
            <a:ext cx="3855651" cy="2891738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5323970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924" y="27741"/>
            <a:ext cx="12178149" cy="6784841"/>
          </a:xfrm>
          <a:prstGeom prst="rect">
            <a:avLst/>
          </a:prstGeom>
          <a:ln w="76199">
            <a:solidFill>
              <a:schemeClr val="accent1">
                <a:lumMod val="50196"/>
              </a:schemeClr>
            </a:solidFill>
            <a:prstDash val="solid"/>
          </a:ln>
        </p:spPr>
      </p:pic>
      <p:sp>
        <p:nvSpPr>
          <p:cNvPr id="369107597" name=""/>
          <p:cNvSpPr/>
          <p:nvPr/>
        </p:nvSpPr>
        <p:spPr bwMode="auto">
          <a:xfrm flipH="0" flipV="0">
            <a:off x="7556213" y="1003527"/>
            <a:ext cx="3996391" cy="448091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2400" b="1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Кухня</a:t>
            </a:r>
            <a:endParaRPr sz="2800">
              <a:latin typeface="Comic Sans MS"/>
              <a:cs typeface="Comic Sans MS"/>
            </a:endParaRPr>
          </a:p>
          <a:p>
            <a:pPr>
              <a:defRPr/>
            </a:pPr>
            <a:r>
              <a:rPr sz="2200" b="1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Знаковые блюда</a:t>
            </a:r>
            <a:r>
              <a:rPr sz="2200" b="0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.</a:t>
            </a: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 Почти у каждого народа есть своё блюдо: курзе у дагестанцев, манты у якутов, эчпочмак у татар, калитка у карелов, пельмени у русских.</a:t>
            </a:r>
            <a:endParaRPr sz="2800">
              <a:latin typeface="Comic Sans MS"/>
              <a:cs typeface="Comic Sans MS"/>
            </a:endParaRPr>
          </a:p>
          <a:p>
            <a:pPr>
              <a:defRPr/>
            </a:pPr>
            <a:r>
              <a:rPr sz="2200" b="1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Разнообразие блюд</a:t>
            </a:r>
            <a:r>
              <a:rPr sz="2200" b="0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объясняется географией и традициями — в каждом регионе свои сочетания теста, начинки, специй и способов приготовления.</a:t>
            </a:r>
            <a:endParaRPr sz="2800">
              <a:latin typeface="Comic Sans MS"/>
              <a:cs typeface="Comic Sans MS"/>
            </a:endParaRPr>
          </a:p>
        </p:txBody>
      </p:sp>
      <p:pic>
        <p:nvPicPr>
          <p:cNvPr id="258945371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221941" y="194218"/>
            <a:ext cx="3644490" cy="2733367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2057406947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3958870" y="2215078"/>
            <a:ext cx="3356905" cy="2612791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1113874287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166929" y="3429000"/>
            <a:ext cx="3613567" cy="2710175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9445408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16644" y="27741"/>
            <a:ext cx="12178149" cy="6784841"/>
          </a:xfrm>
          <a:prstGeom prst="rect">
            <a:avLst/>
          </a:prstGeom>
          <a:ln w="76199">
            <a:solidFill>
              <a:schemeClr val="accent1">
                <a:lumMod val="50196"/>
              </a:schemeClr>
            </a:solidFill>
            <a:prstDash val="solid"/>
          </a:ln>
        </p:spPr>
      </p:pic>
      <p:sp>
        <p:nvSpPr>
          <p:cNvPr id="607350333" name=""/>
          <p:cNvSpPr/>
          <p:nvPr/>
        </p:nvSpPr>
        <p:spPr bwMode="auto">
          <a:xfrm flipH="0" flipV="0">
            <a:off x="838199" y="3515113"/>
            <a:ext cx="10584938" cy="25911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2000" b="1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Музыка</a:t>
            </a:r>
            <a:endParaRPr sz="2400">
              <a:latin typeface="Comic Sans MS"/>
              <a:cs typeface="Comic Sans MS"/>
            </a:endParaRPr>
          </a:p>
          <a:p>
            <a:pPr>
              <a:defRPr/>
            </a:pPr>
            <a:r>
              <a:rPr sz="1800" b="1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Северные народы</a:t>
            </a:r>
            <a:r>
              <a:rPr sz="1800" b="0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sz="18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(коми, ненцы, ханты) используют горловое пение, бубны и свирели. Музыка часто сопровождает шаманские ритуалы, охоту и сезонные праздники.</a:t>
            </a:r>
            <a:endParaRPr sz="2400">
              <a:latin typeface="Comic Sans MS"/>
              <a:cs typeface="Comic Sans MS"/>
            </a:endParaRPr>
          </a:p>
          <a:p>
            <a:pPr>
              <a:defRPr/>
            </a:pPr>
            <a:r>
              <a:rPr sz="1800" b="1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Центральная Россия и Поволжье</a:t>
            </a:r>
            <a:r>
              <a:rPr sz="18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sz="18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— традиции славянских и финно-угорских народов включают хоровое пение, игры на гуслях, балалайках. Песни делятся на свадебные, трудовые, обрядовые и бытовые.</a:t>
            </a:r>
            <a:endParaRPr sz="2400">
              <a:latin typeface="Comic Sans MS"/>
              <a:cs typeface="Comic Sans MS"/>
            </a:endParaRPr>
          </a:p>
          <a:p>
            <a:pPr>
              <a:defRPr/>
            </a:pPr>
            <a:r>
              <a:rPr sz="1800" b="1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Кавказ</a:t>
            </a:r>
            <a:r>
              <a:rPr sz="18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sz="18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— горские народы создают динамичные танцевальные мелодии, часто с использованием дудука, зурны и барабанов. Танцы и песни сопровождают свадьбы, религиозные праздники и фестивали.</a:t>
            </a:r>
            <a:endParaRPr sz="2400">
              <a:latin typeface="Comic Sans MS"/>
              <a:cs typeface="Comic Sans MS"/>
            </a:endParaRPr>
          </a:p>
        </p:txBody>
      </p:sp>
      <p:pic>
        <p:nvPicPr>
          <p:cNvPr id="1312892653" name=""/>
          <p:cNvPicPr>
            <a:picLocks noChangeAspect="1"/>
          </p:cNvPicPr>
          <p:nvPr/>
        </p:nvPicPr>
        <p:blipFill>
          <a:blip r:embed="rId3"/>
          <a:srcRect l="21407" t="0" r="0" b="0"/>
          <a:stretch/>
        </p:blipFill>
        <p:spPr bwMode="auto">
          <a:xfrm flipH="0" flipV="0">
            <a:off x="4754198" y="973682"/>
            <a:ext cx="2256407" cy="1900605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1402897087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306116" y="537339"/>
            <a:ext cx="4339185" cy="2891660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1491091850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7106411" y="537339"/>
            <a:ext cx="4930296" cy="2773291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9162850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16644" y="27741"/>
            <a:ext cx="12178149" cy="6784841"/>
          </a:xfrm>
          <a:prstGeom prst="rect">
            <a:avLst/>
          </a:prstGeom>
          <a:ln w="76199">
            <a:solidFill>
              <a:schemeClr val="accent1">
                <a:lumMod val="50196"/>
              </a:schemeClr>
            </a:solidFill>
            <a:prstDash val="solid"/>
          </a:ln>
        </p:spPr>
      </p:pic>
      <p:sp>
        <p:nvSpPr>
          <p:cNvPr id="134404068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75366574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297621502" name=""/>
          <p:cNvSpPr/>
          <p:nvPr/>
        </p:nvSpPr>
        <p:spPr bwMode="auto">
          <a:xfrm flipH="0" flipV="0">
            <a:off x="1129150" y="3255145"/>
            <a:ext cx="10016561" cy="280451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2400" b="1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Религия</a:t>
            </a:r>
            <a:endParaRPr sz="2800">
              <a:latin typeface="Comic Sans MS"/>
              <a:cs typeface="Comic Sans MS"/>
            </a:endParaRPr>
          </a:p>
          <a:p>
            <a:pPr>
              <a:defRPr/>
            </a:pPr>
            <a:r>
              <a:rPr sz="2200" b="1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Православие</a:t>
            </a: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— основное вероисповедание народов славянской группы (русских, украинцев, белорусов).</a:t>
            </a:r>
            <a:endParaRPr sz="2800">
              <a:latin typeface="Comic Sans MS"/>
              <a:cs typeface="Comic Sans MS"/>
            </a:endParaRPr>
          </a:p>
          <a:p>
            <a:pPr>
              <a:defRPr/>
            </a:pPr>
            <a:r>
              <a:rPr sz="2200" b="1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Ислам</a:t>
            </a: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— главная религия народов тюркской группы и северо-кавказской языковой семьи (кроме осетинов).</a:t>
            </a:r>
            <a:endParaRPr sz="2800">
              <a:latin typeface="Comic Sans MS"/>
              <a:cs typeface="Comic Sans MS"/>
            </a:endParaRPr>
          </a:p>
          <a:p>
            <a:pPr>
              <a:defRPr/>
            </a:pPr>
            <a:r>
              <a:rPr sz="2200" b="1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Буддизм</a:t>
            </a: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— характерен для народов монгольской группы.</a:t>
            </a:r>
            <a:endParaRPr sz="2800">
              <a:latin typeface="Comic Sans MS"/>
              <a:cs typeface="Comic Sans MS"/>
            </a:endParaRPr>
          </a:p>
          <a:p>
            <a:pPr>
              <a:defRPr/>
            </a:pPr>
            <a:r>
              <a:rPr sz="2200" b="1" i="0" u="sng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Традиционные верования</a:t>
            </a: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 </a:t>
            </a:r>
            <a:r>
              <a:rPr sz="2200" b="0" i="0" u="none">
                <a:solidFill>
                  <a:srgbClr val="333333"/>
                </a:solidFill>
                <a:latin typeface="Comic Sans MS"/>
                <a:ea typeface="Comic Sans MS"/>
                <a:cs typeface="Comic Sans MS"/>
              </a:rPr>
              <a:t>— характерны для малых народов Сибири и Дальнего Востока (родовые культы, шаманизм).</a:t>
            </a:r>
            <a:endParaRPr sz="2800">
              <a:latin typeface="Comic Sans MS"/>
              <a:cs typeface="Comic Sans MS"/>
            </a:endParaRPr>
          </a:p>
        </p:txBody>
      </p:sp>
      <p:pic>
        <p:nvPicPr>
          <p:cNvPr id="1208319878" name=""/>
          <p:cNvPicPr>
            <a:picLocks noChangeAspect="1"/>
          </p:cNvPicPr>
          <p:nvPr/>
        </p:nvPicPr>
        <p:blipFill>
          <a:blip r:embed="rId3"/>
          <a:srcRect l="48360" t="25509" r="3597" b="9358"/>
          <a:stretch/>
        </p:blipFill>
        <p:spPr bwMode="auto">
          <a:xfrm flipH="0" flipV="0">
            <a:off x="287621" y="177129"/>
            <a:ext cx="2422863" cy="1847664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1409505417" name=""/>
          <p:cNvPicPr>
            <a:picLocks noChangeAspect="1"/>
          </p:cNvPicPr>
          <p:nvPr/>
        </p:nvPicPr>
        <p:blipFill>
          <a:blip r:embed="rId4"/>
          <a:srcRect l="5492" t="63713" r="60940" b="4467"/>
          <a:stretch/>
        </p:blipFill>
        <p:spPr bwMode="auto">
          <a:xfrm flipH="0" flipV="0">
            <a:off x="2770949" y="1027906"/>
            <a:ext cx="2570523" cy="1825088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1496195510" name="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flipH="0" flipV="0">
            <a:off x="5466266" y="177129"/>
            <a:ext cx="3134922" cy="2083417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1319503738" name="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flipH="0" flipV="0">
            <a:off x="8674223" y="783916"/>
            <a:ext cx="3128253" cy="2083417"/>
          </a:xfrm>
          <a:prstGeom prst="rect">
            <a:avLst/>
          </a:prstGeom>
          <a:ln w="28575">
            <a:solidFill>
              <a:schemeClr val="accent1">
                <a:lumMod val="50196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4074379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16644" y="27741"/>
            <a:ext cx="12178149" cy="6784841"/>
          </a:xfrm>
          <a:prstGeom prst="rect">
            <a:avLst/>
          </a:prstGeom>
          <a:ln w="76199">
            <a:solidFill>
              <a:schemeClr val="accent1">
                <a:lumMod val="50196"/>
              </a:schemeClr>
            </a:solidFill>
            <a:prstDash val="solid"/>
          </a:ln>
        </p:spPr>
      </p:pic>
      <p:sp>
        <p:nvSpPr>
          <p:cNvPr id="1828279421" name="Text 0"/>
          <p:cNvSpPr/>
          <p:nvPr/>
        </p:nvSpPr>
        <p:spPr bwMode="auto">
          <a:xfrm>
            <a:off x="797122" y="548044"/>
            <a:ext cx="8766157" cy="469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49"/>
              </a:lnSpc>
              <a:buNone/>
              <a:defRPr/>
            </a:pPr>
            <a:r>
              <a:rPr lang="en-US" sz="295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Языки: проблема вымирания и пути сохранения</a:t>
            </a:r>
            <a:endParaRPr sz="295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789321272" name="Text 1"/>
          <p:cNvSpPr/>
          <p:nvPr/>
        </p:nvSpPr>
        <p:spPr bwMode="auto">
          <a:xfrm>
            <a:off x="797122" y="1495067"/>
            <a:ext cx="6274950" cy="1594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  <a:defRPr/>
            </a:pPr>
            <a:r>
              <a:rPr lang="en-US" sz="22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Многие малые языки находятся под угрозой: старшее поколение — носители, молодежь переходит на доминирующие языки. Это приводит к потере уникальных знаний о природе, медицине и истории. Сохранение требует системной поддержки.</a:t>
            </a:r>
            <a:endParaRPr sz="155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pic>
        <p:nvPicPr>
          <p:cNvPr id="1877689195" name="Image 0" descr="preencoded.png"/>
          <p:cNvPicPr>
            <a:picLocks noChangeAspect="1"/>
          </p:cNvPicPr>
          <p:nvPr/>
        </p:nvPicPr>
        <p:blipFill>
          <a:blip r:embed="rId3"/>
          <a:srcRect l="19835" t="14842" r="21163" b="15155"/>
          <a:stretch/>
        </p:blipFill>
        <p:spPr bwMode="auto">
          <a:xfrm flipH="0" flipV="0">
            <a:off x="7645423" y="1602055"/>
            <a:ext cx="3702294" cy="43925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3846587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-17839" y="27741"/>
            <a:ext cx="12178149" cy="6784841"/>
          </a:xfrm>
          <a:prstGeom prst="rect">
            <a:avLst/>
          </a:prstGeom>
          <a:ln w="76199">
            <a:solidFill>
              <a:schemeClr val="accent1">
                <a:lumMod val="50196"/>
              </a:schemeClr>
            </a:solidFill>
            <a:prstDash val="solid"/>
          </a:ln>
        </p:spPr>
      </p:pic>
      <p:pic>
        <p:nvPicPr>
          <p:cNvPr id="2028737949" name="Image 0" descr="preencoded.png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8564485" y="1367741"/>
            <a:ext cx="3088195" cy="4632293"/>
          </a:xfrm>
          <a:prstGeom prst="rect">
            <a:avLst/>
          </a:prstGeom>
        </p:spPr>
      </p:pic>
      <p:sp>
        <p:nvSpPr>
          <p:cNvPr id="1341060561" name="Text 0"/>
          <p:cNvSpPr/>
          <p:nvPr/>
        </p:nvSpPr>
        <p:spPr bwMode="auto">
          <a:xfrm>
            <a:off x="883961" y="295615"/>
            <a:ext cx="7468552" cy="985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849"/>
              </a:lnSpc>
              <a:buNone/>
              <a:defRPr/>
            </a:pPr>
            <a:r>
              <a:rPr lang="en-US" sz="31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Современные вызовы и возможности</a:t>
            </a:r>
            <a:endParaRPr sz="310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480181176" name="Shape 2"/>
          <p:cNvSpPr/>
          <p:nvPr/>
        </p:nvSpPr>
        <p:spPr bwMode="auto">
          <a:xfrm>
            <a:off x="731698" y="1344822"/>
            <a:ext cx="3629500" cy="91440"/>
          </a:xfrm>
          <a:prstGeom prst="roundRect">
            <a:avLst>
              <a:gd name="adj" fmla="val 34360"/>
            </a:avLst>
          </a:prstGeom>
          <a:solidFill>
            <a:srgbClr val="0A988B"/>
          </a:solidFill>
          <a:ln/>
        </p:spPr>
        <p:txBody>
          <a:bodyPr/>
          <a:p>
            <a:pPr>
              <a:defRPr/>
            </a:pPr>
            <a:endParaRPr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313427058" name="Shape 3"/>
          <p:cNvSpPr/>
          <p:nvPr/>
        </p:nvSpPr>
        <p:spPr bwMode="auto">
          <a:xfrm>
            <a:off x="2232302" y="1053595"/>
            <a:ext cx="628292" cy="628292"/>
          </a:xfrm>
          <a:prstGeom prst="roundRect">
            <a:avLst>
              <a:gd name="adj" fmla="val 145537"/>
            </a:avLst>
          </a:prstGeom>
          <a:solidFill>
            <a:srgbClr val="0A988B"/>
          </a:solidFill>
          <a:ln/>
        </p:spPr>
        <p:txBody>
          <a:bodyPr/>
          <a:p>
            <a:pPr>
              <a:defRPr/>
            </a:pPr>
            <a:endParaRPr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pic>
        <p:nvPicPr>
          <p:cNvPr id="840474902" name="Image 1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420777" y="1241952"/>
            <a:ext cx="251340" cy="251340"/>
          </a:xfrm>
          <a:prstGeom prst="rect">
            <a:avLst/>
          </a:prstGeom>
        </p:spPr>
      </p:pic>
      <p:sp>
        <p:nvSpPr>
          <p:cNvPr id="1084903735" name="Text 4"/>
          <p:cNvSpPr/>
          <p:nvPr/>
        </p:nvSpPr>
        <p:spPr bwMode="auto">
          <a:xfrm>
            <a:off x="963989" y="1891319"/>
            <a:ext cx="1476434" cy="30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99"/>
              </a:lnSpc>
              <a:buNone/>
              <a:defRPr/>
            </a:pPr>
            <a:r>
              <a:rPr lang="en-US" sz="19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Урбанизация</a:t>
            </a:r>
            <a:endParaRPr sz="190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974686669" name="Text 5"/>
          <p:cNvSpPr/>
          <p:nvPr/>
        </p:nvSpPr>
        <p:spPr bwMode="auto">
          <a:xfrm>
            <a:off x="963989" y="2324945"/>
            <a:ext cx="3164918" cy="1675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99"/>
              </a:lnSpc>
              <a:buNone/>
              <a:defRPr/>
            </a:pPr>
            <a:r>
              <a:rPr lang="en-US" sz="16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Миграция в города меняет образ жизни, но одновременно открывает доступ к образованию и ресурсам.</a:t>
            </a:r>
            <a:endParaRPr sz="160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1701988393" name="Shape 7"/>
          <p:cNvSpPr/>
          <p:nvPr/>
        </p:nvSpPr>
        <p:spPr bwMode="auto">
          <a:xfrm>
            <a:off x="4570630" y="1344822"/>
            <a:ext cx="3629619" cy="91440"/>
          </a:xfrm>
          <a:prstGeom prst="roundRect">
            <a:avLst>
              <a:gd name="adj" fmla="val 34360"/>
            </a:avLst>
          </a:prstGeom>
          <a:solidFill>
            <a:srgbClr val="0A988B"/>
          </a:solidFill>
          <a:ln/>
        </p:spPr>
        <p:txBody>
          <a:bodyPr/>
          <a:p>
            <a:pPr>
              <a:defRPr/>
            </a:pPr>
            <a:endParaRPr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1313742750" name="Shape 8"/>
          <p:cNvSpPr/>
          <p:nvPr/>
        </p:nvSpPr>
        <p:spPr bwMode="auto">
          <a:xfrm>
            <a:off x="6071234" y="1053595"/>
            <a:ext cx="628292" cy="628292"/>
          </a:xfrm>
          <a:prstGeom prst="roundRect">
            <a:avLst>
              <a:gd name="adj" fmla="val 145537"/>
            </a:avLst>
          </a:prstGeom>
          <a:solidFill>
            <a:srgbClr val="0A988B"/>
          </a:solidFill>
          <a:ln/>
        </p:spPr>
        <p:txBody>
          <a:bodyPr/>
          <a:p>
            <a:pPr>
              <a:defRPr/>
            </a:pPr>
            <a:endParaRPr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pic>
        <p:nvPicPr>
          <p:cNvPr id="1178882214" name="Image 2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59710" y="1241952"/>
            <a:ext cx="251340" cy="251340"/>
          </a:xfrm>
          <a:prstGeom prst="rect">
            <a:avLst/>
          </a:prstGeom>
        </p:spPr>
      </p:pic>
      <p:sp>
        <p:nvSpPr>
          <p:cNvPr id="1660327067" name="Text 9"/>
          <p:cNvSpPr/>
          <p:nvPr/>
        </p:nvSpPr>
        <p:spPr bwMode="auto">
          <a:xfrm>
            <a:off x="4802921" y="1891319"/>
            <a:ext cx="1737761" cy="30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99"/>
              </a:lnSpc>
              <a:buNone/>
              <a:defRPr/>
            </a:pPr>
            <a:r>
              <a:rPr lang="en-US" sz="19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Цифровизация</a:t>
            </a:r>
            <a:endParaRPr sz="190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329162035" name="Text 10"/>
          <p:cNvSpPr/>
          <p:nvPr/>
        </p:nvSpPr>
        <p:spPr bwMode="auto">
          <a:xfrm>
            <a:off x="4802921" y="2324945"/>
            <a:ext cx="3165037" cy="1675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99"/>
              </a:lnSpc>
              <a:buNone/>
              <a:defRPr/>
            </a:pPr>
            <a:r>
              <a:rPr lang="en-US" sz="16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Интернет и социальные сети — шанс для продвижения культурных практик, создания онлайн-курсов и виртуальных музеев.</a:t>
            </a:r>
            <a:endParaRPr sz="160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1080665233" name="Shape 12"/>
          <p:cNvSpPr/>
          <p:nvPr/>
        </p:nvSpPr>
        <p:spPr bwMode="auto">
          <a:xfrm>
            <a:off x="731698" y="4733103"/>
            <a:ext cx="7468552" cy="91440"/>
          </a:xfrm>
          <a:prstGeom prst="roundRect">
            <a:avLst>
              <a:gd name="adj" fmla="val 34360"/>
            </a:avLst>
          </a:prstGeom>
          <a:solidFill>
            <a:srgbClr val="0A988B"/>
          </a:solidFill>
          <a:ln/>
        </p:spPr>
        <p:txBody>
          <a:bodyPr/>
          <a:p>
            <a:pPr>
              <a:defRPr/>
            </a:pPr>
            <a:endParaRPr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1342134851" name="Shape 13"/>
          <p:cNvSpPr/>
          <p:nvPr/>
        </p:nvSpPr>
        <p:spPr bwMode="auto">
          <a:xfrm>
            <a:off x="4151828" y="4441876"/>
            <a:ext cx="628292" cy="628292"/>
          </a:xfrm>
          <a:prstGeom prst="roundRect">
            <a:avLst>
              <a:gd name="adj" fmla="val 145537"/>
            </a:avLst>
          </a:prstGeom>
          <a:solidFill>
            <a:srgbClr val="0A988B"/>
          </a:solidFill>
          <a:ln/>
        </p:spPr>
        <p:txBody>
          <a:bodyPr/>
          <a:p>
            <a:pPr>
              <a:defRPr/>
            </a:pPr>
            <a:endParaRPr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pic>
        <p:nvPicPr>
          <p:cNvPr id="797936302" name="Image 3" descr="preencoded.png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340304" y="4630233"/>
            <a:ext cx="251340" cy="251340"/>
          </a:xfrm>
          <a:prstGeom prst="rect">
            <a:avLst/>
          </a:prstGeom>
        </p:spPr>
      </p:pic>
      <p:sp>
        <p:nvSpPr>
          <p:cNvPr id="1750765389" name="Text 14"/>
          <p:cNvSpPr/>
          <p:nvPr/>
        </p:nvSpPr>
        <p:spPr bwMode="auto">
          <a:xfrm>
            <a:off x="963989" y="5279599"/>
            <a:ext cx="1662709" cy="3090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99"/>
              </a:lnSpc>
              <a:buNone/>
              <a:defRPr/>
            </a:pPr>
            <a:r>
              <a:rPr lang="en-US" sz="19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Глобализация</a:t>
            </a:r>
            <a:endParaRPr sz="190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  <p:sp>
        <p:nvSpPr>
          <p:cNvPr id="973411634" name="Text 15"/>
          <p:cNvSpPr/>
          <p:nvPr/>
        </p:nvSpPr>
        <p:spPr bwMode="auto">
          <a:xfrm>
            <a:off x="963989" y="5713225"/>
            <a:ext cx="7003971" cy="670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99"/>
              </a:lnSpc>
              <a:buNone/>
              <a:defRPr/>
            </a:pPr>
            <a:r>
              <a:rPr lang="en-US" sz="1600">
                <a:solidFill>
                  <a:schemeClr val="tx1"/>
                </a:solidFill>
                <a:latin typeface="Comic Sans MS"/>
                <a:ea typeface="Comic Sans MS"/>
                <a:cs typeface="Comic Sans MS"/>
              </a:rPr>
              <a:t>Ускоряет взаимопроникновение культур, но может стереть локальные различия без активной политики сохранения.</a:t>
            </a:r>
            <a:endParaRPr sz="160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Р7-Офис/7.4.0.227</Application>
  <DocSecurity>0</DocSecurity>
  <PresentationFormat>Widescreen</PresentationFormat>
  <Paragraphs>0</Paragraphs>
  <Slides>11</Slides>
  <Notes>11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6</cp:revision>
  <dcterms:created xsi:type="dcterms:W3CDTF">2012-12-03T06:56:55Z</dcterms:created>
  <dcterms:modified xsi:type="dcterms:W3CDTF">2025-11-10T07:41:49Z</dcterms:modified>
  <cp:category/>
  <cp:contentStatus/>
  <cp:version/>
</cp:coreProperties>
</file>