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sldIdLst>
    <p:sldId id="259" r:id="rId6"/>
    <p:sldId id="257" r:id="rId7"/>
    <p:sldId id="271" r:id="rId8"/>
    <p:sldId id="273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4" r:id="rId17"/>
    <p:sldId id="275" r:id="rId18"/>
    <p:sldId id="276" r:id="rId19"/>
    <p:sldId id="277" r:id="rId20"/>
    <p:sldId id="278" r:id="rId21"/>
    <p:sldId id="267" r:id="rId22"/>
    <p:sldId id="279" r:id="rId23"/>
    <p:sldId id="280" r:id="rId24"/>
    <p:sldId id="268" r:id="rId25"/>
    <p:sldId id="272" r:id="rId26"/>
  </p:sldIdLst>
  <p:sldSz cx="9144000" cy="6858000"/>
  <p:notesSz cx="6858000" cy="9144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758519640" val="1068" revOS="4"/>
      <pr:smFileRevision xmlns:pr="smNativeData" xmlns="smNativeData" dt="1758519640" val="0"/>
      <pr:guideOptions xmlns:pr="smNativeData" xmlns="smNativeData" dt="1758519640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>
      <p:cViewPr varScale="1">
        <p:scale>
          <a:sx n="60" d="100"/>
          <a:sy n="60" d="100"/>
        </p:scale>
        <p:origin x="2616" y="210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7" d="100"/>
        <a:sy n="17" d="100"/>
      </p:scale>
      <p:origin x="0" y="0"/>
    </p:cViewPr>
  </p:sorterViewPr>
  <p:notesViewPr>
    <p:cSldViewPr>
      <p:cViewPr>
        <p:scale>
          <a:sx n="60" d="100"/>
          <a:sy n="60" d="100"/>
        </p:scale>
        <p:origin x="2616" y="210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BsNAAAINAAAJhYAABAAAAAmAAAACAAAAAEAAAAAAAAA"/>
              </a:ext>
            </a:extLst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gAAOgXAADQLwAAsCIAABAAAAAmAAAACAAAAAGAAAAAAAAA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lang="ru-ru" cap="none">
                <a:solidFill>
                  <a:srgbClr val="8C8C8C"/>
                </a:solidFill>
              </a:defRPr>
            </a:lvl1pPr>
            <a:lvl2pPr marL="457200" indent="0" algn="ctr">
              <a:buNone/>
              <a:defRPr lang="ru-ru" cap="none">
                <a:solidFill>
                  <a:srgbClr val="8C8C8C"/>
                </a:solidFill>
              </a:defRPr>
            </a:lvl2pPr>
            <a:lvl3pPr marL="914400" indent="0" algn="ctr">
              <a:buNone/>
              <a:defRPr lang="ru-ru" cap="none">
                <a:solidFill>
                  <a:srgbClr val="8C8C8C"/>
                </a:solidFill>
              </a:defRPr>
            </a:lvl3pPr>
            <a:lvl4pPr marL="1371600" indent="0" algn="ctr">
              <a:buNone/>
              <a:defRPr lang="ru-ru" cap="none">
                <a:solidFill>
                  <a:srgbClr val="8C8C8C"/>
                </a:solidFill>
              </a:defRPr>
            </a:lvl4pPr>
            <a:lvl5pPr marL="1828800" indent="0" algn="ctr">
              <a:buNone/>
              <a:defRPr lang="ru-ru" cap="none">
                <a:solidFill>
                  <a:srgbClr val="8C8C8C"/>
                </a:solidFill>
              </a:defRPr>
            </a:lvl5pPr>
            <a:lvl6pPr marL="2286000" indent="0" algn="ctr">
              <a:buNone/>
              <a:defRPr lang="ru-ru" cap="none">
                <a:solidFill>
                  <a:srgbClr val="8C8C8C"/>
                </a:solidFill>
              </a:defRPr>
            </a:lvl6pPr>
            <a:lvl7pPr marL="2743200" indent="0" algn="ctr">
              <a:buNone/>
              <a:defRPr lang="ru-ru" cap="none">
                <a:solidFill>
                  <a:srgbClr val="8C8C8C"/>
                </a:solidFill>
              </a:defRPr>
            </a:lvl7pPr>
            <a:lvl8pPr marL="3200400" indent="0" algn="ctr">
              <a:buNone/>
              <a:defRPr lang="ru-ru" cap="none">
                <a:solidFill>
                  <a:srgbClr val="8C8C8C"/>
                </a:solidFill>
              </a:defRPr>
            </a:lvl8pPr>
            <a:lvl9pPr marL="3657600" indent="0" algn="ctr">
              <a:buNone/>
              <a:defRPr lang="ru-ru" cap="none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подзаголовка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B418-56D2-1342-9CFE-A017FAB06AF5}" type="datetime1">
              <a:t>17.04.2022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wYK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8804-4AD2-137E-9CFE-BC2BC6B06AE9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wYK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BF4A-04D2-1349-9CFE-F21CF1B06AA7}" type="datetime1">
              <a:t>17.04.2022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BB5F-11D2-134D-9CFE-E718F5B06AB2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BwbAABCNAAAfSMAABAAAAAmAAAACAAAAIGAAAAAAAAA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ru-ru" sz="4000" b="1" cap="all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OIRAABCNAAAHBsAABAAAAAmAAAACAAAAIGAAAAAAAAA"/>
              </a:ext>
            </a:extLst>
          </p:cNvSpPr>
          <p:nvPr>
            <p:ph idx="1"/>
          </p:nvPr>
        </p:nvSpPr>
        <p:spPr>
          <a:xfrm>
            <a:off x="722630" y="2907030"/>
            <a:ext cx="7772400" cy="149987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000" cap="none">
                <a:solidFill>
                  <a:srgbClr val="8C8C8C"/>
                </a:solidFill>
              </a:defRPr>
            </a:lvl1pPr>
            <a:lvl2pPr marL="457200" indent="0">
              <a:buNone/>
              <a:defRPr lang="ru-ru" sz="1800" cap="none">
                <a:solidFill>
                  <a:srgbClr val="8C8C8C"/>
                </a:solidFill>
              </a:defRPr>
            </a:lvl2pPr>
            <a:lvl3pPr marL="914400" indent="0">
              <a:buNone/>
              <a:defRPr lang="ru-ru" sz="1600" cap="none">
                <a:solidFill>
                  <a:srgbClr val="8C8C8C"/>
                </a:solidFill>
              </a:defRPr>
            </a:lvl3pPr>
            <a:lvl4pPr marL="1371600" indent="0">
              <a:buNone/>
              <a:defRPr lang="ru-ru" sz="1400" cap="none">
                <a:solidFill>
                  <a:srgbClr val="8C8C8C"/>
                </a:solidFill>
              </a:defRPr>
            </a:lvl4pPr>
            <a:lvl5pPr marL="1828800" indent="0">
              <a:buNone/>
              <a:defRPr lang="ru-ru" sz="1400" cap="none">
                <a:solidFill>
                  <a:srgbClr val="8C8C8C"/>
                </a:solidFill>
              </a:defRPr>
            </a:lvl5pPr>
            <a:lvl6pPr marL="2286000" indent="0">
              <a:buNone/>
              <a:defRPr lang="ru-ru" sz="1400" cap="none">
                <a:solidFill>
                  <a:srgbClr val="8C8C8C"/>
                </a:solidFill>
              </a:defRPr>
            </a:lvl6pPr>
            <a:lvl7pPr marL="2743200" indent="0">
              <a:buNone/>
              <a:defRPr lang="ru-ru" sz="1400" cap="none">
                <a:solidFill>
                  <a:srgbClr val="8C8C8C"/>
                </a:solidFill>
              </a:defRPr>
            </a:lvl7pPr>
            <a:lvl8pPr marL="3200400" indent="0">
              <a:buNone/>
              <a:defRPr lang="ru-ru" sz="1400" cap="none">
                <a:solidFill>
                  <a:srgbClr val="8C8C8C"/>
                </a:solidFill>
              </a:defRPr>
            </a:lvl8pPr>
            <a:lvl9pPr marL="3657600" indent="0">
              <a:buNone/>
              <a:defRPr lang="ru-ru" sz="1400" cap="none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9496-D8D2-1362-9CFE-2E37DAB06A7B}" type="datetime1">
              <a:t>17.04.2022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DBD8-96D2-132D-9CFE-607895B06A35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CoGwAAsCUAABAAAAAmAAAACAAAAAGAAAAAAAAA"/>
              </a:ext>
            </a:extLst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lang="ru-ru" sz="2800" cap="none"/>
            </a:lvl1pPr>
            <a:lvl2pPr>
              <a:defRPr lang="ru-ru" sz="2400" cap="none"/>
            </a:lvl2pPr>
            <a:lvl3pPr>
              <a:defRPr lang="ru-ru" sz="2000" cap="none"/>
            </a:lvl3pPr>
            <a:lvl4pPr>
              <a:defRPr lang="ru-ru" sz="1800" cap="none"/>
            </a:lvl4pPr>
            <a:lvl5pPr>
              <a:defRPr lang="ru-ru" sz="1800" cap="none"/>
            </a:lvl5pPr>
            <a:lvl6pPr>
              <a:defRPr lang="ru-ru" sz="1800" cap="none"/>
            </a:lvl6pPr>
            <a:lvl7pPr>
              <a:defRPr lang="ru-ru" sz="1800" cap="none"/>
            </a:lvl7pPr>
            <a:lvl8pPr>
              <a:defRPr lang="ru-ru" sz="1800" cap="none"/>
            </a:lvl8pPr>
            <a:lvl9pPr>
              <a:defRPr lang="ru-ru" sz="18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Объект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NgJAABwNQAAsCUAABAAAAAmAAAACAAAAAGAAAAAAAAA"/>
              </a:ext>
            </a:extLst>
          </p:cNvSpPr>
          <p:nvPr>
            <p:ph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lang="ru-ru" sz="2800" cap="none"/>
            </a:lvl1pPr>
            <a:lvl2pPr>
              <a:defRPr lang="ru-ru" sz="2400" cap="none"/>
            </a:lvl2pPr>
            <a:lvl3pPr>
              <a:defRPr lang="ru-ru" sz="2000" cap="none"/>
            </a:lvl3pPr>
            <a:lvl4pPr>
              <a:defRPr lang="ru-ru" sz="1800" cap="none"/>
            </a:lvl4pPr>
            <a:lvl5pPr>
              <a:defRPr lang="ru-ru" sz="1800" cap="none"/>
            </a:lvl5pPr>
            <a:lvl6pPr>
              <a:defRPr lang="ru-ru" sz="1800" cap="none"/>
            </a:lvl6pPr>
            <a:lvl7pPr>
              <a:defRPr lang="ru-ru" sz="1800" cap="none"/>
            </a:lvl7pPr>
            <a:lvl8pPr>
              <a:defRPr lang="ru-ru" sz="1800" cap="none"/>
            </a:lvl8pPr>
            <a:lvl9pPr>
              <a:defRPr lang="ru-ru" sz="18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AD37-79D2-135B-9CFE-8F0EE3B06ADA}" type="datetime1">
              <a:t>17.04.2022</a:t>
            </a:fld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DEFF-B1D2-1328-9CFE-477D90B06A12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HIJAACrGwAAYQ0AABAAAAAmAAAACAAAAIGAAAAAAAAA"/>
              </a:ext>
            </a:extLst>
          </p:cNvSpPr>
          <p:nvPr>
            <p:ph idx="1"/>
          </p:nvPr>
        </p:nvSpPr>
        <p:spPr>
          <a:xfrm>
            <a:off x="457200" y="1535430"/>
            <a:ext cx="4040505" cy="63944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400" b="1" cap="none"/>
            </a:lvl1pPr>
            <a:lvl2pPr marL="457200" indent="0">
              <a:buNone/>
              <a:defRPr lang="ru-ru" sz="2000" b="1" cap="none"/>
            </a:lvl2pPr>
            <a:lvl3pPr marL="914400" indent="0">
              <a:buNone/>
              <a:defRPr lang="ru-ru" sz="1800" b="1" cap="none"/>
            </a:lvl3pPr>
            <a:lvl4pPr marL="1371600" indent="0">
              <a:buNone/>
              <a:defRPr lang="ru-ru" sz="1600" b="1" cap="none"/>
            </a:lvl4pPr>
            <a:lvl5pPr marL="1828800" indent="0">
              <a:buNone/>
              <a:defRPr lang="ru-ru" sz="1600" b="1" cap="none"/>
            </a:lvl5pPr>
            <a:lvl6pPr marL="2286000" indent="0">
              <a:buNone/>
              <a:defRPr lang="ru-ru" sz="1600" b="1" cap="none"/>
            </a:lvl6pPr>
            <a:lvl7pPr marL="2743200" indent="0">
              <a:buNone/>
              <a:defRPr lang="ru-ru" sz="1600" b="1" cap="none"/>
            </a:lvl7pPr>
            <a:lvl8pPr marL="3200400" indent="0">
              <a:buNone/>
              <a:defRPr lang="ru-ru" sz="1600" b="1" cap="none"/>
            </a:lvl8pPr>
            <a:lvl9pPr marL="3657600" indent="0">
              <a:buNone/>
              <a:defRPr lang="ru-ru" sz="1600" b="1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4" name="Объект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ENAACrGwAAsCUAABAAAAAmAAAACAAAAAGAAAAAAAAA"/>
              </a:ext>
            </a:extLst>
          </p:cNvSpPr>
          <p:nvPr>
            <p:ph idx="2"/>
          </p:nvPr>
        </p:nvSpPr>
        <p:spPr>
          <a:xfrm>
            <a:off x="457200" y="2174875"/>
            <a:ext cx="4040505" cy="3951605"/>
          </a:xfrm>
        </p:spPr>
        <p:txBody>
          <a:bodyPr/>
          <a:lstStyle>
            <a:lvl1pPr>
              <a:defRPr lang="ru-ru" sz="2400" cap="none"/>
            </a:lvl1pPr>
            <a:lvl2pPr>
              <a:defRPr lang="ru-ru" sz="2000" cap="none"/>
            </a:lvl2pPr>
            <a:lvl3pPr>
              <a:defRPr lang="ru-ru" sz="1800" cap="none"/>
            </a:lvl3pPr>
            <a:lvl4pPr>
              <a:defRPr lang="ru-ru" sz="1600" cap="none"/>
            </a:lvl4pPr>
            <a:lvl5pPr>
              <a:defRPr lang="ru-ru" sz="1600" cap="none"/>
            </a:lvl5pPr>
            <a:lvl6pPr>
              <a:defRPr lang="ru-ru" sz="1600" cap="none"/>
            </a:lvl6pPr>
            <a:lvl7pPr>
              <a:defRPr lang="ru-ru" sz="1600" cap="none"/>
            </a:lvl7pPr>
            <a:lvl8pPr>
              <a:defRPr lang="ru-ru" sz="1600" cap="none"/>
            </a:lvl8pPr>
            <a:lvl9pPr>
              <a:defRPr lang="ru-ru" sz="16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wAAHIJAABwNQAAYQ0AABAAAAAmAAAACAAAAIGAAAAAAAAA"/>
              </a:ext>
            </a:extLst>
          </p:cNvSpPr>
          <p:nvPr>
            <p:ph idx="3"/>
          </p:nvPr>
        </p:nvSpPr>
        <p:spPr>
          <a:xfrm>
            <a:off x="4645025" y="1535430"/>
            <a:ext cx="4041775" cy="63944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400" b="1" cap="none"/>
            </a:lvl1pPr>
            <a:lvl2pPr marL="457200" indent="0">
              <a:buNone/>
              <a:defRPr lang="ru-ru" sz="2000" b="1" cap="none"/>
            </a:lvl2pPr>
            <a:lvl3pPr marL="914400" indent="0">
              <a:buNone/>
              <a:defRPr lang="ru-ru" sz="1800" b="1" cap="none"/>
            </a:lvl3pPr>
            <a:lvl4pPr marL="1371600" indent="0">
              <a:buNone/>
              <a:defRPr lang="ru-ru" sz="1600" b="1" cap="none"/>
            </a:lvl4pPr>
            <a:lvl5pPr marL="1828800" indent="0">
              <a:buNone/>
              <a:defRPr lang="ru-ru" sz="1600" b="1" cap="none"/>
            </a:lvl5pPr>
            <a:lvl6pPr marL="2286000" indent="0">
              <a:buNone/>
              <a:defRPr lang="ru-ru" sz="1600" b="1" cap="none"/>
            </a:lvl6pPr>
            <a:lvl7pPr marL="2743200" indent="0">
              <a:buNone/>
              <a:defRPr lang="ru-ru" sz="1600" b="1" cap="none"/>
            </a:lvl7pPr>
            <a:lvl8pPr marL="3200400" indent="0">
              <a:buNone/>
              <a:defRPr lang="ru-ru" sz="1600" b="1" cap="none"/>
            </a:lvl8pPr>
            <a:lvl9pPr marL="3657600" indent="0">
              <a:buNone/>
              <a:defRPr lang="ru-ru" sz="1600" b="1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6" name="Объект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wAAGENAABwNQAAsCUAABAAAAAmAAAACAAAAAGAAAAAAAAA"/>
              </a:ext>
            </a:extLst>
          </p:cNvSpPr>
          <p:nvPr>
            <p:ph idx="4"/>
          </p:nvPr>
        </p:nvSpPr>
        <p:spPr>
          <a:xfrm>
            <a:off x="4645025" y="2174875"/>
            <a:ext cx="4041775" cy="3951605"/>
          </a:xfrm>
        </p:spPr>
        <p:txBody>
          <a:bodyPr/>
          <a:lstStyle>
            <a:lvl1pPr>
              <a:defRPr lang="ru-ru" sz="2400" cap="none"/>
            </a:lvl1pPr>
            <a:lvl2pPr>
              <a:defRPr lang="ru-ru" sz="2000" cap="none"/>
            </a:lvl2pPr>
            <a:lvl3pPr>
              <a:defRPr lang="ru-ru" sz="1800" cap="none"/>
            </a:lvl3pPr>
            <a:lvl4pPr>
              <a:defRPr lang="ru-ru" sz="1600" cap="none"/>
            </a:lvl4pPr>
            <a:lvl5pPr>
              <a:defRPr lang="ru-ru" sz="1600" cap="none"/>
            </a:lvl5pPr>
            <a:lvl6pPr>
              <a:defRPr lang="ru-ru" sz="1600" cap="none"/>
            </a:lvl6pPr>
            <a:lvl7pPr>
              <a:defRPr lang="ru-ru" sz="1600" cap="none"/>
            </a:lvl7pPr>
            <a:lvl8pPr>
              <a:defRPr lang="ru-ru" sz="1600" cap="none"/>
            </a:lvl8pPr>
            <a:lvl9pPr>
              <a:defRPr lang="ru-ru" sz="16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7" name="Дата 6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D0C8-86D2-1326-9CFE-70739EB06A25}" type="datetime1">
              <a:t>17.04.2022</a:t>
            </a:fld>
          </a:p>
        </p:txBody>
      </p:sp>
      <p:sp>
        <p:nvSpPr>
          <p:cNvPr id="8" name="Нижний колонтитул 7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9" name="Номер слайда 8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B6BA-F4D2-1340-9CFE-0215F8B06A57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BF82-CCD2-1349-9CFE-3A1CF1B06A6F}" type="datetime1">
              <a:t>17.04.2022</a:t>
            </a:fld>
          </a:p>
        </p:txBody>
      </p:sp>
      <p:sp>
        <p:nvSpPr>
          <p:cNvPr id="4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5" name="Номер слайда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D7AF-E1D2-1321-9CFE-177499B06A42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C7FE-B0D2-1331-9CFE-466489B06A13}" type="datetime1">
              <a:t/>
            </a:fld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9E6C-22D2-1368-9CFE-D43DD0B06A81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K4BAABSFQAA1AgAABAAAAAmAAAACAAAAIGAAAAAAAAA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2000" b="1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hUAAK4BAABwNQAAsCUAABAAAAAmAAAACAAAAAGAAAAAAAAA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lang="ru-ru" sz="3200" cap="none"/>
            </a:lvl1pPr>
            <a:lvl2pPr>
              <a:defRPr lang="ru-ru" sz="2800" cap="none"/>
            </a:lvl2pPr>
            <a:lvl3pPr>
              <a:defRPr lang="ru-ru" sz="2400" cap="none"/>
            </a:lvl3pPr>
            <a:lvl4pPr>
              <a:defRPr lang="ru-ru" sz="2000" cap="none"/>
            </a:lvl4pPr>
            <a:lvl5pPr>
              <a:defRPr lang="ru-ru" sz="2000" cap="none"/>
            </a:lvl5pPr>
            <a:lvl6pPr>
              <a:defRPr lang="ru-ru" sz="2000" cap="none"/>
            </a:lvl6pPr>
            <a:lvl7pPr>
              <a:defRPr lang="ru-ru" sz="2000" cap="none"/>
            </a:lvl7pPr>
            <a:lvl8pPr>
              <a:defRPr lang="ru-ru" sz="2000" cap="none"/>
            </a:lvl8pPr>
            <a:lvl9pPr>
              <a:defRPr lang="ru-ru" sz="20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QIAABSFQAAsCUAABAAAAAmAAAACAAAAAGAAAAAAAAA"/>
              </a:ext>
            </a:extLst>
          </p:cNvSpPr>
          <p:nvPr>
            <p:ph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lang="ru-ru" sz="1400" cap="none"/>
            </a:lvl1pPr>
            <a:lvl2pPr marL="457200" indent="0">
              <a:buNone/>
              <a:defRPr lang="ru-ru" sz="1200" cap="none"/>
            </a:lvl2pPr>
            <a:lvl3pPr marL="914400" indent="0">
              <a:buNone/>
              <a:defRPr lang="ru-ru" sz="1000" cap="none"/>
            </a:lvl3pPr>
            <a:lvl4pPr marL="1371600" indent="0">
              <a:buNone/>
              <a:defRPr lang="ru-ru" sz="900" cap="none"/>
            </a:lvl4pPr>
            <a:lvl5pPr marL="1828800" indent="0">
              <a:buNone/>
              <a:defRPr lang="ru-ru" sz="900" cap="none"/>
            </a:lvl5pPr>
            <a:lvl6pPr marL="2286000" indent="0">
              <a:buNone/>
              <a:defRPr lang="ru-ru" sz="900" cap="none"/>
            </a:lvl6pPr>
            <a:lvl7pPr marL="2743200" indent="0">
              <a:buNone/>
              <a:defRPr lang="ru-ru" sz="900" cap="none"/>
            </a:lvl7pPr>
            <a:lvl8pPr marL="3200400" indent="0">
              <a:buNone/>
              <a:defRPr lang="ru-ru" sz="900" cap="none"/>
            </a:lvl8pPr>
            <a:lvl9pPr marL="3657600" indent="0">
              <a:buNone/>
              <a:defRPr lang="ru-ru" sz="900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FF8B-C5D2-1309-9CFE-335CB1B06A66}" type="datetime1">
              <a:t>17.04.2022</a:t>
            </a:fld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E438-76D2-1312-9CFE-8047AAB06AD5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IgdAADHLAAABSEAABAAAAAmAAAACAAAAIGAAAAAAAAA"/>
              </a:ext>
            </a:extLst>
          </p:cNvSpPr>
          <p:nvPr>
            <p:ph type="title"/>
          </p:nvPr>
        </p:nvSpPr>
        <p:spPr>
          <a:xfrm>
            <a:off x="1792605" y="4800600"/>
            <a:ext cx="5486400" cy="56705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2000" b="1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Рисунок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MUDAADHLAAAFR0AABAAAAAmAAAACAAAAAGAAAAAAAAA"/>
              </a:ext>
            </a:extLst>
          </p:cNvSpPr>
          <p:nvPr>
            <p:ph type="pic" idx="1"/>
          </p:nvPr>
        </p:nvSpPr>
        <p:spPr>
          <a:xfrm>
            <a:off x="1792605" y="612775"/>
            <a:ext cx="5486400" cy="4114800"/>
          </a:xfrm>
        </p:spPr>
        <p:txBody>
          <a:bodyPr/>
          <a:lstStyle>
            <a:lvl1pPr marL="0" indent="0">
              <a:buNone/>
              <a:defRPr lang="ru-ru" sz="3200" cap="none"/>
            </a:lvl1pPr>
            <a:lvl2pPr marL="457200" indent="0">
              <a:buNone/>
              <a:defRPr lang="ru-ru" sz="2800" cap="none"/>
            </a:lvl2pPr>
            <a:lvl3pPr marL="914400" indent="0">
              <a:buNone/>
              <a:defRPr lang="ru-ru" sz="2400" cap="none"/>
            </a:lvl3pPr>
            <a:lvl4pPr marL="1371600" indent="0">
              <a:buNone/>
              <a:defRPr lang="ru-ru" sz="2000" cap="none"/>
            </a:lvl4pPr>
            <a:lvl5pPr marL="1828800" indent="0">
              <a:buNone/>
              <a:defRPr lang="ru-ru" sz="2000" cap="none"/>
            </a:lvl5pPr>
            <a:lvl6pPr marL="2286000" indent="0">
              <a:buNone/>
              <a:defRPr lang="ru-ru" sz="2000" cap="none"/>
            </a:lvl6pPr>
            <a:lvl7pPr marL="2743200" indent="0">
              <a:buNone/>
              <a:defRPr lang="ru-ru" sz="2000" cap="none"/>
            </a:lvl7pPr>
            <a:lvl8pPr marL="3200400" indent="0">
              <a:buNone/>
              <a:defRPr lang="ru-ru" sz="2000" cap="none"/>
            </a:lvl8pPr>
            <a:lvl9pPr marL="3657600" indent="0">
              <a:buNone/>
              <a:defRPr lang="ru-ru" sz="2000" cap="none"/>
            </a:lvl9pPr>
          </a:lstStyle>
          <a:p>
            <a:pPr>
              <a:defRPr lang="ru-ru"/>
            </a:pP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AUhAADHLAAA+CUAABAAAAAmAAAACAAAAAGAAAAAAAAA"/>
              </a:ext>
            </a:extLst>
          </p:cNvSpPr>
          <p:nvPr>
            <p:ph idx="2"/>
          </p:nvPr>
        </p:nvSpPr>
        <p:spPr>
          <a:xfrm>
            <a:off x="1792605" y="5367655"/>
            <a:ext cx="5486400" cy="804545"/>
          </a:xfrm>
        </p:spPr>
        <p:txBody>
          <a:bodyPr/>
          <a:lstStyle>
            <a:lvl1pPr marL="0" indent="0">
              <a:buNone/>
              <a:defRPr lang="ru-ru" sz="1400" cap="none"/>
            </a:lvl1pPr>
            <a:lvl2pPr marL="457200" indent="0">
              <a:buNone/>
              <a:defRPr lang="ru-ru" sz="1200" cap="none"/>
            </a:lvl2pPr>
            <a:lvl3pPr marL="914400" indent="0">
              <a:buNone/>
              <a:defRPr lang="ru-ru" sz="1000" cap="none"/>
            </a:lvl3pPr>
            <a:lvl4pPr marL="1371600" indent="0">
              <a:buNone/>
              <a:defRPr lang="ru-ru" sz="900" cap="none"/>
            </a:lvl4pPr>
            <a:lvl5pPr marL="1828800" indent="0">
              <a:buNone/>
              <a:defRPr lang="ru-ru" sz="900" cap="none"/>
            </a:lvl5pPr>
            <a:lvl6pPr marL="2286000" indent="0">
              <a:buNone/>
              <a:defRPr lang="ru-ru" sz="900" cap="none"/>
            </a:lvl6pPr>
            <a:lvl7pPr marL="2743200" indent="0">
              <a:buNone/>
              <a:defRPr lang="ru-ru" sz="900" cap="none"/>
            </a:lvl7pPr>
            <a:lvl8pPr marL="3200400" indent="0">
              <a:buNone/>
              <a:defRPr lang="ru-ru" sz="900" cap="none"/>
            </a:lvl8pPr>
            <a:lvl9pPr marL="3657600" indent="0">
              <a:buNone/>
              <a:defRPr lang="ru-ru" sz="900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81B2-FCD2-1377-9CFE-0A22CFB06A5F}" type="datetime1">
              <a:t>17.04.2022</a:t>
            </a:fld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A4E8-A6D2-1352-9CFE-5007EAB06A05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F388-C6D2-1305-9CFE-3050BDB06A65}" type="datetime1">
              <a:t>17.04.2022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855C-12D2-1373-9CFE-E426CBB06AB1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CgAALEBAABwNQAAsCUAABAAAAAmAAAACAAAAAMAAAAAAAAA"/>
              </a:ext>
            </a:extLst>
          </p:cNvSpPr>
          <p:nvPr>
            <p:ph type="title"/>
          </p:nvPr>
        </p:nvSpPr>
        <p:spPr>
          <a:xfrm>
            <a:off x="6629400" y="274955"/>
            <a:ext cx="2057400" cy="5851525"/>
          </a:xfrm>
        </p:spPr>
        <p:txBody>
          <a:bodyPr vert="vert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DYJwAAsCUAABAAAAAmAAAACAAAAAMAAAAAAAAA"/>
              </a:ext>
            </a:extLst>
          </p:cNvSpPr>
          <p:nvPr>
            <p:ph idx="1"/>
          </p:nvPr>
        </p:nvSpPr>
        <p:spPr>
          <a:xfrm>
            <a:off x="457200" y="274955"/>
            <a:ext cx="6019800" cy="5851525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3F46B3A4-EAD2-1345-9CFE-1C10FDB06A49}" type="datetime1">
              <a:t>17.04.2022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3F468736-78D2-1371-9CFE-8E24C9B06ADB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L8vAAAAAAAA"/>
              </a:ext>
            </a:extLst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D8vAAAAAAAA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Second level</a:t>
            </a:r>
          </a:p>
          <a:p>
            <a:pPr lvl="2">
              <a:defRPr lang="ru-ru"/>
            </a:pPr>
            <a:r>
              <a:t>Third level</a:t>
            </a:r>
          </a:p>
          <a:p>
            <a:pPr lvl="3">
              <a:defRPr lang="ru-ru"/>
            </a:pPr>
            <a:r>
              <a:t>Fourth level</a:t>
            </a:r>
          </a:p>
          <a:p>
            <a:pPr lvl="4">
              <a:defRPr lang="ru-ru"/>
            </a:pPr>
            <a:r>
              <a:t>Fifth level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L+PAAAAAAAA"/>
              </a:ext>
            </a:extLst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defRPr lang="ru-ru" sz="1200" cap="none">
                <a:solidFill>
                  <a:srgbClr val="8C8C8C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3F46A78A-C4D2-1351-9CFE-3204E9B06A67}" type="datetime1">
              <a:t/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L+PAAAAAAAA"/>
              </a:ext>
            </a:extLst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lang="ru-ru" sz="1200" cap="none">
                <a:solidFill>
                  <a:srgbClr val="8C8C8C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WOHQaB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L+PAAAAAAAA"/>
              </a:ext>
            </a:extLst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ru-ru" sz="1200" cap="none">
                <a:solidFill>
                  <a:srgbClr val="8C8C8C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3F46AF83-CDD2-1359-9CFE-3B0CE1B06A6E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titleStyle>
    <p:bodyStyle>
      <a:lvl1pPr marL="342900" marR="0" indent="-3429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32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742950" marR="0" indent="-28575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–"/>
        <a:tabLst/>
        <a:defRPr lang="ru-ru" sz="2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1143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600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–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20574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»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5146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9718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6.jpeg"/><Relationship Id="rId5" Type="http://schemas.openxmlformats.org/officeDocument/2006/relationships/image" Target="../media/image7.jpe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image" Target="../media/image13.jpe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8.jpeg"/><Relationship Id="rId5" Type="http://schemas.openxmlformats.org/officeDocument/2006/relationships/image" Target="../media/image19.jpe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4.jpeg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elinkaluga.ru/wp-content/uploads/2020/11/1-9.jp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zAGY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dAAAANTgAADA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15"/>
            <a:ext cx="9137015" cy="68395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 2"/>
          <p:cNvSpPr>
            <a:extLst>
              <a:ext uri="smNativeData">
                <pr:smNativeData xmlns:pr="smNativeData" xmlns="smNativeData" val="SMDATA_15_WOHQaB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cw8AAGMIAAA1MwAAVRAAAAAAAAAmAAAACAAAAP//////////"/>
              </a:ext>
            </a:extLst>
          </p:cNvSpPr>
          <p:nvPr/>
        </p:nvSpPr>
        <p:spPr>
          <a:xfrm>
            <a:off x="2511425" y="1363345"/>
            <a:ext cx="5812790" cy="12915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lang="ru-ru" sz="3000" i="1" cap="none">
                <a:solidFill>
                  <a:schemeClr val="bg1"/>
                </a:solidFill>
              </a:defRPr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«Народы Крайнего Севера»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sp>
        <p:nvSpPr>
          <p:cNvPr id="4" name="TextBox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fBoAAHIQAABpNwAAwhcAAAAgAAAmAAAACAAAAP//////////"/>
              </a:ext>
            </a:extLst>
          </p:cNvSpPr>
          <p:nvPr/>
        </p:nvSpPr>
        <p:spPr>
          <a:xfrm>
            <a:off x="4305300" y="2673350"/>
            <a:ext cx="4702175" cy="11887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chemeClr val="bg1"/>
                </a:solidFill>
              </a:rPr>
              <a:t>Работу выполнила: ученица 9-А класса</a:t>
            </a:r>
            <a:endParaRPr lang="ru-ru" b="1" cap="none">
              <a:solidFill>
                <a:schemeClr val="bg1"/>
              </a:solidFill>
            </a:endParaRPr>
          </a:p>
          <a:p>
            <a:pPr>
              <a:defRPr lang="ru-ru" b="1" cap="none">
                <a:solidFill>
                  <a:schemeClr val="bg1"/>
                </a:solidFill>
              </a:defRPr>
            </a:pPr>
            <a:r>
              <a:t>Плешакова Ева Савельевна </a:t>
            </a:r>
          </a:p>
          <a:p>
            <a:pPr>
              <a:defRPr lang="ru-ru" b="1" cap="none">
                <a:solidFill>
                  <a:schemeClr val="bg1"/>
                </a:solidFill>
              </a:defRPr>
            </a:pPr>
            <a:r>
              <a:t>ГБОУ ЛНР «ЛСШ №28 имени О.П.Фисуненко»</a:t>
            </a:r>
          </a:p>
          <a:p>
            <a:pPr>
              <a:defRPr lang="ru-ru"/>
            </a:pPr>
            <a:r>
              <a:rPr lang="ru-ru" b="1" cap="none">
                <a:solidFill>
                  <a:schemeClr val="bg1"/>
                </a:solidFill>
              </a:rPr>
              <a:t>Руководитель: Романкова Елена Евгеньевна </a:t>
            </a:r>
            <a:endParaRPr lang="ru-ru" b="1" cap="none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P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oAAAAd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pgQAANEDAAAsLwAAVwwAABAgAAAmAAAACAAAAP//////////"/>
              </a:ext>
            </a:extLst>
          </p:cNvSpPr>
          <p:nvPr/>
        </p:nvSpPr>
        <p:spPr>
          <a:xfrm>
            <a:off x="755650" y="620395"/>
            <a:ext cx="6912610" cy="1385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C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ЦЕЛЬ ПРОЕКТА:</a:t>
            </a:r>
            <a:endParaRPr lang="ru-ru" b="1" cap="none">
              <a:solidFill>
                <a:srgbClr val="C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lnSpc>
                <a:spcPct val="150000"/>
              </a:lnSpc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ПОЗНАКОМИТЬСЯ С ИСТОРИЕЙ ОСВОЕНИЯ КРАЙНЕГО СЕВЕРА, БЫТОМ И ТРАДИЦИЯМИ КОРЕННЫХ НАРОДОВ.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</a:p>
        </p:txBody>
      </p:sp>
      <p:sp>
        <p:nvSpPr>
          <p:cNvPr id="5" name="TextBox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NgUAAKoQAADWMgAATB4AABAgAAAmAAAACAAAAP//////////"/>
              </a:ext>
            </a:extLst>
          </p:cNvSpPr>
          <p:nvPr/>
        </p:nvSpPr>
        <p:spPr>
          <a:xfrm>
            <a:off x="847090" y="2708910"/>
            <a:ext cx="7416800" cy="2216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C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ЗАДАЧИ ПРОЕКТА:</a:t>
            </a:r>
            <a:endParaRPr lang="ru-ru" b="1" cap="none">
              <a:solidFill>
                <a:srgbClr val="C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285750" indent="-285750">
              <a:lnSpc>
                <a:spcPct val="150000"/>
              </a:lnSpc>
              <a:buFont typeface="Arial" pitchFamily="2" charset="-52"/>
              <a:buChar char="•"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СФОРМИРОВАТЬ ПРЕДСТАВЛЕНИЕ О НАРОДАХ, ЗАСЕЛЯЮЩИХ КРАЙНИЙ СЕВЕР. 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285750" indent="-285750">
              <a:lnSpc>
                <a:spcPct val="150000"/>
              </a:lnSpc>
              <a:buFont typeface="Arial" pitchFamily="2" charset="-52"/>
              <a:buChar char="•"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ПРОАНАЛИЗИРОВАТЬ СОВРЕМЕННОЕ ПОЛОЖЕНИЕ КОРЕННЫХ НАРОДОВ. 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285750" indent="-285750">
              <a:lnSpc>
                <a:spcPct val="150000"/>
              </a:lnSpc>
              <a:buFont typeface="Arial" pitchFamily="2" charset="-52"/>
              <a:buChar char="•"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ОСВЕТИТЬ ОСНОВНЫЕ ПРОБЛЕМЫ КОРЕННОГО НАСЕЛЕНИЯ.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UMLcK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U0aYK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ZQ4AAEICAACzKAAAPAYAABAgAAAmAAAACAAAAP//////////"/>
              </a:ext>
            </a:extLst>
          </p:cNvSpPr>
          <p:nvPr/>
        </p:nvSpPr>
        <p:spPr>
          <a:xfrm>
            <a:off x="2339975" y="367030"/>
            <a:ext cx="4276090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sz="2000" b="1" cap="none">
                <a:solidFill>
                  <a:srgbClr val="C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1. ЭТНОС КРАЙНЕГО СЕВЕРА</a:t>
            </a:r>
            <a:endParaRPr lang="ru-ru" sz="2000" b="1" cap="none">
              <a:solidFill>
                <a:srgbClr val="C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  <a:r>
              <a:rPr lang="ru-ru" sz="1600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ТЕРРИТОРИЯ И ЭТНИЧЕСКИЙ СОСТАВ</a:t>
            </a:r>
            <a:endParaRPr lang="ru-ru" sz="1600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Рисунок 4" descr="https://cf2.ppt-online.org/files2/slide/c/CKNHqTxDILGo4hvjP3z8aUVkS1AMfE5YnXeZg6tJ2/slide-11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D0GAADy////HAEAAAAAAABkAAAAZAAAAAAAAAAjAAAABAAAAGQAAAAXAAAAFAAAAAAAAAAAAAAA/38AAP9/AAAAAAAACQAAAAQAAABAUpo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FIDAACfBgAAlzUAAC0nAAAQAAAAJgAAAAgAAAD//////////w=="/>
              </a:ext>
            </a:extLst>
          </p:cNvPicPr>
          <p:nvPr/>
        </p:nvPicPr>
        <p:blipFill>
          <a:blip r:embed="rId4"/>
          <a:srcRect l="0" t="15970" r="-140" b="2840"/>
          <a:stretch>
            <a:fillRect/>
          </a:stretch>
        </p:blipFill>
        <p:spPr>
          <a:xfrm>
            <a:off x="539750" y="1076325"/>
            <a:ext cx="8171815" cy="529209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cAAAAMTgAADA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Ufyqr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4" descr="https://www.finnougoria.ru/upload/iblock/1be/chislennost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AUpo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IBAAB4BwAADTYAAPgj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214120"/>
            <a:ext cx="8500745" cy="46329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iJbx+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TEsQ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4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TgsAAO8CAAC+LAAAhwUAABAgAAAmAAAACAAAAP//////////"/>
              </a:ext>
            </a:extLst>
          </p:cNvSpPr>
          <p:nvPr/>
        </p:nvSpPr>
        <p:spPr>
          <a:xfrm>
            <a:off x="1837690" y="476885"/>
            <a:ext cx="5435600" cy="4216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 indent="450215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defRPr lang="ru-ru"/>
            </a:pPr>
            <a:r>
              <a:rPr lang="ru-ru" sz="1600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БЫТ  И  УКЛАД  НАРОДОВ  КРАЙНЕГО СЕВЕРА</a:t>
            </a:r>
            <a:endParaRPr lang="ru-ru" sz="1200" b="1" cap="none">
              <a:solidFill>
                <a:srgbClr val="002060"/>
              </a:solidFill>
            </a:endParaRPr>
          </a:p>
        </p:txBody>
      </p:sp>
      <p:pic>
        <p:nvPicPr>
          <p:cNvPr id="5" name="Рисунок 6" descr="https://life14.ru/wp-content/uploads/sites/5/2019/02/korennie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AUpo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QEAABdBwAABhkAAFAV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83260" y="1196975"/>
            <a:ext cx="3384550" cy="22675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extBox 5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WhoAAJcHAADRNQAAFhQAABAgAAAmAAAACAAAAP//////////"/>
              </a:ext>
            </a:extLst>
          </p:cNvSpPr>
          <p:nvPr/>
        </p:nvSpPr>
        <p:spPr>
          <a:xfrm>
            <a:off x="4283710" y="1233805"/>
            <a:ext cx="4464685" cy="20313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indent="457200"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Основу традиционного хозяйства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составляет оленеводство.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indent="457200"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Олень давал людям все необходимое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для жизни: мясо, шкуры для одежды,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сухожилия для ниток, кость и рога для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украшений, различных инструментов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и деталей.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7" name="Рисунок 8" descr="https://komikz.ru/content/uploads/2016/08/13012_4lySM_big_af1aed1324393c789c0ac22c0c08ba8ex_20a66736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AUpo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OYdAABPFwAAfjIAAO0l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4860290" y="3789045"/>
            <a:ext cx="3347720" cy="237617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Прямоугольник 10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xgEAAD0XAADmHQAAcCUAABAgAAAmAAAACAAAAP//////////"/>
              </a:ext>
            </a:extLst>
          </p:cNvSpPr>
          <p:nvPr/>
        </p:nvSpPr>
        <p:spPr>
          <a:xfrm>
            <a:off x="288290" y="3777615"/>
            <a:ext cx="4572000" cy="2308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indent="457200" algn="just"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Летом важную роль в хозяйстве коренных народов играла и играет рыбная ловля.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indent="457200" algn="just"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Традиционными орудиями лова служили неводы и ставные сети. Неводы снабжались поплавками из дерева или бересты и грузилами в виде камней или кусков оленьего рога.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RIAAMACAADmJgAABgUAABAgAAAmAAAACAAAAP//////////"/>
              </a:ext>
            </a:extLst>
          </p:cNvSpPr>
          <p:nvPr/>
        </p:nvSpPr>
        <p:spPr>
          <a:xfrm>
            <a:off x="2987675" y="447040"/>
            <a:ext cx="3335655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ТРАДИЦИОННАЯ  ОДЕЖДА</a:t>
            </a:r>
            <a:endParaRPr lang="ru-ru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Рисунок 4" descr="https://avatars.mds.yandex.net/get-zen_doc/3437146/pub_5f2232dcd950683a0fd431c6_5f22334ed950683a0fdd51b5/scale_1200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DcDAAB6BgAAQxYAABkT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22605" y="1052830"/>
            <a:ext cx="3096260" cy="20516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5" descr="https://pbs.twimg.com/media/D1uLFX-WoAES0Eu.jpg:large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G0fAAB6BgAAzjEAAOES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5108575" y="1052830"/>
            <a:ext cx="2987675" cy="20161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gMAAMQTAABDNgAA9CUAABAgAAAmAAAACAAAAP//////////"/>
              </a:ext>
            </a:extLst>
          </p:cNvSpPr>
          <p:nvPr/>
        </p:nvSpPr>
        <p:spPr>
          <a:xfrm>
            <a:off x="544830" y="3213100"/>
            <a:ext cx="8275955" cy="29565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indent="457200" algn="just">
              <a:lnSpc>
                <a:spcPct val="150000"/>
              </a:lnSpc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Calibri" pitchFamily="2" charset="-52"/>
              </a:rPr>
              <a:t>Традиционной одеждой является малица. Малица — глухая одежда с капюшоном из оленьей шкуры мехом внутрь. Она имела пришитые рукавицы. Поверх нее носили маличную рубаху из сукна, предохранявшую малицу от грязи и сырости. При сильных морозах поверх малицы носили совик: глухую одежду с капюшоном, но мехом наружу. Малица обычно подпоясывалась поясом из сыромятной кожи, на нем висел нож в ножнах, точильный камень, трут и кресало, а позже боеприпасы для ружья.</a:t>
            </a:r>
            <a:endParaRPr lang="ru-ru" b="1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rOgsL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ig4AAOACAADFKQAAJgUAABAgAAAmAAAACAAAAP//////////"/>
              </a:ext>
            </a:extLst>
          </p:cNvSpPr>
          <p:nvPr/>
        </p:nvSpPr>
        <p:spPr>
          <a:xfrm>
            <a:off x="2363470" y="467360"/>
            <a:ext cx="4426585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НАЦИОНАЛЬНЫЕ  ВИДЫ  ЖИЛИЩА</a:t>
            </a:r>
            <a:endParaRPr lang="ru-ru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Рисунок 4" descr="https://ds05.infourok.ru/uploads/ex/0f5b/000d55ca-14107c1d/img10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WhgAAG8BAABQAAAAiRU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G8CAAAIBgAADREAADcSAAAQAAAAJgAAAAgAAAD//////////w=="/>
              </a:ext>
            </a:extLst>
          </p:cNvPicPr>
          <p:nvPr/>
        </p:nvPicPr>
        <p:blipFill>
          <a:blip r:embed="rId4"/>
          <a:srcRect l="62340" t="3670" r="800" b="55130"/>
          <a:stretch>
            <a:fillRect/>
          </a:stretch>
        </p:blipFill>
        <p:spPr>
          <a:xfrm>
            <a:off x="395605" y="980440"/>
            <a:ext cx="2376170" cy="198056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bwIAAAgGAABDCAAAkAgAABAgAAAmAAAACAAAAP//////////"/>
              </a:ext>
            </a:extLst>
          </p:cNvSpPr>
          <p:nvPr/>
        </p:nvSpPr>
        <p:spPr>
          <a:xfrm>
            <a:off x="395605" y="980440"/>
            <a:ext cx="947420" cy="4114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lnSpc>
                <a:spcPct val="115000"/>
              </a:lnSpc>
              <a:spcAft>
                <a:spcPts val="1000"/>
              </a:spcAft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Яранга</a:t>
            </a:r>
            <a:endParaRPr lang="ru-ru" sz="1400" cap="none"/>
          </a:p>
        </p:txBody>
      </p:sp>
      <p:pic>
        <p:nvPicPr>
          <p:cNvPr id="7" name="Picture 2" descr="F:\img10.pn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6BYAAHAUAABrAQAAUAM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D4VAADsBgAAESMAADcSAAAQAAAAJgAAAAgAAAD//////////w=="/>
              </a:ext>
            </a:extLst>
          </p:cNvPicPr>
          <p:nvPr/>
        </p:nvPicPr>
        <p:blipFill>
          <a:blip r:embed="rId5"/>
          <a:srcRect l="58640" t="52320" r="3630" b="8480"/>
          <a:stretch>
            <a:fillRect/>
          </a:stretch>
        </p:blipFill>
        <p:spPr>
          <a:xfrm>
            <a:off x="3453130" y="1125220"/>
            <a:ext cx="2247265" cy="18357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Прямоугольник 5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bwIAAD8SAAC3MgAAVhsAABAgAAAmAAAACAAAAP//////////"/>
              </a:ext>
            </a:extLst>
          </p:cNvSpPr>
          <p:nvPr/>
        </p:nvSpPr>
        <p:spPr>
          <a:xfrm>
            <a:off x="395605" y="2966085"/>
            <a:ext cx="7848600" cy="14776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Calibri" pitchFamily="2" charset="-52"/>
              </a:rPr>
              <a:t>Яранга представляет собой шатер в виде усеченного конуса высотой в центре от 3,5 до 4,7 метра, крытый полотнищами из оленьих шкур, мехом наружу. В современных ярангах оленеводов имеется несколько жилых помещений: кухня, прихожая, центральная комната с открытым очагом посередине.</a:t>
            </a:r>
            <a:endParaRPr lang="ru-ru" b="1" cap="none">
              <a:latin typeface="Times New Roman" pitchFamily="1" charset="-52"/>
              <a:ea typeface="Calibri" pitchFamily="2" charset="-52"/>
              <a:cs typeface="Calibri" pitchFamily="2" charset="-52"/>
            </a:endParaRPr>
          </a:p>
        </p:txBody>
      </p:sp>
      <p:pic>
        <p:nvPicPr>
          <p:cNvPr id="9" name="Рисунок 8" descr="https://ds04.infourok.ru/uploads/ex/0e1d/0007882c-1a3af00a/img10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EAEAAIcSAABJFwAAnAM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DMnAAB6BgAASzQAAMURAAAQAAAAJgAAAAgAAAD//////////w=="/>
              </a:ext>
            </a:extLst>
          </p:cNvPicPr>
          <p:nvPr/>
        </p:nvPicPr>
        <p:blipFill>
          <a:blip r:embed="rId6"/>
          <a:srcRect l="2720" t="47430" r="59610" b="9240"/>
          <a:stretch>
            <a:fillRect/>
          </a:stretch>
        </p:blipFill>
        <p:spPr>
          <a:xfrm>
            <a:off x="6372225" y="1052830"/>
            <a:ext cx="2128520" cy="18357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Рисунок 9" descr="https://cdnimg.rg.ru/i/photogallery/2020/08/18/ae0e5b33cd060b0/ae0e5b33cd060b01597763139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EclAACwGgAANzYAAPsl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>
            <a:off x="6059805" y="4338320"/>
            <a:ext cx="2753360" cy="18357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Прямоугольник 7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9gUAACUbAACGJAAApCcAABAgAAAmAAAACAAAAP//////////"/>
              </a:ext>
            </a:extLst>
          </p:cNvSpPr>
          <p:nvPr/>
        </p:nvSpPr>
        <p:spPr>
          <a:xfrm>
            <a:off x="969010" y="4412615"/>
            <a:ext cx="4968240" cy="20313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Calibri" pitchFamily="2" charset="-52"/>
              </a:rPr>
              <a:t>Каркас собирают из лёгких деревянных шестов в форме слегка наклонённой внутрь стенки и конуса или купола над ней. Сверху каркас покрывают оленьими или моржовыми шкурами. В среднем на ярангу обычного размера следует потратить около 50 шкур. </a:t>
            </a:r>
            <a:endParaRPr lang="ru-ru" b="1" cap="none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ktMVs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DREAAAoDAADRJAAAUAUAABAgAAAmAAAACAAAAP//////////"/>
              </a:ext>
            </a:extLst>
          </p:cNvSpPr>
          <p:nvPr/>
        </p:nvSpPr>
        <p:spPr>
          <a:xfrm>
            <a:off x="2771775" y="494030"/>
            <a:ext cx="3213100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НАЦИОНАЛЬНАЯ  КУХНЯ</a:t>
            </a:r>
            <a:endParaRPr lang="ru-ru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Рисунок 4" descr="http://pochemuha.ru/wp-content/uploads/2013/04/%D0%9E%D1%81%D0%BE%D0%B1%D0%B5%D0%BD%D0%BD%D0%BE%D1%81%D1%82%D0%B8-%D0%BA%D1%83%D1%85%D0%BD%D0%B8-%D0%BA%D0%B5%D1%82%D0%BE%D0%B2-%D0%B8-%D0%BD%D0%B5%D0%BD%D1%86%D0%B5%D0%B2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LcCAAB6BgAAGBUAAFIT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41325" y="1052830"/>
            <a:ext cx="2987675" cy="20878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5" descr="https://imgprx.livejournal.net/4849f89be651ca0eb5e9d31ad2cf6f1abc922816/aghBghZ1YZIlM9hXzML8Bm5gaiOzCGpxFipWrKtmmJ1kogUh1tGuYFOmivkXqGOPVm0_xwm9PByhRz-AgIUeifJm3GmmBFXtgBgw5JrKcao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YcAACnBgAAEi8AAEcT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4555490" y="1081405"/>
            <a:ext cx="3096260" cy="20523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/QIAADUUAABDNgAAHSQAABAgAAAmAAAACAAAAP//////////"/>
              </a:ext>
            </a:extLst>
          </p:cNvSpPr>
          <p:nvPr/>
        </p:nvSpPr>
        <p:spPr>
          <a:xfrm>
            <a:off x="485775" y="3284855"/>
            <a:ext cx="8335010" cy="25857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Пища коренных народов Крайнего Севера — преимущественно мясная, в вареном, солёном или сыром виде. Охотно употребляют и дикие коренья, стебли, листья, которые варят вместе с кровью и жиром.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Традиционный способ сохранять продукты – высушивать их. К примеру, сушка оленьего мяса, рыбы, различных ягод, грибов, трав широко распространена на большинстве территорий Крайнего Севера России. В основном представители данных этносов занимаются сыроедением. Они не готовят мясо или ягоды, рыбу или травы, предпочитая съедать их в сыром виде.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8wLe8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qAsAACADAABkLAAAZgUAABAgAAAmAAAACAAAAP//////////"/>
              </a:ext>
            </a:extLst>
          </p:cNvSpPr>
          <p:nvPr/>
        </p:nvSpPr>
        <p:spPr>
          <a:xfrm>
            <a:off x="1894840" y="508000"/>
            <a:ext cx="5321300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ВЕРОВАНИЯ  НАРОДОВ  КРАЙНЕГО  СЕВЕРА</a:t>
            </a:r>
            <a:endParaRPr lang="ru-ru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Рисунок 4" descr="https://cs10.pikabu.ru/video/2020/09/07/6/og_og_1599472270315434814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IzM/J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OACAAB6BgAABxcAAMUR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67360" y="1052830"/>
            <a:ext cx="3275965" cy="18357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5" descr="https://s12.stc.all.kpcdn.net/russia/wp-content/uploads/2020/11/ng-chukotka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QfAAB6BgAACjEAAP4R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5163820" y="1052830"/>
            <a:ext cx="2807970" cy="18719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1AUAAOESAAA4MgAAVyUAABAgAAAmAAAACAAAAP//////////"/>
              </a:ext>
            </a:extLst>
          </p:cNvSpPr>
          <p:nvPr/>
        </p:nvSpPr>
        <p:spPr>
          <a:xfrm>
            <a:off x="947420" y="3068955"/>
            <a:ext cx="7216140" cy="30010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lnSpc>
                <a:spcPct val="150000"/>
              </a:lnSpc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 севере России не было ни христиан, ни мусульман, ни кого-либо другого. Именно по этой причине здесь сохранились первобытные верования. У народов Крайнего Севера существовало множество богов и духов, олицетворявших различные силы и явления природы.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lnSpc>
                <a:spcPct val="150000"/>
              </a:lnSpc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До сих пор в почете шаманы. Эти уважаемые люди являются проводниками между миром духов и средой обитания человек</a:t>
            </a:r>
            <a:r>
              <a:t>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AAAAAgzgAAAg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81735" y="-11722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nBAAAHMCAACMJAAAuQQAABAgAAAmAAAACAAAAP//////////"/>
              </a:ext>
            </a:extLst>
          </p:cNvSpPr>
          <p:nvPr/>
        </p:nvSpPr>
        <p:spPr>
          <a:xfrm>
            <a:off x="2700020" y="398145"/>
            <a:ext cx="3241040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КУЛЬТУРНЫЕ  ТРАДИЦИИ</a:t>
            </a:r>
            <a:endParaRPr lang="ru-ru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Рисунок 4" descr="https://pbs.twimg.com/media/EgfzFiyUMAIhvri.jp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MMDAACXBQAAlBgAADcS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11505" y="908685"/>
            <a:ext cx="3383915" cy="20523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5" descr="https://rustur.ru/wp-content/uploads/2014/05/083_Salechard_opt.jpeg"/>
          <p:cNvPicPr>
            <a:extLst>
              <a:ext uri="smNativeData">
                <pr:smNativeData xmlns:pr="smNativeData" xmlns="smNativeData" val="SMDATA_17_WOHQaB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FceAACXBQAADjAAADcS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5" y="908685"/>
            <a:ext cx="2879725" cy="20523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6wMAAOESAAAMNAAAKCwAABAgAAAmAAAACAAAAP//////////"/>
              </a:ext>
            </a:extLst>
          </p:cNvSpPr>
          <p:nvPr/>
        </p:nvSpPr>
        <p:spPr>
          <a:xfrm>
            <a:off x="636905" y="3068955"/>
            <a:ext cx="7823835" cy="41090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indent="457200" algn="just">
              <a:lnSpc>
                <a:spcPct val="150000"/>
              </a:lnSpc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Calibri" pitchFamily="2" charset="-52"/>
              </a:rPr>
              <a:t>Несмотря на малочисленность, этническое население изучает языки предков, хранит культурные традиции.</a:t>
            </a:r>
            <a:endParaRPr lang="ru-ru" b="1" cap="none">
              <a:latin typeface="Times New Roman" pitchFamily="1" charset="-52"/>
              <a:ea typeface="Calibri" pitchFamily="2" charset="-52"/>
              <a:cs typeface="Calibri" pitchFamily="2" charset="-52"/>
            </a:endParaRPr>
          </a:p>
          <a:p>
            <a:pPr indent="457200" algn="just">
              <a:lnSpc>
                <a:spcPct val="150000"/>
              </a:lnSpc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Calibri" pitchFamily="2" charset="-52"/>
              </a:rPr>
              <a:t>Коренные малочисленные народы Крайнего Севера бережно сохраняют древние сказания, передающиеся из поколения в поколение.</a:t>
            </a:r>
            <a:endParaRPr lang="ru-ru" b="1" cap="none">
              <a:latin typeface="Times New Roman" pitchFamily="1" charset="-52"/>
              <a:ea typeface="Calibri" pitchFamily="2" charset="-52"/>
              <a:cs typeface="Calibri" pitchFamily="2" charset="-52"/>
            </a:endParaRPr>
          </a:p>
          <a:p>
            <a:pPr indent="457200" algn="just">
              <a:lnSpc>
                <a:spcPct val="150000"/>
              </a:lnSpc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Calibri" pitchFamily="2" charset="-52"/>
              </a:rPr>
              <a:t> Традиционные праздники соблюдаются из года в год в течение всей истории племени, несколько эволюционировав. Песенные традиции, музыкальные, танцевальные – все они до сих пор сохраняются местными общинами. </a:t>
            </a:r>
            <a:endParaRPr lang="ru-ru" b="1" cap="none">
              <a:latin typeface="Times New Roman" pitchFamily="1" charset="-52"/>
              <a:ea typeface="Calibri" pitchFamily="2" charset="-52"/>
              <a:cs typeface="Calibri" pitchFamily="2" charset="-52"/>
            </a:endParaRPr>
          </a:p>
          <a:p>
            <a:pPr indent="457200" algn="just">
              <a:lnSpc>
                <a:spcPct val="150000"/>
              </a:lnSpc>
              <a:defRPr lang="ru-ru"/>
            </a:pPr>
            <a:endParaRPr lang="ru-ru" b="1" cap="none">
              <a:latin typeface="Times New Roman" pitchFamily="1" charset="-52"/>
              <a:ea typeface="Calibri" pitchFamily="2" charset="-52"/>
              <a:cs typeface="Calibri" pitchFamily="2" charset="-52"/>
            </a:endParaRPr>
          </a:p>
          <a:p>
            <a:pPr>
              <a:defRPr lang="ru-ru"/>
            </a:p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RgQAANEIAACsMwAARxsAABAgAAAmAAAACAAAAP//////////"/>
              </a:ext>
            </a:extLst>
          </p:cNvSpPr>
          <p:nvPr/>
        </p:nvSpPr>
        <p:spPr>
          <a:xfrm>
            <a:off x="694690" y="1433195"/>
            <a:ext cx="7705090" cy="30010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Традиционными отраслями северного хозяйства являются оленеводство, охотничий промысел, включая морской зверобойный, и рыболовство.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Главной отличительной чертой северной экономики является то, что три столетия, прошедшие со времени вхождения народов Севера в Российское государство, так и не привели к созданию северного варианта хозяйства.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sp>
        <p:nvSpPr>
          <p:cNvPr id="5" name="TextBox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dQQAAO8CAACeNAAA6QYAABAgAAAmAAAACAAAAP//////////"/>
              </a:ext>
            </a:extLst>
          </p:cNvSpPr>
          <p:nvPr/>
        </p:nvSpPr>
        <p:spPr>
          <a:xfrm>
            <a:off x="724535" y="476885"/>
            <a:ext cx="7828915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sz="2000" b="1" cap="none">
                <a:solidFill>
                  <a:srgbClr val="C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2. ЭКОНОМИЧЕСКОЕ ПОЛОЖЕНИЕ РЕГИОНА. ХОЗЯЙСТВО</a:t>
            </a:r>
            <a:endParaRPr lang="ru-ru" sz="2000" b="1" cap="none">
              <a:solidFill>
                <a:srgbClr val="C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algn="ctr">
              <a:defRPr lang="ru-ru"/>
            </a:pPr>
            <a:r>
              <a:rPr lang="ru-ru" sz="1600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ТРАДИЦИОННАЯ  ХОЗЯЙСТВЕННАЯ  ДЕЯТЕЛЬНОСТЬ</a:t>
            </a:r>
            <a:endParaRPr lang="ru-ru" sz="1600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cAAAAQDgAADA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77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oAAAAd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4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EwMAADQfAAC8NAAAcCcAABAgAAAmAAAACAAAAP//////////"/>
              </a:ext>
            </a:extLst>
          </p:cNvSpPr>
          <p:nvPr/>
        </p:nvSpPr>
        <p:spPr>
          <a:xfrm>
            <a:off x="499745" y="5072380"/>
            <a:ext cx="8072755" cy="13385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C начала 90-х годов формируется тенденция вывода из-под контроля России территорий Крайнего Севера, обладающих стратегическими запасами энергоносителей и наиболее ценного минерального сырья.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Picture 2" descr="https://niipg.com/storage/app/media/projects/1fbf7f05b12096c97e004122b59b0512.jp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FkIAAAyAgAABi8AAIAe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356995" y="356870"/>
            <a:ext cx="6287135" cy="46012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oAAAAd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2" descr="https://www.pnp.ru/upload/user/2017/11/29/20/7151efac5a41af9785aed1d80ac75c52.jp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QDAAAIBwAAUjUAAIQh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143000"/>
            <a:ext cx="8096250" cy="43053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oAAAAd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2" descr="https://neftegaz.ru/upload/medialibrary/06f/AZRF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MCAADpBwAAozQAAKQf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1285875"/>
            <a:ext cx="8128000" cy="385762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oAAAAd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2" descr="https://s0.rbk.ru/v6_top_pics/media/img/8/71/284116587227718.jpe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HgHAACjAgAAZTEAAB0n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214120" y="428625"/>
            <a:ext cx="6815455" cy="592963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AAAAAoAAAAd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2" descr="https://cf2.ppt-online.org/files2/slide/7/7eO85oWiYlsbMRkc42JLTSaXFq0AQEdzGuVKrt/slide-10.jp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g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EYFAACEAwAAfTIAAGIl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" y="571500"/>
            <a:ext cx="7350125" cy="550545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wMAAFcDAAAlNwAAbQUAABAgAAAmAAAACAAAAP//////////"/>
              </a:ext>
            </a:extLst>
          </p:cNvSpPr>
          <p:nvPr/>
        </p:nvSpPr>
        <p:spPr>
          <a:xfrm>
            <a:off x="611505" y="542925"/>
            <a:ext cx="8352790" cy="3390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ru-ru" sz="1600" b="1" cap="none">
                <a:solidFill>
                  <a:srgbClr val="00206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СОВРЕМЕННОЕ ПОЛОЖЕНИЕ КОРЕННОГО НАСЕЛЕНИЯ КРАЙНЕГО СЕВЕРА</a:t>
            </a:r>
            <a:endParaRPr lang="ru-ru" sz="1600" b="1" cap="none">
              <a:solidFill>
                <a:srgbClr val="00206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sp>
        <p:nvSpPr>
          <p:cNvPr id="5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bwIAAGwHAABDNgAAqSYAABAgAAAmAAAACAAAAP//////////"/>
              </a:ext>
            </a:extLst>
          </p:cNvSpPr>
          <p:nvPr/>
        </p:nvSpPr>
        <p:spPr>
          <a:xfrm>
            <a:off x="395605" y="1206500"/>
            <a:ext cx="8425180" cy="50780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indent="457200" algn="just">
              <a:lnSpc>
                <a:spcPct val="150000"/>
              </a:lnSpc>
              <a:defRPr lang="ru-ru"/>
            </a:pPr>
            <a:r>
              <a:t> </a:t>
            </a: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Положение малочисленных народов Севера в последние десятилетия осложнено неприспособленностью их традиционного образа жизни к современным экономическим условиям. Низкая конкурентоспособность традиционных видов хозяйственной деятельности обусловлена малыми объёмами производства, высокими транспортными издержками, отсутствием современных предприятий и технологий по комплексной переработке сырья и биологических ресурсов.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indent="457200" algn="just">
              <a:lnSpc>
                <a:spcPct val="150000"/>
              </a:lnSpc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Кризисное состояние традиционных видов хозяйственной деятельности привело к обострению социальных проблем. Уровень жизни значительной части граждан из числа малочисленных народов Севера, проживающих в сельской местности или ведущих кочевой образ жизни, ниже среднероссийского.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oAAAAd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EwMAAAEdAAAtNQAAGCYAABAgAAAmAAAACAAAAP//////////"/>
              </a:ext>
            </a:extLst>
          </p:cNvSpPr>
          <p:nvPr/>
        </p:nvSpPr>
        <p:spPr>
          <a:xfrm>
            <a:off x="499745" y="4714875"/>
            <a:ext cx="8144510" cy="14776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just"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Ежегодно в конце лета тысячи детей из оленеводческих кочевий доставляют в школы на вертолетах. К родителям они возвращаются только летом. Более полувека ценой среднего и тем более высшего образования для северных народов были разлука с близкими и отрыв от традиционного уклада жизни. 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Picture 2" descr="https://activityedu.ru/file_storage/download?entity=sxidc2c9-8b20-4cab-8754-d5f5c1a95891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sJAAD0AwAAOy4AAD4c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571625" y="642620"/>
            <a:ext cx="5943600" cy="394843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AAAAAdDgAAAg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72210" y="-11722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MgIAADcUAAB+NgAA0yUAABAgAAAmAAAACAAAAP//////////"/>
              </a:ext>
            </a:extLst>
          </p:cNvSpPr>
          <p:nvPr/>
        </p:nvSpPr>
        <p:spPr>
          <a:xfrm>
            <a:off x="356870" y="3286125"/>
            <a:ext cx="8501380" cy="28625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just"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Те, кто школу все-таки заканчивает, могут продолжить учебу, пользуясь льготами для представителей малых коренных народов Севера − в некоторых региональных вузах предусмотрен целевой набор. Можно рассчитывать и на финансовую помощь: пособия, компенсацию оплаты общежития и т. д., список и размер льгот в вузах варьируется.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algn="just"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Однако получение образования, которое никогда не будет востребовано в стойбищах, для молодых ненцев и якутов означает окончательный разрыв с традициями. И наоборот, вернувшись в чум из-за школьной парты, трудно найти применение своим знаниям и тем более сохранить мотивацию учиться                       дальше. 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5" name="Picture 2" descr="https://activityedu.ru/file_storage/download?entity=sxid6b6b-6eca-45ba-9c8b-c38bcdc79083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a3Y9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PEOAABrAgAAGSoAANwT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2428875" y="393065"/>
            <a:ext cx="4414520" cy="28352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herineasquithgallery.com/uploads/posts/2021-02/1614342483_18-p-svetlo-goluboi-fon-dlya-prezentatsii-18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cP96u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AAAAwAAAAQDgAAEQ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30480"/>
            <a:ext cx="9134475" cy="68402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2" descr="https://www.pngmart.com/files/5/Blue-Border-Frame-PNG-Photo.pn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mn3fi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z///8oAAAAQDgAADA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9190" y="-1146810"/>
            <a:ext cx="6832600" cy="91770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1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7gQAAO8CAAA5DQAANAUAABAgAAAmAAAACAAAAP//////////"/>
              </a:ext>
            </a:extLst>
          </p:cNvSpPr>
          <p:nvPr/>
        </p:nvSpPr>
        <p:spPr>
          <a:xfrm>
            <a:off x="801370" y="476885"/>
            <a:ext cx="1348105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b="1" cap="none">
                <a:solidFill>
                  <a:srgbClr val="C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ВЫВОДЫ:</a:t>
            </a:r>
            <a:endParaRPr lang="ru-ru" b="1" cap="none">
              <a:solidFill>
                <a:srgbClr val="C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sp>
        <p:nvSpPr>
          <p:cNvPr id="5" name="Прямоугольник 3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QQUAAAgGAADRNQAA1CcAABAgAAAmAAAACAAAAP//////////"/>
              </a:ext>
            </a:extLst>
          </p:cNvSpPr>
          <p:nvPr/>
        </p:nvSpPr>
        <p:spPr>
          <a:xfrm>
            <a:off x="854075" y="980440"/>
            <a:ext cx="7894320" cy="54940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285750" indent="-285750" algn="just">
              <a:lnSpc>
                <a:spcPct val="150000"/>
              </a:lnSpc>
              <a:buFont typeface="Arial" pitchFamily="2" charset="-52"/>
              <a:buChar char="•"/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Одна из главных причин исчезновения традиций коренного населения – это быстроразвивающееся освоение крайнего севера. Из-за быстрого исчезновения, за последнее десятилетие, вековых мест стойбищ, пастбищ, мест охоты и рыболовства, населению приходить отходить от своей вековой традиции, и переезжать в населенные пункты. Таким образом, теряется весь многовековой уникальный быт и деятельность этих народов, из-за которой и образовались уникальные традиции и быт коренных народов.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285750" indent="-285750" algn="just">
              <a:lnSpc>
                <a:spcPct val="150000"/>
              </a:lnSpc>
              <a:buFont typeface="Arial" pitchFamily="2" charset="-52"/>
              <a:buChar char="•"/>
              <a:defRPr lang="ru-ru"/>
            </a:pPr>
            <a:r>
              <a:rPr lang="ru-ru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Для выживания людей необходимы новые подходы защиты живой природы и аборигенных этносов, охраны биоразнообразия, современные технологии охраны окружающей среды при освоении природных ресурсов, щадящее традиционное природопользование. </a:t>
            </a: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indent="457200" algn="just">
              <a:lnSpc>
                <a:spcPct val="150000"/>
              </a:lnSpc>
              <a:defRPr lang="ru-ru"/>
            </a:pPr>
            <a:endParaRPr lang="ru-ru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elinkaluga.ru/wp-content/uploads/2020/11/1-9.jpg"/>
          <p:cNvPicPr>
            <a:picLocks noChangeAspect="1"/>
            <a:extLst>
              <a:ext uri="smNativeData">
                <pr:smNativeData xmlns:pr="smNativeData" xmlns="smNativeData" val="SMDATA_17_WOHQaB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Jy/CL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AAAAdAAAANTgAADA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15"/>
            <a:ext cx="9137015" cy="68395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5"/>
          <p:cNvSpPr>
            <a:extLst>
              <a:ext uri="smNativeData">
                <pr:smNativeData xmlns:pr="smNativeData" xmlns="smNativeData" val="SMDATA_15_WOHQaBMAAAAlAAAAZAAAAE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nBAAACIJAADBKQAAYhQAABAgAAAmAAAACAAAAP//////////"/>
              </a:ext>
            </a:extLst>
          </p:cNvSpPr>
          <p:nvPr/>
        </p:nvSpPr>
        <p:spPr>
          <a:xfrm>
            <a:off x="2700020" y="1484630"/>
            <a:ext cx="4087495" cy="1828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 algn="ctr">
              <a:lnSpc>
                <a:spcPct val="150000"/>
              </a:lnSpc>
              <a:defRPr lang="ru-ru"/>
            </a:pPr>
            <a:r>
              <a:rPr lang="ru-ru" sz="4000" b="1" cap="none">
                <a:solidFill>
                  <a:schemeClr val="bg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СПАСИБО </a:t>
            </a:r>
            <a:endParaRPr lang="ru-ru" sz="4000" b="1" cap="none">
              <a:solidFill>
                <a:schemeClr val="bg1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algn="ctr">
              <a:lnSpc>
                <a:spcPct val="150000"/>
              </a:lnSpc>
              <a:defRPr lang="ru-ru"/>
            </a:pPr>
            <a:r>
              <a:rPr lang="ru-ru" sz="4000" b="1" cap="none">
                <a:solidFill>
                  <a:schemeClr val="bg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 ВНИМАНИЕ</a:t>
            </a:r>
            <a:endParaRPr lang="ru-ru" sz="4000" b="1" cap="none">
              <a:solidFill>
                <a:schemeClr val="bg1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COM_2</dc:creator>
  <cp:keywords/>
  <dc:description/>
  <cp:lastModifiedBy>user</cp:lastModifiedBy>
  <cp:revision>0</cp:revision>
  <dcterms:created xsi:type="dcterms:W3CDTF">2022-03-13T09:06:13Z</dcterms:created>
  <dcterms:modified xsi:type="dcterms:W3CDTF">2025-09-22T05:40:40Z</dcterms:modified>
</cp:coreProperties>
</file>