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5" r:id="rId9"/>
    <p:sldId id="268" r:id="rId10"/>
    <p:sldId id="269" r:id="rId11"/>
    <p:sldId id="270" r:id="rId12"/>
    <p:sldId id="271" r:id="rId13"/>
    <p:sldId id="272" r:id="rId14"/>
    <p:sldId id="273" r:id="rId15"/>
    <p:sldId id="274" r:id="rId16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-82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813DE2B-E990-4CA8-BA4E-B29619341744}" type="datetimeFigureOut">
              <a:rPr lang="ru-RU" smtClean="0"/>
              <a:pPr/>
              <a:t>06.05.2010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CD246C4-440D-4933-8456-592B0D2ECB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1631830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DE2B-E990-4CA8-BA4E-B29619341744}" type="datetimeFigureOut">
              <a:rPr lang="ru-RU" smtClean="0"/>
              <a:pPr/>
              <a:t>06.05.2010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246C4-440D-4933-8456-592B0D2ECB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4350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813DE2B-E990-4CA8-BA4E-B29619341744}" type="datetimeFigureOut">
              <a:rPr lang="ru-RU" smtClean="0"/>
              <a:pPr/>
              <a:t>06.05.2010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CD246C4-440D-4933-8456-592B0D2ECB4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xmlns="" val="18154762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DE2B-E990-4CA8-BA4E-B29619341744}" type="datetimeFigureOut">
              <a:rPr lang="ru-RU" smtClean="0"/>
              <a:pPr/>
              <a:t>06.05.2010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246C4-440D-4933-8456-592B0D2ECB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3976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DE2B-E990-4CA8-BA4E-B29619341744}" type="datetimeFigureOut">
              <a:rPr lang="ru-RU" smtClean="0"/>
              <a:pPr/>
              <a:t>06.05.2010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246C4-440D-4933-8456-592B0D2ECB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120891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DE2B-E990-4CA8-BA4E-B29619341744}" type="datetimeFigureOut">
              <a:rPr lang="ru-RU" smtClean="0"/>
              <a:pPr/>
              <a:t>06.05.2010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246C4-440D-4933-8456-592B0D2ECB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7235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DE2B-E990-4CA8-BA4E-B29619341744}" type="datetimeFigureOut">
              <a:rPr lang="ru-RU" smtClean="0"/>
              <a:pPr/>
              <a:t>06.05.2010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246C4-440D-4933-8456-592B0D2ECB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7740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E813DE2B-E990-4CA8-BA4E-B29619341744}" type="datetimeFigureOut">
              <a:rPr lang="ru-RU" smtClean="0"/>
              <a:pPr/>
              <a:t>06.05.2010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2CD246C4-440D-4933-8456-592B0D2ECB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53528143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E813DE2B-E990-4CA8-BA4E-B29619341744}" type="datetimeFigureOut">
              <a:rPr lang="ru-RU" smtClean="0"/>
              <a:pPr/>
              <a:t>06.05.2010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2CD246C4-440D-4933-8456-592B0D2ECB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5845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DE2B-E990-4CA8-BA4E-B29619341744}" type="datetimeFigureOut">
              <a:rPr lang="ru-RU" smtClean="0"/>
              <a:pPr/>
              <a:t>06.05.2010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246C4-440D-4933-8456-592B0D2ECB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0364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DE2B-E990-4CA8-BA4E-B29619341744}" type="datetimeFigureOut">
              <a:rPr lang="ru-RU" smtClean="0"/>
              <a:pPr/>
              <a:t>06.05.2010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246C4-440D-4933-8456-592B0D2ECB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7856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813DE2B-E990-4CA8-BA4E-B29619341744}" type="datetimeFigureOut">
              <a:rPr lang="ru-RU" smtClean="0"/>
              <a:pPr/>
              <a:t>06.05.2010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CD246C4-440D-4933-8456-592B0D2ECB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reeform 6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903179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00E53F-06AE-6FF8-BA7B-DF4BC8E202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7969" y="537279"/>
            <a:ext cx="10318418" cy="4394988"/>
          </a:xfrm>
        </p:spPr>
        <p:txBody>
          <a:bodyPr/>
          <a:lstStyle/>
          <a:p>
            <a:r>
              <a:rPr lang="ru-RU" sz="6000" dirty="0"/>
              <a:t>Технологии и приемы сотрудничества дошкольников в коллективной образовательной деятельности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17C0D04-7920-94AF-064D-A7BCCB8B50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Подготовила: </a:t>
            </a:r>
          </a:p>
          <a:p>
            <a:r>
              <a:rPr lang="ru-RU" dirty="0"/>
              <a:t>Воспитатель: </a:t>
            </a:r>
            <a:r>
              <a:rPr lang="ru-RU" dirty="0" err="1"/>
              <a:t>Гельд</a:t>
            </a:r>
            <a:r>
              <a:rPr lang="ru-RU" dirty="0"/>
              <a:t> О.С</a:t>
            </a:r>
          </a:p>
        </p:txBody>
      </p:sp>
    </p:spTree>
    <p:extLst>
      <p:ext uri="{BB962C8B-B14F-4D97-AF65-F5344CB8AC3E}">
        <p14:creationId xmlns:p14="http://schemas.microsoft.com/office/powerpoint/2010/main" xmlns="" val="1421554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896115-7E28-8C9A-17A7-42D8B4D5C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Что такое КОД?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7760085-2D8F-CA31-835E-EB3A33E06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5587" y="1389893"/>
            <a:ext cx="10178322" cy="3593591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КОД понимается такой вид образовательной деятельности, в ходе которой обучающиеся активно взаимодействуют друг с другом в соответствии со своими индивидуальными способностями, склонностями, привычками, особенностями поведения, мышления, учитывая потребности и действия всех участников.</a:t>
            </a:r>
          </a:p>
        </p:txBody>
      </p:sp>
    </p:spTree>
    <p:extLst>
      <p:ext uri="{BB962C8B-B14F-4D97-AF65-F5344CB8AC3E}">
        <p14:creationId xmlns:p14="http://schemas.microsoft.com/office/powerpoint/2010/main" xmlns="" val="4030601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ED47EE-140C-A085-9D2E-BB8237C27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550" y="488375"/>
            <a:ext cx="10178322" cy="6057898"/>
          </a:xfrm>
        </p:spPr>
        <p:txBody>
          <a:bodyPr>
            <a:normAutofit fontScale="92500"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сотрудничества детей друг с другом позволяет педагогам технологично обеспечить позицию "рядом". Субъектом деятельности становится каждый ребёнок, а не только избранные дети, которые на фронтальных занятиях принимают замысел педагога за свой. •Обязательные технологические условия сотрудничества: разделение труда, распределение разных заданий, действий и ролей между участниками</a:t>
            </a:r>
            <a:r>
              <a:rPr lang="ru-RU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690984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03C6D7-005B-0383-C235-DFE355AD5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74915"/>
          </a:xfrm>
        </p:spPr>
        <p:txBody>
          <a:bodyPr/>
          <a:lstStyle/>
          <a:p>
            <a:pPr algn="ctr"/>
            <a:r>
              <a:rPr lang="ru-RU" dirty="0"/>
              <a:t>Технологии сотрудничества: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4534E6B-6EF8-19EE-725A-D9ACF1C71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423554"/>
            <a:ext cx="10178322" cy="4810991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взаимотренажа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взаимообучения на основе объяснения</a:t>
            </a:r>
          </a:p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извлечения информации из реальных объектов</a:t>
            </a:r>
          </a:p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сочетания фронтальной и парной работы.</a:t>
            </a:r>
          </a:p>
        </p:txBody>
      </p:sp>
    </p:spTree>
    <p:extLst>
      <p:ext uri="{BB962C8B-B14F-4D97-AF65-F5344CB8AC3E}">
        <p14:creationId xmlns:p14="http://schemas.microsoft.com/office/powerpoint/2010/main" xmlns="" val="837543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7029B7-14F9-D7BF-6E8B-ED461CC34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0506" y="137442"/>
            <a:ext cx="10178322" cy="76061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Технология </a:t>
            </a:r>
            <a:r>
              <a:rPr lang="ru-RU" dirty="0" err="1"/>
              <a:t>взаимотренажа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64A28F3A-FE05-8B69-1A6D-F06101C74A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2571" y="898057"/>
            <a:ext cx="6200604" cy="5959943"/>
          </a:xfrm>
        </p:spPr>
      </p:pic>
    </p:spTree>
    <p:extLst>
      <p:ext uri="{BB962C8B-B14F-4D97-AF65-F5344CB8AC3E}">
        <p14:creationId xmlns:p14="http://schemas.microsoft.com/office/powerpoint/2010/main" xmlns="" val="486832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4157B0-805E-310F-6BEA-5C6644895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768" y="153785"/>
            <a:ext cx="10178322" cy="149213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Опорный алгоритм действий по технологии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взаимотренажа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6DD8AEF-C15E-3C2D-22BE-18C5F78C2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22218"/>
            <a:ext cx="10178322" cy="5278581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моей карточке: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Задаю вопрос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Оцениваю ответ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Если ответ неверный: повторяю вопрос и называю ответ. Прошу напарника повторить вопрос и ответ.</a:t>
            </a:r>
          </a:p>
          <a:p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карточке напарника: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Слушаю вопрос, отвечаю.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Если мой ответ неверный: слушаю и повторяю вопрос и верный ответ.</a:t>
            </a:r>
          </a:p>
          <a:p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Карточками не обмениваются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Меняют напарника</a:t>
            </a:r>
          </a:p>
        </p:txBody>
      </p:sp>
    </p:spTree>
    <p:extLst>
      <p:ext uri="{BB962C8B-B14F-4D97-AF65-F5344CB8AC3E}">
        <p14:creationId xmlns:p14="http://schemas.microsoft.com/office/powerpoint/2010/main" xmlns="" val="1063014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057E59-45E8-B7D8-E7FF-D125AF8C3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814" y="184958"/>
            <a:ext cx="10178322" cy="1259379"/>
          </a:xfrm>
        </p:spPr>
        <p:txBody>
          <a:bodyPr>
            <a:normAutofit/>
          </a:bodyPr>
          <a:lstStyle/>
          <a:p>
            <a:pPr algn="ctr"/>
            <a:r>
              <a:rPr lang="ru-RU" sz="4000" dirty="0"/>
              <a:t>Технология взаимообучения на основе объяснения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302166B-D847-F238-6BD3-9FEBF7D5F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444337"/>
            <a:ext cx="10178322" cy="5228705"/>
          </a:xfrm>
        </p:spPr>
        <p:txBody>
          <a:bodyPr>
            <a:normAutofit lnSpcReduction="10000"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Внешне эта технология похожа на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взаимотренаж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но у нее другое предназначение и другая ролевая суть партнеров в паре. Она предназначена для новых знаний и их повторения. При этом носителями новых знаний становятся сами дети.</a:t>
            </a:r>
          </a:p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Взаимодействуя в парах сменного состава, ребенок рассказывает другим детям о том предмете, который изображен на его картинке. В свою очередь он получает из уст товарищей информацию о других предметах.</a:t>
            </a:r>
          </a:p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выполняют роли не проверяющего и проверяемого, а объясняющего и слушателя.</a:t>
            </a:r>
          </a:p>
        </p:txBody>
      </p:sp>
    </p:spTree>
    <p:extLst>
      <p:ext uri="{BB962C8B-B14F-4D97-AF65-F5344CB8AC3E}">
        <p14:creationId xmlns:p14="http://schemas.microsoft.com/office/powerpoint/2010/main" xmlns="" val="99180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546478-BCDD-D75A-59D1-A9CFBA953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82" y="372329"/>
            <a:ext cx="12015018" cy="117625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извлечения из реальных объектов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A4549FD-7958-1504-C095-5CFF6069C4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7336" y="1972664"/>
            <a:ext cx="9063365" cy="392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5431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6AA99F6-6300-F579-9902-85A10BAB2B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045" y="1379831"/>
            <a:ext cx="11493910" cy="348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0235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66208D-C765-DA90-0067-EC27F9016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116914"/>
            <a:ext cx="10178322" cy="1492132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Опорный алгоритм действий по технологии извлечения информации из реальных объектов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3220DA7-372A-E420-A591-5DB6971C7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30710"/>
            <a:ext cx="10178322" cy="536841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моим предметом: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Передаю в руки напарника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Спрашиваю, как называется предмет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Задаю все свои вопросы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Помогаю, поправляю, дополняю неточный или неполный ответ</a:t>
            </a:r>
          </a:p>
          <a:p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предметом товарища: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Беру предмет товарища в руки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Слушаю вопрос, отвечаю</a:t>
            </a:r>
          </a:p>
          <a:p>
            <a:pPr marL="0" indent="0">
              <a:buNone/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Уношу свой предмет с собой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Меняю напарника (у него другой предмет)</a:t>
            </a:r>
          </a:p>
        </p:txBody>
      </p:sp>
    </p:spTree>
    <p:extLst>
      <p:ext uri="{BB962C8B-B14F-4D97-AF65-F5344CB8AC3E}">
        <p14:creationId xmlns:p14="http://schemas.microsoft.com/office/powerpoint/2010/main" xmlns="" val="3309219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9E2CD1-93B9-82D0-F05C-6119A5953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897" y="147484"/>
            <a:ext cx="10486103" cy="186812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сочетания фронтальной и парной работы.</a:t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Фронтально-парные занятия.</a:t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51F795B-4EF6-04D6-E443-8EEB65C3A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563329"/>
            <a:ext cx="10668000" cy="4827639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ФПЗ используются главным образом для уяснения новых знаний и действий.</a:t>
            </a:r>
          </a:p>
          <a:p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4641E48D-9877-34C4-2BD8-82AC30217C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87099441"/>
              </p:ext>
            </p:extLst>
          </p:nvPr>
        </p:nvGraphicFramePr>
        <p:xfrm>
          <a:off x="943897" y="2432457"/>
          <a:ext cx="4621161" cy="345706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02890">
                  <a:extLst>
                    <a:ext uri="{9D8B030D-6E8A-4147-A177-3AD203B41FA5}">
                      <a16:colId xmlns:a16="http://schemas.microsoft.com/office/drawing/2014/main" xmlns="" val="3200129966"/>
                    </a:ext>
                  </a:extLst>
                </a:gridCol>
                <a:gridCol w="1199535">
                  <a:extLst>
                    <a:ext uri="{9D8B030D-6E8A-4147-A177-3AD203B41FA5}">
                      <a16:colId xmlns:a16="http://schemas.microsoft.com/office/drawing/2014/main" xmlns="" val="1643628849"/>
                    </a:ext>
                  </a:extLst>
                </a:gridCol>
                <a:gridCol w="1130710">
                  <a:extLst>
                    <a:ext uri="{9D8B030D-6E8A-4147-A177-3AD203B41FA5}">
                      <a16:colId xmlns:a16="http://schemas.microsoft.com/office/drawing/2014/main" xmlns="" val="1770788734"/>
                    </a:ext>
                  </a:extLst>
                </a:gridCol>
                <a:gridCol w="1288026">
                  <a:extLst>
                    <a:ext uri="{9D8B030D-6E8A-4147-A177-3AD203B41FA5}">
                      <a16:colId xmlns:a16="http://schemas.microsoft.com/office/drawing/2014/main" xmlns="" val="1838102986"/>
                    </a:ext>
                  </a:extLst>
                </a:gridCol>
              </a:tblGrid>
              <a:tr h="393376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ВБРОС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9693762"/>
                  </a:ext>
                </a:extLst>
              </a:tr>
              <a:tr h="668442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ЗАПУСК ПАРНОЙ РАБОТЫ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50113770"/>
                  </a:ext>
                </a:extLst>
              </a:tr>
              <a:tr h="1090615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П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547765405"/>
                  </a:ext>
                </a:extLst>
              </a:tr>
              <a:tr h="1304633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АКЦЕНТИРОВАНИЕ ПО СПОСОБУ ВЗАИМОДЕЙСТВИЯ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91220138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6B39F977-385B-F953-C9F5-3847530A32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07251731"/>
              </p:ext>
            </p:extLst>
          </p:nvPr>
        </p:nvGraphicFramePr>
        <p:xfrm>
          <a:off x="924232" y="5220929"/>
          <a:ext cx="4640826" cy="668594"/>
        </p:xfrm>
        <a:graphic>
          <a:graphicData uri="http://schemas.openxmlformats.org/drawingml/2006/table">
            <a:tbl>
              <a:tblPr/>
              <a:tblGrid>
                <a:gridCol w="4640826">
                  <a:extLst>
                    <a:ext uri="{9D8B030D-6E8A-4147-A177-3AD203B41FA5}">
                      <a16:colId xmlns:a16="http://schemas.microsoft.com/office/drawing/2014/main" xmlns="" val="2548705582"/>
                    </a:ext>
                  </a:extLst>
                </a:gridCol>
              </a:tblGrid>
              <a:tr h="668594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АКЦЕНТИРОВАНИЕ ПО СОДЕРЖАНИЮ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31783791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8A974B0-B186-C9ED-A7D1-A604AA2A33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58254" y="2369592"/>
            <a:ext cx="5669478" cy="358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6670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xmlns="" id="{07270B24-7675-D81D-F73D-B6705D4544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4023" y="132735"/>
            <a:ext cx="4503719" cy="2994139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2964E97-382D-1D28-7DBD-3AFE56CB5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0" y="102829"/>
            <a:ext cx="5555840" cy="473040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62DDC56-7E88-FE8A-AAC4-E697799069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88128" y="3161071"/>
            <a:ext cx="5110548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0395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930C08-D578-AA89-A1D2-9631D8633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6143" y="136578"/>
            <a:ext cx="8895212" cy="708996"/>
          </a:xfrm>
        </p:spPr>
        <p:txBody>
          <a:bodyPr>
            <a:normAutofit/>
          </a:bodyPr>
          <a:lstStyle/>
          <a:p>
            <a:r>
              <a:rPr lang="ru-RU" sz="3200" dirty="0"/>
              <a:t>Структура фронтально- парного занятия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F20DA3E-BDE0-1FF8-4810-AF1A27AC3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698090"/>
            <a:ext cx="10178322" cy="5781368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</a:rPr>
              <a:t>Педагог разделяет свое объяснение на части. Относительно каждой из них разворачивается свой фронтально-парный цикл. Цикл состоит из четырех тактов.</a:t>
            </a:r>
          </a:p>
          <a:p>
            <a:r>
              <a:rPr lang="ru-RU" sz="2400" b="1" dirty="0">
                <a:solidFill>
                  <a:schemeClr val="tx1"/>
                </a:solidFill>
              </a:rPr>
              <a:t>1) Вброс нового содержания</a:t>
            </a:r>
          </a:p>
          <a:p>
            <a:r>
              <a:rPr lang="ru-RU" sz="2400" b="1" dirty="0">
                <a:solidFill>
                  <a:schemeClr val="tx1"/>
                </a:solidFill>
              </a:rPr>
              <a:t>2) формулирование задания детям по проработке изложенного фрагмента (ЗАПУСК ПАРНОЙ РАБОТЫ)</a:t>
            </a:r>
          </a:p>
          <a:p>
            <a:r>
              <a:rPr lang="ru-RU" sz="2400" b="1" dirty="0">
                <a:solidFill>
                  <a:schemeClr val="tx1"/>
                </a:solidFill>
              </a:rPr>
              <a:t>3) Выполнение работы в парах (остановка для проработки вброшенного содержания)</a:t>
            </a:r>
          </a:p>
          <a:p>
            <a:r>
              <a:rPr lang="ru-RU" sz="2400" b="1" dirty="0">
                <a:solidFill>
                  <a:schemeClr val="tx1"/>
                </a:solidFill>
              </a:rPr>
              <a:t>4) Акцентирование (фронтально) разных содержательных и организационных моментов. </a:t>
            </a:r>
          </a:p>
          <a:p>
            <a:endParaRPr lang="ru-RU" sz="2400" b="1" dirty="0">
              <a:solidFill>
                <a:schemeClr val="tx1"/>
              </a:solidFill>
            </a:endParaRPr>
          </a:p>
          <a:p>
            <a:r>
              <a:rPr lang="ru-RU" sz="2400" b="1" dirty="0">
                <a:solidFill>
                  <a:schemeClr val="tx1"/>
                </a:solidFill>
              </a:rPr>
              <a:t>Фронтально- парный цикл – своеобразное кольцо вокруг одного элемента содержания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1664433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2F522D-6075-ECB9-81FF-16462633F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188" y="97250"/>
            <a:ext cx="10178322" cy="1492132"/>
          </a:xfrm>
        </p:spPr>
        <p:txBody>
          <a:bodyPr>
            <a:normAutofit/>
          </a:bodyPr>
          <a:lstStyle/>
          <a:p>
            <a:pPr algn="ctr"/>
            <a:r>
              <a:rPr lang="ru-RU" sz="4800" dirty="0"/>
              <a:t>Занятия в парах под фронтальным руководством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CCC89562-A272-9F5F-A96C-8C2B20527C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81630383"/>
              </p:ext>
            </p:extLst>
          </p:nvPr>
        </p:nvGraphicFramePr>
        <p:xfrm>
          <a:off x="44248" y="2094271"/>
          <a:ext cx="7236541" cy="3649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664">
                  <a:extLst>
                    <a:ext uri="{9D8B030D-6E8A-4147-A177-3AD203B41FA5}">
                      <a16:colId xmlns:a16="http://schemas.microsoft.com/office/drawing/2014/main" xmlns="" val="2895504877"/>
                    </a:ext>
                  </a:extLst>
                </a:gridCol>
                <a:gridCol w="1661652">
                  <a:extLst>
                    <a:ext uri="{9D8B030D-6E8A-4147-A177-3AD203B41FA5}">
                      <a16:colId xmlns:a16="http://schemas.microsoft.com/office/drawing/2014/main" xmlns="" val="3757223193"/>
                    </a:ext>
                  </a:extLst>
                </a:gridCol>
                <a:gridCol w="1759974">
                  <a:extLst>
                    <a:ext uri="{9D8B030D-6E8A-4147-A177-3AD203B41FA5}">
                      <a16:colId xmlns:a16="http://schemas.microsoft.com/office/drawing/2014/main" xmlns="" val="2269551264"/>
                    </a:ext>
                  </a:extLst>
                </a:gridCol>
                <a:gridCol w="2271251">
                  <a:extLst>
                    <a:ext uri="{9D8B030D-6E8A-4147-A177-3AD203B41FA5}">
                      <a16:colId xmlns:a16="http://schemas.microsoft.com/office/drawing/2014/main" xmlns="" val="637848072"/>
                    </a:ext>
                  </a:extLst>
                </a:gridCol>
              </a:tblGrid>
              <a:tr h="695630">
                <a:tc gridSpan="4"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Задание парам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21565717"/>
                  </a:ext>
                </a:extLst>
              </a:tr>
              <a:tr h="738403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П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4166078982"/>
                  </a:ext>
                </a:extLst>
              </a:tr>
              <a:tr h="738403">
                <a:tc gridSpan="4"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Проверка и коррекция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46589125"/>
                  </a:ext>
                </a:extLst>
              </a:tr>
              <a:tr h="738403">
                <a:tc gridSpan="4"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Акцентирование по способу взаимодействия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99606611"/>
                  </a:ext>
                </a:extLst>
              </a:tr>
              <a:tr h="73840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П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2171139103"/>
                  </a:ext>
                </a:extLst>
              </a:tr>
            </a:tbl>
          </a:graphicData>
        </a:graphic>
      </p:graphicFrame>
      <p:sp>
        <p:nvSpPr>
          <p:cNvPr id="5" name="Стрелка: изогнутая вверх 4">
            <a:extLst>
              <a:ext uri="{FF2B5EF4-FFF2-40B4-BE49-F238E27FC236}">
                <a16:creationId xmlns:a16="http://schemas.microsoft.com/office/drawing/2014/main" xmlns="" id="{8C4B19CB-74F1-EB11-8536-D46AD34BFBAB}"/>
              </a:ext>
            </a:extLst>
          </p:cNvPr>
          <p:cNvSpPr/>
          <p:nvPr/>
        </p:nvSpPr>
        <p:spPr>
          <a:xfrm rot="16200000">
            <a:off x="7178370" y="3138047"/>
            <a:ext cx="883264" cy="678426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Стрелка: изогнутая вверх 5">
            <a:extLst>
              <a:ext uri="{FF2B5EF4-FFF2-40B4-BE49-F238E27FC236}">
                <a16:creationId xmlns:a16="http://schemas.microsoft.com/office/drawing/2014/main" xmlns="" id="{47F83FEF-DDA3-4A2B-ADD0-93B3BD4DAB7E}"/>
              </a:ext>
            </a:extLst>
          </p:cNvPr>
          <p:cNvSpPr/>
          <p:nvPr/>
        </p:nvSpPr>
        <p:spPr>
          <a:xfrm rot="16200000">
            <a:off x="6672314" y="3445222"/>
            <a:ext cx="2047778" cy="786581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AF9C010-58B8-4500-AE02-1DE1F4DE0863}"/>
              </a:ext>
            </a:extLst>
          </p:cNvPr>
          <p:cNvSpPr txBox="1"/>
          <p:nvPr/>
        </p:nvSpPr>
        <p:spPr>
          <a:xfrm>
            <a:off x="8219772" y="1589382"/>
            <a:ext cx="3559277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занятия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максимально погрузить детей в самостоятельную, но управляемую   деятельность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ЗПФР осваивается что-то новое, но не из речи педагога или с помощью его вопросов, а открывается самими детьми в ходе выполнения соответствующих заданий (т.е. без предварительного  объяснения и непосредственного руководство педагога)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48443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86265" y="2286002"/>
            <a:ext cx="10888393" cy="17092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8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 !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Эмблема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Эмблема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Эмблем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230</TotalTime>
  <Words>564</Words>
  <Application>Microsoft Office PowerPoint</Application>
  <PresentationFormat>Произвольный</PresentationFormat>
  <Paragraphs>76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Эмблема</vt:lpstr>
      <vt:lpstr>Технологии и приемы сотрудничества дошкольников в коллективной образовательной деятельности</vt:lpstr>
      <vt:lpstr>Что такое КОД?</vt:lpstr>
      <vt:lpstr>Слайд 3</vt:lpstr>
      <vt:lpstr>Технологии сотрудничества:</vt:lpstr>
      <vt:lpstr>Технология взаимотренажа</vt:lpstr>
      <vt:lpstr>Опорный алгоритм действий по технологии взаимотренажа</vt:lpstr>
      <vt:lpstr>Технология взаимообучения на основе объяснения</vt:lpstr>
      <vt:lpstr>Технология извлечения из реальных объектов</vt:lpstr>
      <vt:lpstr>Слайд 9</vt:lpstr>
      <vt:lpstr>Опорный алгоритм действий по технологии извлечения информации из реальных объектов</vt:lpstr>
      <vt:lpstr>Технологии сочетания фронтальной и парной работы. Фронтально-парные занятия. </vt:lpstr>
      <vt:lpstr>Слайд 12</vt:lpstr>
      <vt:lpstr>Структура фронтально- парного занятия</vt:lpstr>
      <vt:lpstr>Занятия в парах под фронтальным руководством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Технологии и приемы сотрудничества дошкольников в коллективной образовательной деятельности</dc:title>
  <dc:creator>Ольга</dc:creator>
  <cp:lastModifiedBy>User</cp:lastModifiedBy>
  <cp:revision>4</cp:revision>
  <cp:lastPrinted>2025-10-13T15:39:46Z</cp:lastPrinted>
  <dcterms:created xsi:type="dcterms:W3CDTF">2025-10-13T12:21:26Z</dcterms:created>
  <dcterms:modified xsi:type="dcterms:W3CDTF">2010-05-05T18:33:38Z</dcterms:modified>
</cp:coreProperties>
</file>