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16" r:id="rId1"/>
  </p:sldMasterIdLst>
  <p:notesMasterIdLst>
    <p:notesMasterId r:id="rId23"/>
  </p:notesMasterIdLst>
  <p:sldIdLst>
    <p:sldId id="256" r:id="rId2"/>
    <p:sldId id="257" r:id="rId3"/>
    <p:sldId id="286" r:id="rId4"/>
    <p:sldId id="258" r:id="rId5"/>
    <p:sldId id="287" r:id="rId6"/>
    <p:sldId id="259" r:id="rId7"/>
    <p:sldId id="261" r:id="rId8"/>
    <p:sldId id="296" r:id="rId9"/>
    <p:sldId id="298" r:id="rId10"/>
    <p:sldId id="301" r:id="rId11"/>
    <p:sldId id="308" r:id="rId12"/>
    <p:sldId id="299" r:id="rId13"/>
    <p:sldId id="307" r:id="rId14"/>
    <p:sldId id="302" r:id="rId15"/>
    <p:sldId id="303" r:id="rId16"/>
    <p:sldId id="304" r:id="rId17"/>
    <p:sldId id="305" r:id="rId18"/>
    <p:sldId id="277" r:id="rId19"/>
    <p:sldId id="271" r:id="rId20"/>
    <p:sldId id="293" r:id="rId21"/>
    <p:sldId id="267" r:id="rId22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Arial" charset="0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Arial" charset="0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Arial" charset="0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Arial" charset="0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Arial" charset="0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Arial" charset="0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Arial" charset="0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Arial" charset="0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Arial" charset="0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  <a:srgbClr val="FF0000"/>
    <a:srgbClr val="339933"/>
    <a:srgbClr val="006600"/>
    <a:srgbClr val="CC00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64" d="100"/>
          <a:sy n="64" d="100"/>
        </p:scale>
        <p:origin x="-690" y="-15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ea typeface="+mn-ea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ea typeface="+mn-ea"/>
              </a:defRPr>
            </a:lvl1pPr>
          </a:lstStyle>
          <a:p>
            <a:pPr>
              <a:defRPr/>
            </a:pPr>
            <a:fld id="{AE08BC4D-E129-42D6-8203-9E2EF1070386}" type="datetimeFigureOut">
              <a:rPr lang="ru-RU"/>
              <a:pPr>
                <a:defRPr/>
              </a:pPr>
              <a:t>24.03.2026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ru-RU" noProof="0" smtClean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ea typeface="+mn-ea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ea typeface="+mn-ea"/>
              </a:defRPr>
            </a:lvl1pPr>
          </a:lstStyle>
          <a:p>
            <a:pPr>
              <a:defRPr/>
            </a:pPr>
            <a:fld id="{C42A80B2-AA79-43D7-BE3D-72997D16CCD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88151539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2531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smtClean="0"/>
          </a:p>
        </p:txBody>
      </p:sp>
      <p:sp>
        <p:nvSpPr>
          <p:cNvPr id="22532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3838C9C9-4E1D-4EFD-9DC7-5F003ECD18DB}" type="slidenum">
              <a:rPr lang="ru-RU" smtClean="0">
                <a:ea typeface="Arial" charset="0"/>
              </a:rPr>
              <a:pPr/>
              <a:t>18</a:t>
            </a:fld>
            <a:endParaRPr lang="ru-RU" smtClean="0">
              <a:ea typeface="Arial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B88033A-1B90-4AC4-8462-C8BE1F0AEF4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0EE214E-BCCB-4092-B0AD-072E2CF0F22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2B32072-0032-4386-91B6-16B413E3101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1325E81-0729-43ED-93DC-07E87E9408F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ECBEEEB-A9AA-451B-B219-1B27E89F400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854AEC0-0A18-4F05-9A01-D7D35711E71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EF0937C-D4FC-4474-9029-83C9EACF89A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571B5DC-F59B-402B-8869-093B7D5B4A7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 smtClean="0"/>
              <a:t>Вставка рисунка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E9D80EE-9494-4A4B-BDAF-E057A0F08B1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C6B8D92-1685-45DA-8756-B6C41E9E72C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887DF96-D3A2-437D-9623-BE6384B41A1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ea typeface="+mn-ea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ea typeface="+mn-ea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ea typeface="+mn-ea"/>
              </a:defRPr>
            </a:lvl1pPr>
          </a:lstStyle>
          <a:p>
            <a:pPr>
              <a:defRPr/>
            </a:pPr>
            <a:fld id="{FFE1C026-6110-4E47-82F4-1319025455F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17" r:id="rId1"/>
    <p:sldLayoutId id="2147483818" r:id="rId2"/>
    <p:sldLayoutId id="2147483819" r:id="rId3"/>
    <p:sldLayoutId id="2147483820" r:id="rId4"/>
    <p:sldLayoutId id="2147483821" r:id="rId5"/>
    <p:sldLayoutId id="2147483822" r:id="rId6"/>
    <p:sldLayoutId id="2147483823" r:id="rId7"/>
    <p:sldLayoutId id="2147483824" r:id="rId8"/>
    <p:sldLayoutId id="2147483825" r:id="rId9"/>
    <p:sldLayoutId id="2147483826" r:id="rId10"/>
    <p:sldLayoutId id="2147483827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3.jpeg"/><Relationship Id="rId4" Type="http://schemas.openxmlformats.org/officeDocument/2006/relationships/image" Target="../media/image12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6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8.jp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2.jpg"/><Relationship Id="rId5" Type="http://schemas.openxmlformats.org/officeDocument/2006/relationships/image" Target="../media/image21.jpeg"/><Relationship Id="rId4" Type="http://schemas.openxmlformats.org/officeDocument/2006/relationships/image" Target="../media/image20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8.jpeg"/><Relationship Id="rId5" Type="http://schemas.openxmlformats.org/officeDocument/2006/relationships/image" Target="../media/image27.jpeg"/><Relationship Id="rId4" Type="http://schemas.openxmlformats.org/officeDocument/2006/relationships/image" Target="../media/image26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-2540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51" name="Rectangle 5"/>
          <p:cNvSpPr>
            <a:spLocks noChangeArrowheads="1"/>
          </p:cNvSpPr>
          <p:nvPr/>
        </p:nvSpPr>
        <p:spPr bwMode="auto">
          <a:xfrm>
            <a:off x="1042988" y="1127125"/>
            <a:ext cx="7849492" cy="33855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/>
            <a:r>
              <a:rPr lang="ru-RU" i="1" dirty="0">
                <a:solidFill>
                  <a:srgbClr val="CC0099"/>
                </a:solidFill>
                <a:latin typeface="Times New Roman" pitchFamily="18" charset="0"/>
                <a:cs typeface="Times New Roman" pitchFamily="18" charset="0"/>
              </a:rPr>
              <a:t>Муниципальное </a:t>
            </a:r>
            <a:r>
              <a:rPr lang="ru-RU" i="1" dirty="0" smtClean="0">
                <a:solidFill>
                  <a:srgbClr val="CC0099"/>
                </a:solidFill>
                <a:latin typeface="Times New Roman" pitchFamily="18" charset="0"/>
                <a:cs typeface="Times New Roman" pitchFamily="18" charset="0"/>
              </a:rPr>
              <a:t>бюджетное </a:t>
            </a:r>
            <a:r>
              <a:rPr lang="ru-RU" i="1" dirty="0">
                <a:solidFill>
                  <a:srgbClr val="CC0099"/>
                </a:solidFill>
                <a:latin typeface="Times New Roman" pitchFamily="18" charset="0"/>
                <a:cs typeface="Times New Roman" pitchFamily="18" charset="0"/>
              </a:rPr>
              <a:t>дошкольное </a:t>
            </a:r>
            <a:r>
              <a:rPr lang="ru-RU" i="1" dirty="0" smtClean="0">
                <a:solidFill>
                  <a:srgbClr val="CC0099"/>
                </a:solidFill>
                <a:latin typeface="Times New Roman" pitchFamily="18" charset="0"/>
                <a:cs typeface="Times New Roman" pitchFamily="18" charset="0"/>
              </a:rPr>
              <a:t>образовательное</a:t>
            </a:r>
            <a:endParaRPr lang="ru-RU" i="1" dirty="0">
              <a:solidFill>
                <a:srgbClr val="CC0099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i="1" dirty="0">
                <a:solidFill>
                  <a:srgbClr val="CC0099"/>
                </a:solidFill>
                <a:latin typeface="Times New Roman" pitchFamily="18" charset="0"/>
                <a:cs typeface="Times New Roman" pitchFamily="18" charset="0"/>
              </a:rPr>
              <a:t>учреждение </a:t>
            </a:r>
            <a:r>
              <a:rPr lang="ru-RU" i="1" dirty="0" smtClean="0">
                <a:solidFill>
                  <a:srgbClr val="CC0099"/>
                </a:solidFill>
                <a:latin typeface="Times New Roman" pitchFamily="18" charset="0"/>
                <a:cs typeface="Times New Roman" pitchFamily="18" charset="0"/>
              </a:rPr>
              <a:t>- детский </a:t>
            </a:r>
            <a:r>
              <a:rPr lang="ru-RU" i="1" dirty="0">
                <a:solidFill>
                  <a:srgbClr val="CC0099"/>
                </a:solidFill>
                <a:latin typeface="Times New Roman" pitchFamily="18" charset="0"/>
                <a:cs typeface="Times New Roman" pitchFamily="18" charset="0"/>
              </a:rPr>
              <a:t>сад № </a:t>
            </a:r>
            <a:r>
              <a:rPr lang="ru-RU" i="1" dirty="0" smtClean="0">
                <a:solidFill>
                  <a:srgbClr val="CC0099"/>
                </a:solidFill>
                <a:latin typeface="Times New Roman" pitchFamily="18" charset="0"/>
                <a:cs typeface="Times New Roman" pitchFamily="18" charset="0"/>
              </a:rPr>
              <a:t>15</a:t>
            </a:r>
            <a:endParaRPr lang="ru-RU" i="1" dirty="0">
              <a:solidFill>
                <a:srgbClr val="CC0099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1400" b="1" i="1" dirty="0">
              <a:solidFill>
                <a:srgbClr val="0000FF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1400" b="1" i="1" dirty="0">
              <a:solidFill>
                <a:srgbClr val="0000FF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1400" b="1" i="1" dirty="0">
              <a:solidFill>
                <a:srgbClr val="0000FF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3200" b="1" i="1" dirty="0">
                <a:solidFill>
                  <a:srgbClr val="0000FF"/>
                </a:solidFill>
                <a:latin typeface="Antiqua-Bold" pitchFamily="2" charset="0"/>
              </a:rPr>
              <a:t>Познавательно- исследовательский </a:t>
            </a:r>
          </a:p>
          <a:p>
            <a:pPr algn="ctr"/>
            <a:r>
              <a:rPr lang="ru-RU" sz="3200" b="1" i="1" dirty="0">
                <a:solidFill>
                  <a:srgbClr val="0000FF"/>
                </a:solidFill>
                <a:latin typeface="Antiqua-Bold" pitchFamily="2" charset="0"/>
              </a:rPr>
              <a:t>проект </a:t>
            </a:r>
            <a:r>
              <a:rPr lang="ru-RU" sz="3200" b="1" i="1" dirty="0" smtClean="0">
                <a:solidFill>
                  <a:srgbClr val="0000FF"/>
                </a:solidFill>
                <a:latin typeface="Antiqua-Bold" pitchFamily="2" charset="0"/>
              </a:rPr>
              <a:t> на тему:</a:t>
            </a:r>
            <a:r>
              <a:rPr lang="ru-RU" sz="3200" b="1" i="1" dirty="0">
                <a:solidFill>
                  <a:srgbClr val="0000FF"/>
                </a:solidFill>
                <a:latin typeface="Antiqua-Bold" pitchFamily="2" charset="0"/>
              </a:rPr>
              <a:t/>
            </a:r>
            <a:br>
              <a:rPr lang="ru-RU" sz="3200" b="1" i="1" dirty="0">
                <a:solidFill>
                  <a:srgbClr val="0000FF"/>
                </a:solidFill>
                <a:latin typeface="Antiqua-Bold" pitchFamily="2" charset="0"/>
              </a:rPr>
            </a:br>
            <a:r>
              <a:rPr lang="ru-RU" sz="4000" b="1" i="1" dirty="0">
                <a:solidFill>
                  <a:srgbClr val="FF0000"/>
                </a:solidFill>
                <a:latin typeface="Antiqua-Bold" pitchFamily="2" charset="0"/>
              </a:rPr>
              <a:t>«Весёлый Чудо- огород»</a:t>
            </a:r>
            <a:br>
              <a:rPr lang="ru-RU" sz="4000" b="1" i="1" dirty="0">
                <a:solidFill>
                  <a:srgbClr val="FF0000"/>
                </a:solidFill>
                <a:latin typeface="Antiqua-Bold" pitchFamily="2" charset="0"/>
              </a:rPr>
            </a:br>
            <a:r>
              <a:rPr lang="ru-RU" sz="3200" b="1" i="1" dirty="0">
                <a:solidFill>
                  <a:srgbClr val="0000FF"/>
                </a:solidFill>
                <a:latin typeface="Antiqua-Bold" pitchFamily="2" charset="0"/>
              </a:rPr>
              <a:t>в группах «Солнышко» и </a:t>
            </a:r>
            <a:r>
              <a:rPr lang="ru-RU" sz="3200" b="1" i="1" dirty="0" smtClean="0">
                <a:solidFill>
                  <a:srgbClr val="0000FF"/>
                </a:solidFill>
                <a:latin typeface="Antiqua-Bold" pitchFamily="2" charset="0"/>
              </a:rPr>
              <a:t>«Ягодки».</a:t>
            </a:r>
            <a:endParaRPr lang="ru-RU" sz="3200" b="1" i="1" dirty="0">
              <a:solidFill>
                <a:srgbClr val="FF0000"/>
              </a:solidFill>
              <a:latin typeface="Antiqua-Bold" pitchFamily="2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2643174" y="5286388"/>
            <a:ext cx="4000528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i="1" dirty="0" smtClean="0">
                <a:solidFill>
                  <a:srgbClr val="CC0099"/>
                </a:solidFill>
                <a:latin typeface="Times New Roman" pitchFamily="18" charset="0"/>
              </a:rPr>
              <a:t>Воспитатели:</a:t>
            </a:r>
          </a:p>
          <a:p>
            <a:pPr algn="ctr"/>
            <a:r>
              <a:rPr lang="ru-RU" i="1" dirty="0">
                <a:solidFill>
                  <a:srgbClr val="CC0099"/>
                </a:solidFill>
                <a:latin typeface="Times New Roman" pitchFamily="18" charset="0"/>
              </a:rPr>
              <a:t>Груздева С.С.</a:t>
            </a:r>
          </a:p>
          <a:p>
            <a:pPr algn="ctr"/>
            <a:r>
              <a:rPr lang="ru-RU" i="1" dirty="0">
                <a:solidFill>
                  <a:srgbClr val="CC0099"/>
                </a:solidFill>
                <a:latin typeface="Times New Roman" pitchFamily="18" charset="0"/>
              </a:rPr>
              <a:t>Старикова Д.А.</a:t>
            </a:r>
          </a:p>
          <a:p>
            <a:pPr algn="ctr"/>
            <a:endParaRPr lang="ru-RU" i="1" dirty="0" smtClean="0">
              <a:solidFill>
                <a:srgbClr val="CC0099"/>
              </a:solidFill>
              <a:latin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4" descr="Рисунок2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75" name="Rectangle 217"/>
          <p:cNvSpPr>
            <a:spLocks noGrp="1" noChangeArrowheads="1"/>
          </p:cNvSpPr>
          <p:nvPr>
            <p:ph type="title"/>
          </p:nvPr>
        </p:nvSpPr>
        <p:spPr>
          <a:xfrm>
            <a:off x="395288" y="476250"/>
            <a:ext cx="8207375" cy="5881708"/>
          </a:xfrm>
        </p:spPr>
        <p:txBody>
          <a:bodyPr/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sz="3600" b="1" i="1" dirty="0" smtClean="0">
                <a:solidFill>
                  <a:schemeClr val="accent6"/>
                </a:solidFill>
                <a:latin typeface="Times New Roman" pitchFamily="18" charset="0"/>
                <a:cs typeface="Times New Roman" pitchFamily="18" charset="0"/>
              </a:rPr>
              <a:t>Проект </a:t>
            </a:r>
            <a:r>
              <a:rPr lang="ru-RU" sz="3600" b="1" i="1" dirty="0">
                <a:solidFill>
                  <a:schemeClr val="accent6"/>
                </a:solidFill>
                <a:latin typeface="Times New Roman" pitchFamily="18" charset="0"/>
                <a:cs typeface="Times New Roman" pitchFamily="18" charset="0"/>
              </a:rPr>
              <a:t>«Весёлый Чудо- огород»</a:t>
            </a:r>
            <a:br>
              <a:rPr lang="ru-RU" sz="3600" b="1" i="1" dirty="0">
                <a:solidFill>
                  <a:schemeClr val="accent6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800" b="1" i="1" dirty="0" smtClean="0">
                <a:solidFill>
                  <a:srgbClr val="FF0000"/>
                </a:solidFill>
                <a:latin typeface="Antiqua-Bold" pitchFamily="2" charset="0"/>
              </a:rPr>
              <a:t/>
            </a:r>
            <a:br>
              <a:rPr lang="ru-RU" sz="2800" b="1" i="1" dirty="0" smtClean="0">
                <a:solidFill>
                  <a:srgbClr val="FF0000"/>
                </a:solidFill>
                <a:latin typeface="Antiqua-Bold" pitchFamily="2" charset="0"/>
              </a:rPr>
            </a:br>
            <a:r>
              <a:rPr lang="ru-RU" sz="2800" b="1" i="1" u="sng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Проект:</a:t>
            </a:r>
            <a:r>
              <a:rPr lang="ru-RU" sz="2800" i="1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ru-RU" sz="2800" dirty="0" smtClean="0">
                <a:solidFill>
                  <a:srgbClr val="0000FF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краткосрочный.</a:t>
            </a:r>
            <a:br>
              <a:rPr lang="ru-RU" sz="2800" dirty="0" smtClean="0">
                <a:solidFill>
                  <a:srgbClr val="0000FF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</a:br>
            <a:r>
              <a:rPr lang="ru-RU" sz="2800" dirty="0" smtClean="0">
                <a:solidFill>
                  <a:srgbClr val="0000FF"/>
                </a:solidFill>
                <a:latin typeface="Antiqua-Bold" pitchFamily="2" charset="0"/>
                <a:ea typeface="Calibri" pitchFamily="34" charset="0"/>
                <a:cs typeface="Times New Roman" pitchFamily="18" charset="0"/>
              </a:rPr>
              <a:t/>
            </a:r>
            <a:br>
              <a:rPr lang="ru-RU" sz="2800" dirty="0" smtClean="0">
                <a:solidFill>
                  <a:srgbClr val="0000FF"/>
                </a:solidFill>
                <a:latin typeface="Antiqua-Bold" pitchFamily="2" charset="0"/>
                <a:ea typeface="Calibri" pitchFamily="34" charset="0"/>
                <a:cs typeface="Times New Roman" pitchFamily="18" charset="0"/>
              </a:rPr>
            </a:br>
            <a:r>
              <a:rPr lang="ru-RU" sz="2800" b="1" i="1" u="sng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Вид проекта</a:t>
            </a:r>
            <a:r>
              <a:rPr lang="ru-RU" sz="2800" i="1" dirty="0" smtClean="0">
                <a:solidFill>
                  <a:schemeClr val="accent6">
                    <a:lumMod val="50000"/>
                  </a:schemeClr>
                </a:solidFill>
                <a:latin typeface="Antiqua-Bold" pitchFamily="2" charset="0"/>
                <a:ea typeface="Calibri" pitchFamily="34" charset="0"/>
                <a:cs typeface="Times New Roman" pitchFamily="18" charset="0"/>
              </a:rPr>
              <a:t>: </a:t>
            </a:r>
            <a:r>
              <a:rPr lang="ru-RU" sz="2800" i="1" dirty="0">
                <a:solidFill>
                  <a:schemeClr val="accent6">
                    <a:lumMod val="50000"/>
                  </a:schemeClr>
                </a:solidFill>
                <a:latin typeface="Antiqua-Bold" pitchFamily="2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ru-RU" sz="2800" dirty="0" smtClean="0">
                <a:solidFill>
                  <a:srgbClr val="0000FF"/>
                </a:solidFill>
                <a:latin typeface="Antiqua-Bold" pitchFamily="2" charset="0"/>
                <a:ea typeface="Calibri" pitchFamily="34" charset="0"/>
                <a:cs typeface="Times New Roman" pitchFamily="18" charset="0"/>
              </a:rPr>
              <a:t>познавательно -</a:t>
            </a:r>
            <a:r>
              <a:rPr lang="ru-RU" sz="2800" dirty="0" smtClean="0">
                <a:solidFill>
                  <a:srgbClr val="FF0000"/>
                </a:solidFill>
                <a:latin typeface="Antiqua-Bold" pitchFamily="2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ru-RU" sz="28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исследовательский</a:t>
            </a:r>
            <a:r>
              <a:rPr lang="ru-RU" sz="2800" dirty="0" smtClean="0">
                <a:solidFill>
                  <a:srgbClr val="0000FF"/>
                </a:solidFill>
              </a:rPr>
              <a:t>.</a:t>
            </a:r>
            <a:r>
              <a:rPr lang="ru-RU" sz="2800" dirty="0" smtClean="0">
                <a:solidFill>
                  <a:srgbClr val="0000FF"/>
                </a:solidFill>
                <a:latin typeface="Antiqua-Bold" pitchFamily="2" charset="0"/>
                <a:ea typeface="Calibri" pitchFamily="34" charset="0"/>
                <a:cs typeface="Times New Roman" pitchFamily="18" charset="0"/>
              </a:rPr>
              <a:t/>
            </a:r>
            <a:br>
              <a:rPr lang="ru-RU" sz="2800" dirty="0" smtClean="0">
                <a:solidFill>
                  <a:srgbClr val="0000FF"/>
                </a:solidFill>
                <a:latin typeface="Antiqua-Bold" pitchFamily="2" charset="0"/>
                <a:ea typeface="Calibri" pitchFamily="34" charset="0"/>
                <a:cs typeface="Times New Roman" pitchFamily="18" charset="0"/>
              </a:rPr>
            </a:br>
            <a:r>
              <a:rPr lang="ru-RU" sz="2800" dirty="0" smtClean="0">
                <a:solidFill>
                  <a:srgbClr val="0000FF"/>
                </a:solidFill>
                <a:latin typeface="Antiqua-Bold" pitchFamily="2" charset="0"/>
                <a:ea typeface="Calibri" pitchFamily="34" charset="0"/>
                <a:cs typeface="Times New Roman" pitchFamily="18" charset="0"/>
              </a:rPr>
              <a:t/>
            </a:r>
            <a:br>
              <a:rPr lang="ru-RU" sz="2800" dirty="0" smtClean="0">
                <a:solidFill>
                  <a:srgbClr val="0000FF"/>
                </a:solidFill>
                <a:latin typeface="Antiqua-Bold" pitchFamily="2" charset="0"/>
                <a:ea typeface="Calibri" pitchFamily="34" charset="0"/>
                <a:cs typeface="Times New Roman" pitchFamily="18" charset="0"/>
              </a:rPr>
            </a:br>
            <a:r>
              <a:rPr lang="ru-RU" sz="2800" b="1" i="1" u="sng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Продолжительность:</a:t>
            </a:r>
            <a:r>
              <a:rPr lang="ru-RU" sz="2800" i="1" dirty="0" smtClean="0">
                <a:solidFill>
                  <a:schemeClr val="accent6">
                    <a:lumMod val="50000"/>
                  </a:schemeClr>
                </a:solidFill>
                <a:latin typeface="Antiqua-Bold" pitchFamily="2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ru-RU" sz="2800" dirty="0" smtClean="0">
                <a:solidFill>
                  <a:srgbClr val="0000FF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2 недели</a:t>
            </a:r>
            <a:br>
              <a:rPr lang="ru-RU" sz="2800" dirty="0" smtClean="0">
                <a:solidFill>
                  <a:srgbClr val="0000FF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</a:br>
            <a:r>
              <a:rPr lang="ru-RU" sz="2800" dirty="0" smtClean="0">
                <a:solidFill>
                  <a:srgbClr val="0000FF"/>
                </a:solidFill>
                <a:latin typeface="Antiqua-Bold" pitchFamily="2" charset="0"/>
                <a:ea typeface="Calibri" pitchFamily="34" charset="0"/>
                <a:cs typeface="Times New Roman" pitchFamily="18" charset="0"/>
              </a:rPr>
              <a:t/>
            </a:r>
            <a:br>
              <a:rPr lang="ru-RU" sz="2800" dirty="0" smtClean="0">
                <a:solidFill>
                  <a:srgbClr val="0000FF"/>
                </a:solidFill>
                <a:latin typeface="Antiqua-Bold" pitchFamily="2" charset="0"/>
                <a:ea typeface="Calibri" pitchFamily="34" charset="0"/>
                <a:cs typeface="Times New Roman" pitchFamily="18" charset="0"/>
              </a:rPr>
            </a:br>
            <a:r>
              <a:rPr lang="ru-RU" sz="2800" b="1" i="1" u="sng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Участники проекта</a:t>
            </a:r>
            <a:r>
              <a:rPr lang="ru-RU" sz="2800" i="1" dirty="0" smtClean="0">
                <a:solidFill>
                  <a:schemeClr val="accent6">
                    <a:lumMod val="50000"/>
                  </a:schemeClr>
                </a:solidFill>
                <a:latin typeface="Antiqua-Bold" pitchFamily="2" charset="0"/>
                <a:ea typeface="Calibri" pitchFamily="34" charset="0"/>
                <a:cs typeface="Times New Roman" pitchFamily="18" charset="0"/>
              </a:rPr>
              <a:t>:  </a:t>
            </a:r>
            <a:r>
              <a:rPr lang="ru-RU" sz="2800" dirty="0" smtClean="0">
                <a:solidFill>
                  <a:srgbClr val="0000FF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дети группы «Солнышко», «Ягодки», воспитатели, родители.</a:t>
            </a:r>
            <a:br>
              <a:rPr lang="ru-RU" sz="2800" dirty="0" smtClean="0">
                <a:solidFill>
                  <a:srgbClr val="0000FF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</a:br>
            <a:r>
              <a:rPr lang="ru-RU" sz="2800" dirty="0" smtClean="0">
                <a:solidFill>
                  <a:srgbClr val="0000FF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/>
            </a:r>
            <a:br>
              <a:rPr lang="ru-RU" sz="2800" dirty="0" smtClean="0">
                <a:solidFill>
                  <a:srgbClr val="0000FF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</a:br>
            <a:endParaRPr lang="ru-RU" sz="2800" dirty="0" smtClean="0">
              <a:solidFill>
                <a:srgbClr val="0000FF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rot="21032727" flipV="1">
            <a:off x="539098" y="1415517"/>
            <a:ext cx="8229600" cy="2022686"/>
          </a:xfrm>
        </p:spPr>
        <p:txBody>
          <a:bodyPr/>
          <a:lstStyle/>
          <a:p>
            <a:r>
              <a:rPr lang="ru-RU" sz="80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ЦЕЛЬ</a:t>
            </a:r>
            <a:endParaRPr lang="ru-RU" sz="8000" dirty="0">
              <a:solidFill>
                <a:srgbClr val="0000FF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Picture 4" descr="Рисунок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13479" y="30389"/>
            <a:ext cx="9144001" cy="77517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Овал 7"/>
          <p:cNvSpPr/>
          <p:nvPr/>
        </p:nvSpPr>
        <p:spPr>
          <a:xfrm>
            <a:off x="2143108" y="357166"/>
            <a:ext cx="3941060" cy="695570"/>
          </a:xfrm>
          <a:prstGeom prst="ellipse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200" b="1" i="1" dirty="0" smtClean="0">
                <a:solidFill>
                  <a:srgbClr val="339933"/>
                </a:solidFill>
                <a:latin typeface="Times New Roman" pitchFamily="18" charset="0"/>
                <a:cs typeface="Times New Roman" pitchFamily="18" charset="0"/>
              </a:rPr>
              <a:t>ЦЕЛЬ</a:t>
            </a:r>
            <a:endParaRPr lang="ru-RU" sz="3200" b="1" i="1" dirty="0">
              <a:solidFill>
                <a:srgbClr val="339933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043608" y="1052736"/>
            <a:ext cx="810039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Расширить представление детей об окружающем мире. Вовлечь детей в практическую деятельность по выращиванию культурных растений. </a:t>
            </a:r>
            <a:r>
              <a:rPr lang="ru-RU" sz="20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Развить интерес </a:t>
            </a:r>
            <a:r>
              <a:rPr lang="ru-RU" sz="2000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к исследовательской деятельности.</a:t>
            </a: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01194" y="2068400"/>
            <a:ext cx="3838958" cy="12493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Прямоугольник 5"/>
          <p:cNvSpPr/>
          <p:nvPr/>
        </p:nvSpPr>
        <p:spPr>
          <a:xfrm>
            <a:off x="1115616" y="2274838"/>
            <a:ext cx="7776864" cy="430887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dirty="0" smtClean="0"/>
          </a:p>
          <a:p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dirty="0"/>
          </a:p>
          <a:p>
            <a:r>
              <a:rPr lang="ru-RU" sz="20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- формировать </a:t>
            </a:r>
            <a:r>
              <a:rPr lang="ru-RU" sz="2000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интерес к познавательной деятельности;</a:t>
            </a:r>
            <a:br>
              <a:rPr lang="ru-RU" sz="2000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- расширять </a:t>
            </a:r>
            <a:r>
              <a:rPr lang="ru-RU" sz="2000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знания об условиях роста растений (свет, тепло, влага, почва);</a:t>
            </a:r>
            <a:br>
              <a:rPr lang="ru-RU" sz="2000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- уточнить </a:t>
            </a:r>
            <a:r>
              <a:rPr lang="ru-RU" sz="2000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представления детей о том, из чего можно вырастить растение;</a:t>
            </a:r>
            <a:br>
              <a:rPr lang="ru-RU" sz="2000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- учить </a:t>
            </a:r>
            <a:r>
              <a:rPr lang="ru-RU" sz="2000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детей приемам посева семян;</a:t>
            </a:r>
            <a:br>
              <a:rPr lang="ru-RU" sz="2000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- формировать </a:t>
            </a:r>
            <a:r>
              <a:rPr lang="ru-RU" sz="2000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умение выращивать рассаду из семян;</a:t>
            </a:r>
            <a:br>
              <a:rPr lang="ru-RU" sz="2000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- воспитывать </a:t>
            </a:r>
            <a:r>
              <a:rPr lang="ru-RU" sz="2000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желание ухаживать за растениями;</a:t>
            </a:r>
            <a:br>
              <a:rPr lang="ru-RU" sz="2000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- формировать </a:t>
            </a:r>
            <a:r>
              <a:rPr lang="ru-RU" sz="2000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партнёрские отношения между педагогами, детьми и родителями.</a:t>
            </a:r>
            <a:br>
              <a:rPr lang="ru-RU" sz="2000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sz="2000" dirty="0">
              <a:solidFill>
                <a:srgbClr val="0000FF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Рисунок2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6674" y="46269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099" name="Rectangle 4"/>
          <p:cNvSpPr>
            <a:spLocks noGrp="1" noChangeArrowheads="1"/>
          </p:cNvSpPr>
          <p:nvPr>
            <p:ph type="title"/>
          </p:nvPr>
        </p:nvSpPr>
        <p:spPr>
          <a:xfrm>
            <a:off x="899592" y="836713"/>
            <a:ext cx="7344816" cy="5400600"/>
          </a:xfrm>
        </p:spPr>
        <p:txBody>
          <a:bodyPr/>
          <a:lstStyle/>
          <a:p>
            <a:r>
              <a:rPr lang="ru-RU" sz="2400" b="1" i="1" dirty="0" smtClean="0">
                <a:solidFill>
                  <a:srgbClr val="0000FF"/>
                </a:solidFill>
                <a:latin typeface="Georgia" pitchFamily="18" charset="0"/>
              </a:rPr>
              <a:t>  </a:t>
            </a:r>
            <a:br>
              <a:rPr lang="ru-RU" sz="2400" b="1" i="1" dirty="0" smtClean="0">
                <a:solidFill>
                  <a:srgbClr val="0000FF"/>
                </a:solidFill>
                <a:latin typeface="Georgia" pitchFamily="18" charset="0"/>
              </a:rPr>
            </a:br>
            <a:r>
              <a:rPr lang="ru-RU" sz="2400" dirty="0" smtClean="0">
                <a:solidFill>
                  <a:srgbClr val="0000FF"/>
                </a:solidFill>
                <a:latin typeface="Antiqua-Bold" pitchFamily="2" charset="0"/>
              </a:rPr>
              <a:t> </a:t>
            </a:r>
            <a:r>
              <a:rPr lang="ru-RU" sz="24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4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400" dirty="0" smtClean="0">
                <a:solidFill>
                  <a:srgbClr val="0000FF"/>
                </a:solidFill>
              </a:rPr>
              <a:t> </a:t>
            </a:r>
            <a:br>
              <a:rPr lang="ru-RU" sz="2400" dirty="0" smtClean="0">
                <a:solidFill>
                  <a:srgbClr val="0000FF"/>
                </a:solidFill>
              </a:rPr>
            </a:br>
            <a:r>
              <a:rPr lang="ru-RU" sz="2400" dirty="0" smtClean="0">
                <a:solidFill>
                  <a:srgbClr val="0000FF"/>
                </a:solidFill>
              </a:rPr>
              <a:t>  </a:t>
            </a:r>
            <a:endParaRPr lang="ru-RU" sz="2400" dirty="0" smtClean="0">
              <a:solidFill>
                <a:srgbClr val="0000FF"/>
              </a:solidFill>
              <a:latin typeface="Georgia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1187624" y="-772150"/>
            <a:ext cx="7776864" cy="76020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dirty="0" smtClean="0"/>
          </a:p>
          <a:p>
            <a:endParaRPr lang="ru-RU" dirty="0"/>
          </a:p>
          <a:p>
            <a:endParaRPr lang="ru-RU" dirty="0" smtClean="0"/>
          </a:p>
          <a:p>
            <a:endParaRPr lang="ru-RU" dirty="0"/>
          </a:p>
          <a:p>
            <a:endParaRPr lang="ru-RU" dirty="0" smtClean="0"/>
          </a:p>
          <a:p>
            <a:endParaRPr lang="ru-RU" dirty="0"/>
          </a:p>
          <a:p>
            <a:r>
              <a:rPr lang="ru-RU" sz="20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    </a:t>
            </a:r>
          </a:p>
          <a:p>
            <a:endParaRPr lang="ru-RU" sz="2000" dirty="0">
              <a:solidFill>
                <a:srgbClr val="0000FF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20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    Не </a:t>
            </a:r>
            <a:r>
              <a:rPr lang="ru-RU" sz="2000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секрет, что дети дошкольного возраста по природе своей исследователи. Неутолимая жажда новых впечатлений, любознательность, постоянное стремление экспериментировать, самостоятельно искать новые сведения о мире, традиционно рассматриваются как важнейшие черты детского поведения. Исследовательская, поисковая активность – естественное состояние ребенка, он настроен на познание мира. Исследовать, открывать, изучать – значит сделать шаг в неизведанное и непознанное.</a:t>
            </a:r>
            <a:br>
              <a:rPr lang="ru-RU" sz="2000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   Этот детский исследовательский проект ориентирован на приобретение детьми опыта собственной опытно-исследовательской деятельности, осознание детьми своих интересов, формирование умений их реализовывать, приобретение и применение детьми новых знаний в жизни. В процессе систематического ухода за растениями формируются определенные трудовые навыки у детей, дошкольников приучают внимательно относится к живой природе и заботиться о растениях.</a:t>
            </a:r>
            <a:br>
              <a:rPr lang="ru-RU" sz="2000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sz="2000" dirty="0">
              <a:solidFill>
                <a:srgbClr val="0000FF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70672" y="193786"/>
            <a:ext cx="4816003" cy="122197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" name="Picture 2" descr="Рисунок2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TextBox 6"/>
          <p:cNvSpPr txBox="1"/>
          <p:nvPr/>
        </p:nvSpPr>
        <p:spPr>
          <a:xfrm>
            <a:off x="1115616" y="332656"/>
            <a:ext cx="7848872" cy="47705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fontAlgn="auto">
              <a:spcBef>
                <a:spcPts val="0"/>
              </a:spcBef>
              <a:spcAft>
                <a:spcPts val="0"/>
              </a:spcAft>
            </a:pPr>
            <a:r>
              <a:rPr lang="ru-RU" sz="28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                     </a:t>
            </a:r>
            <a:r>
              <a:rPr lang="ru-RU" sz="28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Идея проекта: </a:t>
            </a:r>
            <a:r>
              <a:rPr lang="ru-RU" sz="2800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800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dirty="0">
                <a:solidFill>
                  <a:srgbClr val="0000FF"/>
                </a:solidFill>
                <a:latin typeface="Times New Roman"/>
                <a:ea typeface="+mn-ea"/>
                <a:cs typeface="Times New Roman"/>
              </a:rPr>
              <a:t>Создать в группе детского сада огород на подоконнике. Получить урожай зелени, помидоров, перца и огурцов выращенных самими дошкольниками.</a:t>
            </a:r>
          </a:p>
          <a:p>
            <a:r>
              <a:rPr lang="ru-RU" sz="20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                          </a:t>
            </a:r>
          </a:p>
          <a:p>
            <a:r>
              <a:rPr lang="ru-RU" sz="28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                   Участники </a:t>
            </a:r>
            <a:r>
              <a:rPr lang="ru-RU" sz="2800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проекта: </a:t>
            </a:r>
            <a:br>
              <a:rPr lang="ru-RU" sz="2800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Дети </a:t>
            </a:r>
            <a:r>
              <a:rPr lang="ru-RU" sz="20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группы </a:t>
            </a:r>
            <a:r>
              <a:rPr lang="ru-RU" sz="2000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«</a:t>
            </a:r>
            <a:r>
              <a:rPr lang="ru-RU" sz="20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Солнышко», «Ягодки», </a:t>
            </a:r>
            <a:r>
              <a:rPr lang="ru-RU" sz="2000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воспитатели, родители. </a:t>
            </a:r>
            <a:br>
              <a:rPr lang="ru-RU" sz="2000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                       </a:t>
            </a:r>
          </a:p>
          <a:p>
            <a:r>
              <a:rPr lang="ru-RU" sz="20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                         </a:t>
            </a:r>
            <a:r>
              <a:rPr lang="ru-RU" sz="28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Работа </a:t>
            </a:r>
            <a:r>
              <a:rPr lang="ru-RU" sz="2800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с родителями:</a:t>
            </a:r>
            <a:br>
              <a:rPr lang="ru-RU" sz="2800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- Предложить </a:t>
            </a:r>
            <a:r>
              <a:rPr lang="ru-RU" sz="2000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родителям приобрести для проведения проекта  - контейнеры, почву, семена</a:t>
            </a:r>
            <a:r>
              <a:rPr lang="ru-RU" sz="20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r>
              <a:rPr lang="ru-RU" sz="2000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- оформление огорода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dirty="0">
                <a:latin typeface="Times New Roman" pitchFamily="18" charset="0"/>
                <a:cs typeface="Times New Roman" pitchFamily="18" charset="0"/>
              </a:rPr>
            </a:b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Рисунок2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0" y="-33338"/>
            <a:ext cx="9144000" cy="68580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123" name="Rectangle 3"/>
          <p:cNvSpPr>
            <a:spLocks noGrp="1" noChangeArrowheads="1"/>
          </p:cNvSpPr>
          <p:nvPr>
            <p:ph type="title"/>
          </p:nvPr>
        </p:nvSpPr>
        <p:spPr>
          <a:xfrm>
            <a:off x="468313" y="692150"/>
            <a:ext cx="8229600" cy="5184775"/>
          </a:xfrm>
        </p:spPr>
        <p:txBody>
          <a:bodyPr/>
          <a:lstStyle/>
          <a:p>
            <a:r>
              <a:rPr lang="ru-RU" sz="24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br>
              <a:rPr lang="ru-RU" sz="24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4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 </a:t>
            </a:r>
          </a:p>
        </p:txBody>
      </p:sp>
      <p:sp>
        <p:nvSpPr>
          <p:cNvPr id="2" name="Прямоугольник 1"/>
          <p:cNvSpPr/>
          <p:nvPr/>
        </p:nvSpPr>
        <p:spPr>
          <a:xfrm>
            <a:off x="1331640" y="889844"/>
            <a:ext cx="7416824" cy="57246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           Ожидаемый </a:t>
            </a:r>
            <a:r>
              <a:rPr lang="ru-RU" sz="28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результат:</a:t>
            </a:r>
            <a:br>
              <a:rPr lang="ru-RU" sz="28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dirty="0"/>
              <a:t/>
            </a:r>
            <a:br>
              <a:rPr lang="ru-RU" dirty="0"/>
            </a:br>
            <a:r>
              <a:rPr lang="ru-RU" sz="2000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-Формирование у </a:t>
            </a:r>
            <a:r>
              <a:rPr lang="ru-RU" sz="20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детей </a:t>
            </a:r>
            <a:r>
              <a:rPr lang="ru-RU" sz="2000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экологических знаний в процессе познавательно-исследовательской   деятельности выращивание растений из семян.</a:t>
            </a:r>
            <a:br>
              <a:rPr lang="ru-RU" sz="2000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- Развитие познавательных и творческих способностей.</a:t>
            </a:r>
            <a:br>
              <a:rPr lang="ru-RU" sz="2000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-Дети научатся ухаживать за растениями и познакомятся с условиями их содержания, будут учиться подмечать красоту растительного мира.</a:t>
            </a:r>
            <a:br>
              <a:rPr lang="ru-RU" sz="2000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-У детей сформируются знания о росте растений в комнатных условиях.</a:t>
            </a:r>
            <a:br>
              <a:rPr lang="ru-RU" sz="2000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- Формирование у детей </a:t>
            </a:r>
            <a:r>
              <a:rPr lang="ru-RU" sz="20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трудолюбия и </a:t>
            </a:r>
            <a:r>
              <a:rPr lang="ru-RU" sz="2000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бережного отношения к природе.</a:t>
            </a:r>
            <a:br>
              <a:rPr lang="ru-RU" sz="2000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sz="2000" dirty="0" smtClean="0">
              <a:solidFill>
                <a:srgbClr val="0000FF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sz="2000" dirty="0">
              <a:solidFill>
                <a:srgbClr val="0000FF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sz="2000" dirty="0" smtClean="0">
              <a:solidFill>
                <a:srgbClr val="0000FF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sz="2000" dirty="0">
              <a:solidFill>
                <a:srgbClr val="0000FF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sz="2000" dirty="0">
              <a:solidFill>
                <a:srgbClr val="0000FF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40052" y="4869160"/>
            <a:ext cx="2759695" cy="187805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Рисунок2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171" name="Прямоугольник 1"/>
          <p:cNvSpPr>
            <a:spLocks noChangeArrowheads="1"/>
          </p:cNvSpPr>
          <p:nvPr/>
        </p:nvSpPr>
        <p:spPr bwMode="auto">
          <a:xfrm>
            <a:off x="899592" y="476672"/>
            <a:ext cx="7992888" cy="57861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ru-RU" sz="2800" b="1" dirty="0" smtClean="0">
                <a:solidFill>
                  <a:schemeClr val="accent6">
                    <a:lumMod val="75000"/>
                  </a:schemeClr>
                </a:solidFill>
                <a:latin typeface="Antiqua-Bold" pitchFamily="2" charset="0"/>
              </a:rPr>
              <a:t>           </a:t>
            </a:r>
            <a:r>
              <a:rPr lang="ru-RU" sz="3200" b="1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Этапы </a:t>
            </a:r>
            <a:r>
              <a:rPr lang="ru-RU" sz="3200" b="1" dirty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работы над </a:t>
            </a:r>
            <a:r>
              <a:rPr lang="ru-RU" sz="3200" b="1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проектом:</a:t>
            </a:r>
            <a:endParaRPr lang="ru-RU" sz="3200" dirty="0">
              <a:latin typeface="Times New Roman" pitchFamily="18" charset="0"/>
              <a:cs typeface="Times New Roman" pitchFamily="18" charset="0"/>
            </a:endParaRPr>
          </a:p>
          <a:p>
            <a:endParaRPr lang="ru-RU" sz="2000" b="1" u="sng" dirty="0" smtClean="0">
              <a:solidFill>
                <a:srgbClr val="339933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2000" b="1" u="sng" dirty="0" smtClean="0">
                <a:solidFill>
                  <a:srgbClr val="339933"/>
                </a:solidFill>
                <a:latin typeface="Times New Roman" pitchFamily="18" charset="0"/>
                <a:cs typeface="Times New Roman" pitchFamily="18" charset="0"/>
              </a:rPr>
              <a:t>1 </a:t>
            </a:r>
            <a:r>
              <a:rPr lang="ru-RU" sz="2000" b="1" u="sng" dirty="0">
                <a:solidFill>
                  <a:srgbClr val="339933"/>
                </a:solidFill>
                <a:latin typeface="Times New Roman" pitchFamily="18" charset="0"/>
                <a:cs typeface="Times New Roman" pitchFamily="18" charset="0"/>
              </a:rPr>
              <a:t>этап – подготовительный</a:t>
            </a:r>
            <a:r>
              <a:rPr lang="ru-RU" sz="2000" u="sng" dirty="0">
                <a:solidFill>
                  <a:srgbClr val="339933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endParaRPr lang="ru-RU" sz="2000" dirty="0">
              <a:solidFill>
                <a:srgbClr val="339933"/>
              </a:solidFill>
              <a:latin typeface="Times New Roman" pitchFamily="18" charset="0"/>
              <a:cs typeface="Times New Roman" pitchFamily="18" charset="0"/>
            </a:endParaRPr>
          </a:p>
          <a:p>
            <a:pPr lvl="0"/>
            <a:r>
              <a:rPr lang="ru-RU" sz="2000" b="1" i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Содержание деятельности воспитателя и детей:</a:t>
            </a:r>
          </a:p>
          <a:p>
            <a:pPr lvl="0"/>
            <a:r>
              <a:rPr lang="ru-RU" sz="2000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- определение темы </a:t>
            </a:r>
            <a:r>
              <a:rPr lang="ru-RU" sz="20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проекта</a:t>
            </a:r>
            <a:r>
              <a:rPr lang="ru-RU" sz="2000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pPr lvl="0"/>
            <a:r>
              <a:rPr lang="ru-RU" sz="2000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- формулировка цели и определение задач;</a:t>
            </a:r>
          </a:p>
          <a:p>
            <a:pPr lvl="0"/>
            <a:r>
              <a:rPr lang="ru-RU" sz="2000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- подборка материала по теме </a:t>
            </a:r>
            <a:r>
              <a:rPr lang="ru-RU" sz="20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проекта </a:t>
            </a:r>
            <a:r>
              <a:rPr lang="ru-RU" sz="2000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(литература, наглядный материал,</a:t>
            </a:r>
          </a:p>
          <a:p>
            <a:pPr lvl="0"/>
            <a:r>
              <a:rPr lang="ru-RU" sz="2000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дидактические, сюжетные игры, физкультминутки, фото, семена, </a:t>
            </a:r>
            <a:r>
              <a:rPr lang="ru-RU" sz="20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муляжи овощей</a:t>
            </a:r>
            <a:r>
              <a:rPr lang="ru-RU" sz="2000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, материалы для посадки);</a:t>
            </a:r>
          </a:p>
          <a:p>
            <a:pPr lvl="0"/>
            <a:r>
              <a:rPr lang="ru-RU" sz="2000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- составление плана основного этапа </a:t>
            </a:r>
            <a:r>
              <a:rPr lang="ru-RU" sz="20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проекта</a:t>
            </a:r>
            <a:r>
              <a:rPr lang="ru-RU" sz="2000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lvl="0"/>
            <a:r>
              <a:rPr lang="ru-RU" sz="2000" b="1" i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Работа с родителями:</a:t>
            </a:r>
          </a:p>
          <a:p>
            <a:pPr lvl="0"/>
            <a:r>
              <a:rPr lang="ru-RU" sz="2000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- беседа с родителями о предстоящей работе;</a:t>
            </a:r>
          </a:p>
          <a:p>
            <a:pPr lvl="0"/>
            <a:r>
              <a:rPr lang="ru-RU" sz="2000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- подготовка семян и </a:t>
            </a:r>
            <a:r>
              <a:rPr lang="ru-RU" sz="20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луковиц.</a:t>
            </a:r>
            <a:endParaRPr lang="ru-RU" sz="2000" dirty="0">
              <a:solidFill>
                <a:srgbClr val="0000FF"/>
              </a:solidFill>
              <a:latin typeface="Times New Roman" pitchFamily="18" charset="0"/>
              <a:cs typeface="Times New Roman" pitchFamily="18" charset="0"/>
            </a:endParaRPr>
          </a:p>
          <a:p>
            <a:pPr lvl="0"/>
            <a:r>
              <a:rPr lang="ru-RU" sz="2000" b="1" i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Срок реализации</a:t>
            </a:r>
            <a:r>
              <a:rPr lang="ru-RU" sz="2000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ru-RU" sz="20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10-24 </a:t>
            </a:r>
            <a:r>
              <a:rPr lang="ru-RU" sz="2000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марта</a:t>
            </a:r>
          </a:p>
          <a:p>
            <a:pPr lvl="0"/>
            <a:r>
              <a:rPr lang="ru-RU" sz="2000" b="1" i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Ответственные за выполнение: </a:t>
            </a:r>
            <a:r>
              <a:rPr lang="ru-RU" sz="2000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воспитатели, родители</a:t>
            </a:r>
            <a:r>
              <a:rPr lang="ru-RU" sz="20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endParaRPr lang="ru-RU" sz="2000" dirty="0">
              <a:solidFill>
                <a:srgbClr val="0000FF"/>
              </a:solidFill>
              <a:latin typeface="Antiqua-Bold" pitchFamily="2" charset="0"/>
              <a:cs typeface="Times New Roman" pitchFamily="18" charset="0"/>
            </a:endParaRPr>
          </a:p>
          <a:p>
            <a:r>
              <a:rPr lang="ru-RU" b="1" u="sng" dirty="0">
                <a:solidFill>
                  <a:srgbClr val="0000FF"/>
                </a:solidFill>
                <a:latin typeface="Antiqua-Bold" pitchFamily="2" charset="0"/>
                <a:cs typeface="Times New Roman" pitchFamily="18" charset="0"/>
              </a:rPr>
              <a:t> </a:t>
            </a:r>
            <a:endParaRPr lang="ru-RU" b="1" u="sng" dirty="0" smtClean="0">
              <a:solidFill>
                <a:srgbClr val="0000FF"/>
              </a:solidFill>
              <a:latin typeface="Antiqua-Bold" pitchFamily="2" charset="0"/>
              <a:cs typeface="Times New Roman" pitchFamily="18" charset="0"/>
            </a:endParaRPr>
          </a:p>
          <a:p>
            <a:endParaRPr lang="ru-RU" sz="2000" b="1" u="sng" dirty="0">
              <a:solidFill>
                <a:srgbClr val="0000FF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Рисунок2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171" name="Прямоугольник 1"/>
          <p:cNvSpPr>
            <a:spLocks noChangeArrowheads="1"/>
          </p:cNvSpPr>
          <p:nvPr/>
        </p:nvSpPr>
        <p:spPr bwMode="auto">
          <a:xfrm>
            <a:off x="755576" y="476672"/>
            <a:ext cx="7770857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ru-RU" b="1" dirty="0">
                <a:latin typeface="Antiqua-Bold" pitchFamily="2" charset="0"/>
              </a:rPr>
              <a:t> </a:t>
            </a:r>
            <a:endParaRPr lang="ru-RU" dirty="0">
              <a:latin typeface="Antiqua-Bold" pitchFamily="2" charset="0"/>
            </a:endParaRPr>
          </a:p>
          <a:p>
            <a:endParaRPr lang="ru-RU" dirty="0"/>
          </a:p>
          <a:p>
            <a:r>
              <a:rPr lang="ru-RU" dirty="0"/>
              <a:t> </a:t>
            </a:r>
          </a:p>
          <a:p>
            <a:endParaRPr lang="ru-RU" dirty="0"/>
          </a:p>
        </p:txBody>
      </p:sp>
      <p:sp>
        <p:nvSpPr>
          <p:cNvPr id="2" name="TextBox 1"/>
          <p:cNvSpPr txBox="1"/>
          <p:nvPr/>
        </p:nvSpPr>
        <p:spPr>
          <a:xfrm>
            <a:off x="971600" y="1076836"/>
            <a:ext cx="7848872" cy="47089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u="sng" dirty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2 этап  - исследовательский.</a:t>
            </a:r>
          </a:p>
          <a:p>
            <a:r>
              <a:rPr lang="ru-RU" sz="2000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ru-RU" sz="20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рассматривание </a:t>
            </a:r>
            <a:r>
              <a:rPr lang="ru-RU" sz="2000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и сравнение </a:t>
            </a:r>
            <a:r>
              <a:rPr lang="ru-RU" sz="20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семян (</a:t>
            </a:r>
            <a:r>
              <a:rPr lang="ru-RU" sz="20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помидоры, </a:t>
            </a:r>
            <a:r>
              <a:rPr lang="ru-RU" sz="20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перец, огурцы);</a:t>
            </a:r>
          </a:p>
          <a:p>
            <a:r>
              <a:rPr lang="ru-RU" sz="20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- дети </a:t>
            </a:r>
            <a:r>
              <a:rPr lang="ru-RU" sz="2000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совместно с воспитателем </a:t>
            </a:r>
            <a:r>
              <a:rPr lang="ru-RU" sz="20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посадили </a:t>
            </a:r>
            <a:r>
              <a:rPr lang="ru-RU" sz="20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лук, </a:t>
            </a:r>
            <a:r>
              <a:rPr lang="ru-RU" sz="2000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помидоры, огурцы, </a:t>
            </a:r>
            <a:r>
              <a:rPr lang="ru-RU" sz="20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перец;</a:t>
            </a:r>
            <a:endParaRPr lang="ru-RU" sz="2000" dirty="0">
              <a:solidFill>
                <a:srgbClr val="0000FF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2000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- дети ухаживают за растениями</a:t>
            </a:r>
            <a:r>
              <a:rPr lang="ru-RU" sz="20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;</a:t>
            </a:r>
            <a:endParaRPr lang="ru-RU" sz="2000" dirty="0">
              <a:solidFill>
                <a:srgbClr val="0000FF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20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ru-RU" sz="2000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педагог с детьми проводит опыт с луком, где наблюдается разница роста и развития растения в зависимости от условий;</a:t>
            </a:r>
          </a:p>
          <a:p>
            <a:r>
              <a:rPr lang="ru-RU" sz="2000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- дети, педагоги, родители оформляют «Огород</a:t>
            </a:r>
            <a:r>
              <a:rPr lang="ru-RU" sz="20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»;</a:t>
            </a:r>
            <a:endParaRPr lang="ru-RU" sz="2000" dirty="0">
              <a:solidFill>
                <a:srgbClr val="0000FF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20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- устанавливали </a:t>
            </a:r>
            <a:r>
              <a:rPr lang="ru-RU" sz="2000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связи: растения - земля, растения - вода, </a:t>
            </a:r>
            <a:r>
              <a:rPr lang="ru-RU" sz="20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растения человек</a:t>
            </a:r>
            <a:r>
              <a:rPr lang="ru-RU" sz="2000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endParaRPr lang="ru-RU" sz="2000" dirty="0" smtClean="0">
              <a:solidFill>
                <a:srgbClr val="0000FF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sz="2000" dirty="0">
              <a:solidFill>
                <a:srgbClr val="0000FF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2000" b="1" u="sng" dirty="0">
                <a:solidFill>
                  <a:srgbClr val="339933"/>
                </a:solidFill>
                <a:latin typeface="Times New Roman" pitchFamily="18" charset="0"/>
                <a:cs typeface="Times New Roman" pitchFamily="18" charset="0"/>
              </a:rPr>
              <a:t>Заключительный этап.</a:t>
            </a:r>
          </a:p>
          <a:p>
            <a:r>
              <a:rPr lang="ru-RU" sz="2000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- создание </a:t>
            </a:r>
            <a:r>
              <a:rPr lang="ru-RU" sz="20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огорода на подоконнике.</a:t>
            </a:r>
            <a:endParaRPr lang="ru-RU" sz="2000" dirty="0">
              <a:solidFill>
                <a:srgbClr val="0000FF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sz="2000" dirty="0">
              <a:solidFill>
                <a:srgbClr val="0000FF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sz="2000" dirty="0">
              <a:solidFill>
                <a:srgbClr val="0000FF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24888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11126"/>
            <a:ext cx="9292167" cy="6969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1115616" y="260648"/>
            <a:ext cx="7776864" cy="46782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Что </a:t>
            </a:r>
            <a:r>
              <a:rPr lang="ru-RU" sz="2800" b="1" i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нам понадобится</a:t>
            </a:r>
            <a:r>
              <a:rPr lang="ru-RU" sz="2800" b="1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:</a:t>
            </a:r>
          </a:p>
          <a:p>
            <a:pPr algn="ctr"/>
            <a:endParaRPr lang="ru-RU" sz="2800" b="1" i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  <a:p>
            <a:pPr marL="457200" indent="-457200">
              <a:buFont typeface="Wingdings" pitchFamily="2" charset="2"/>
              <a:buChar char="Ø"/>
            </a:pPr>
            <a:r>
              <a:rPr lang="ru-RU" sz="20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контейнеры (стаканчики);</a:t>
            </a:r>
          </a:p>
          <a:p>
            <a:pPr marL="457200" indent="-457200">
              <a:buFont typeface="Wingdings" pitchFamily="2" charset="2"/>
              <a:buChar char="Ø"/>
            </a:pPr>
            <a:r>
              <a:rPr lang="ru-RU" sz="20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грунт;</a:t>
            </a:r>
          </a:p>
          <a:p>
            <a:pPr marL="457200" indent="-457200">
              <a:buFont typeface="Wingdings" pitchFamily="2" charset="2"/>
              <a:buChar char="Ø"/>
            </a:pPr>
            <a:r>
              <a:rPr lang="ru-RU" sz="20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семена, луковицы;</a:t>
            </a:r>
          </a:p>
          <a:p>
            <a:pPr marL="457200" indent="-457200">
              <a:buFont typeface="Wingdings" pitchFamily="2" charset="2"/>
              <a:buChar char="Ø"/>
            </a:pPr>
            <a:r>
              <a:rPr lang="ru-RU" sz="20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лейка, </a:t>
            </a:r>
            <a:r>
              <a:rPr lang="ru-RU" sz="2000" b="1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пульвизатор</a:t>
            </a:r>
            <a:r>
              <a:rPr lang="ru-RU" sz="20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, грабельки, лопатка</a:t>
            </a:r>
            <a:r>
              <a:rPr lang="ru-RU" sz="20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pPr marL="457200" indent="-457200">
              <a:buFont typeface="Wingdings" pitchFamily="2" charset="2"/>
              <a:buChar char="Ø"/>
            </a:pPr>
            <a:r>
              <a:rPr lang="ru-RU" sz="20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п</a:t>
            </a:r>
            <a:r>
              <a:rPr lang="ru-RU" sz="20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алочки, наклейки для растений;</a:t>
            </a:r>
          </a:p>
          <a:p>
            <a:pPr marL="457200" indent="-457200">
              <a:buFont typeface="Wingdings" pitchFamily="2" charset="2"/>
              <a:buChar char="Ø"/>
            </a:pPr>
            <a:r>
              <a:rPr lang="ru-RU" sz="20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ф</a:t>
            </a:r>
            <a:r>
              <a:rPr lang="ru-RU" sz="20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артуки, салфетки.</a:t>
            </a:r>
            <a:endParaRPr lang="ru-RU" sz="2000" b="1" dirty="0">
              <a:solidFill>
                <a:srgbClr val="0000FF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3200" b="1" i="1" dirty="0" smtClean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2800" b="1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Важно:</a:t>
            </a:r>
            <a:r>
              <a:rPr lang="ru-RU" sz="3200" b="1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r>
              <a:rPr lang="ru-RU" sz="2000" b="1" i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работаем чисто и безопасно (не пробуем землю </a:t>
            </a:r>
            <a:r>
              <a:rPr lang="ru-RU" sz="2000" b="1" i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и после работы моем </a:t>
            </a:r>
            <a:r>
              <a:rPr lang="ru-RU" sz="2000" b="1" i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руки).</a:t>
            </a:r>
            <a:endParaRPr lang="ru-RU" sz="2000" b="1" i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4107348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-117264"/>
            <a:ext cx="9292167" cy="6969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1115616" y="260648"/>
            <a:ext cx="7776864" cy="13542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Рассматривание семян:</a:t>
            </a:r>
          </a:p>
          <a:p>
            <a:pPr algn="ctr"/>
            <a:endParaRPr lang="ru-RU" sz="3200" b="1" i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dirty="0"/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95528" y="2276872"/>
            <a:ext cx="4248472" cy="42484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6" name="Picture 2" descr="C:\Users\админ\Desktop\u_Dm1rApjx2Vr_S5XTCo7iqG_BJNP3NxQ8oO11OLbrpD8PrSSTQaqHFVLaweFjf8aaurpZUR_WI176W4lb7cPOod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1104761" y="945366"/>
            <a:ext cx="3744416" cy="28083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1104761" y="3753678"/>
            <a:ext cx="3747453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Тихо беру семечко в ладонь,</a:t>
            </a:r>
          </a:p>
          <a:p>
            <a:r>
              <a:rPr lang="ru-RU" sz="16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Маленькой тайны коснулся огонь.</a:t>
            </a:r>
          </a:p>
          <a:p>
            <a:r>
              <a:rPr lang="ru-RU" sz="16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Гладко ли оно? Иль шершаво чуть‑чуть?</a:t>
            </a:r>
          </a:p>
          <a:p>
            <a:r>
              <a:rPr lang="ru-RU" sz="16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Тёмное, светлое… В нём жизни суть.</a:t>
            </a:r>
          </a:p>
          <a:p>
            <a:endParaRPr lang="ru-RU" sz="1600" b="1" dirty="0">
              <a:solidFill>
                <a:srgbClr val="0000FF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16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В землю упадёт — прорастёт росток,</a:t>
            </a:r>
          </a:p>
          <a:p>
            <a:r>
              <a:rPr lang="ru-RU" sz="16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К солнцу потянется, сделает шаг.</a:t>
            </a:r>
          </a:p>
          <a:p>
            <a:r>
              <a:rPr lang="ru-RU" sz="16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Чудо начинается здесь, в тишине:</a:t>
            </a:r>
          </a:p>
          <a:p>
            <a:r>
              <a:rPr lang="ru-RU" sz="16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В крохотном семени — целый мир мне.</a:t>
            </a:r>
          </a:p>
        </p:txBody>
      </p:sp>
    </p:spTree>
    <p:extLst>
      <p:ext uri="{BB962C8B-B14F-4D97-AF65-F5344CB8AC3E}">
        <p14:creationId xmlns:p14="http://schemas.microsoft.com/office/powerpoint/2010/main" val="1917356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-111126"/>
            <a:ext cx="9292167" cy="6969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1115616" y="260648"/>
            <a:ext cx="7776864" cy="13542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Подготовка к посадке:</a:t>
            </a:r>
          </a:p>
          <a:p>
            <a:pPr algn="ctr"/>
            <a:endParaRPr lang="ru-RU" sz="3200" b="1" i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dirty="0"/>
          </a:p>
        </p:txBody>
      </p:sp>
      <p:pic>
        <p:nvPicPr>
          <p:cNvPr id="3074" name="Picture 2" descr="C:\Users\админ\Desktop\подготовка к посадке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34471" y="937756"/>
            <a:ext cx="5515580" cy="55155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169164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-111126"/>
            <a:ext cx="9292167" cy="6969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971600" y="0"/>
            <a:ext cx="7920880" cy="13542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Посадка лука:</a:t>
            </a:r>
          </a:p>
          <a:p>
            <a:pPr algn="ctr"/>
            <a:endParaRPr lang="ru-RU" sz="3200" b="1" i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47864" y="2405300"/>
            <a:ext cx="4176464" cy="41764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6" name="Picture 2" descr="C:\Users\админ\Desktop\сажаем лук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67228" y="677108"/>
            <a:ext cx="3816424" cy="38164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 descr="C:\Users\админ\Desktop\XoB0To4JByAXOAvl5O1LiXNeC9S8Ak_sit6vKc2FFtWAU74X2ngsgQ1kBvBcjuH4-Me1FW9f03AnuVKRy8wo3ZJ5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665832"/>
            <a:ext cx="2808312" cy="37429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825591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-111126"/>
            <a:ext cx="9292167" cy="6969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1115616" y="260648"/>
            <a:ext cx="7776864" cy="13542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Посадка семян:</a:t>
            </a:r>
          </a:p>
          <a:p>
            <a:pPr algn="ctr"/>
            <a:endParaRPr lang="ru-RU" sz="3200" b="1" i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dirty="0"/>
          </a:p>
        </p:txBody>
      </p:sp>
      <p:pic>
        <p:nvPicPr>
          <p:cNvPr id="3" name="Picture 2" descr="C:\Users\админ\Desktop\сажаем семена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79712" y="840304"/>
            <a:ext cx="5544616" cy="55446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553518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-111126"/>
            <a:ext cx="9292167" cy="6969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1115616" y="260648"/>
            <a:ext cx="7776864" cy="13542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Пересадка растений:</a:t>
            </a:r>
          </a:p>
          <a:p>
            <a:pPr algn="ctr"/>
            <a:endParaRPr lang="ru-RU" sz="3200" b="1" i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2" y="937756"/>
            <a:ext cx="3989100" cy="3989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4" name="Picture 2" descr="C:\Users\админ\Desktop\e0rwn4JnXnkFwuEfpTq7GEU-9o0volpq15UgW-0-RWnD0VSt5qZo5WtS-oJP1JgR0lS8ZdrXVi0L9QNYjkhIP1fK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08005" y="2447813"/>
            <a:ext cx="4259518" cy="42595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674316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-111126"/>
            <a:ext cx="9292167" cy="6969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1115616" y="260648"/>
            <a:ext cx="7776864" cy="57861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Наблюдение и сравнение:</a:t>
            </a:r>
          </a:p>
          <a:p>
            <a:pPr algn="ctr"/>
            <a:endParaRPr lang="ru-RU" sz="2000" b="1" dirty="0" smtClean="0">
              <a:solidFill>
                <a:srgbClr val="0000FF"/>
              </a:solidFill>
              <a:latin typeface="Times New Roman" pitchFamily="18" charset="0"/>
              <a:cs typeface="Times New Roman" pitchFamily="18" charset="0"/>
            </a:endParaRPr>
          </a:p>
          <a:p>
            <a:pPr algn="r"/>
            <a:endParaRPr lang="ru-RU" sz="2000" b="1" dirty="0" smtClean="0">
              <a:solidFill>
                <a:srgbClr val="0000FF"/>
              </a:solidFill>
              <a:latin typeface="Times New Roman" pitchFamily="18" charset="0"/>
              <a:cs typeface="Times New Roman" pitchFamily="18" charset="0"/>
            </a:endParaRPr>
          </a:p>
          <a:p>
            <a:pPr algn="r"/>
            <a:r>
              <a:rPr lang="ru-RU" sz="20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Рассматривали жизненный  </a:t>
            </a:r>
          </a:p>
          <a:p>
            <a:pPr algn="r"/>
            <a:r>
              <a:rPr lang="ru-RU" sz="20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ц</a:t>
            </a:r>
            <a:r>
              <a:rPr lang="ru-RU" sz="20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икл лука.</a:t>
            </a:r>
          </a:p>
          <a:p>
            <a:pPr algn="r"/>
            <a:endParaRPr lang="ru-RU" sz="2000" b="1" dirty="0">
              <a:solidFill>
                <a:srgbClr val="0000FF"/>
              </a:solidFill>
              <a:latin typeface="Times New Roman" pitchFamily="18" charset="0"/>
              <a:cs typeface="Times New Roman" pitchFamily="18" charset="0"/>
            </a:endParaRPr>
          </a:p>
          <a:p>
            <a:pPr algn="r"/>
            <a:endParaRPr lang="ru-RU" sz="2000" b="1" dirty="0" smtClean="0">
              <a:solidFill>
                <a:srgbClr val="0000FF"/>
              </a:solidFill>
              <a:latin typeface="Times New Roman" pitchFamily="18" charset="0"/>
              <a:cs typeface="Times New Roman" pitchFamily="18" charset="0"/>
            </a:endParaRPr>
          </a:p>
          <a:p>
            <a:pPr algn="r"/>
            <a:endParaRPr lang="ru-RU" sz="2000" b="1" dirty="0">
              <a:solidFill>
                <a:srgbClr val="0000FF"/>
              </a:solidFill>
              <a:latin typeface="Times New Roman" pitchFamily="18" charset="0"/>
              <a:cs typeface="Times New Roman" pitchFamily="18" charset="0"/>
            </a:endParaRPr>
          </a:p>
          <a:p>
            <a:pPr algn="r"/>
            <a:endParaRPr lang="ru-RU" sz="2000" b="1" dirty="0" smtClean="0">
              <a:solidFill>
                <a:srgbClr val="0000FF"/>
              </a:solidFill>
              <a:latin typeface="Times New Roman" pitchFamily="18" charset="0"/>
              <a:cs typeface="Times New Roman" pitchFamily="18" charset="0"/>
            </a:endParaRPr>
          </a:p>
          <a:p>
            <a:pPr algn="r"/>
            <a:endParaRPr lang="ru-RU" sz="2000" b="1" dirty="0">
              <a:solidFill>
                <a:srgbClr val="0000FF"/>
              </a:solidFill>
              <a:latin typeface="Times New Roman" pitchFamily="18" charset="0"/>
              <a:cs typeface="Times New Roman" pitchFamily="18" charset="0"/>
            </a:endParaRPr>
          </a:p>
          <a:p>
            <a:pPr algn="r"/>
            <a:endParaRPr lang="ru-RU" sz="2000" b="1" dirty="0" smtClean="0">
              <a:solidFill>
                <a:srgbClr val="0000FF"/>
              </a:solidFill>
              <a:latin typeface="Times New Roman" pitchFamily="18" charset="0"/>
              <a:cs typeface="Times New Roman" pitchFamily="18" charset="0"/>
            </a:endParaRPr>
          </a:p>
          <a:p>
            <a:pPr algn="r"/>
            <a:endParaRPr lang="ru-RU" sz="2000" b="1" dirty="0">
              <a:solidFill>
                <a:srgbClr val="0000FF"/>
              </a:solidFill>
              <a:latin typeface="Times New Roman" pitchFamily="18" charset="0"/>
              <a:cs typeface="Times New Roman" pitchFamily="18" charset="0"/>
            </a:endParaRPr>
          </a:p>
          <a:p>
            <a:pPr algn="r"/>
            <a:endParaRPr lang="ru-RU" sz="2000" b="1" dirty="0" smtClean="0">
              <a:solidFill>
                <a:srgbClr val="0000FF"/>
              </a:solidFill>
              <a:latin typeface="Times New Roman" pitchFamily="18" charset="0"/>
              <a:cs typeface="Times New Roman" pitchFamily="18" charset="0"/>
            </a:endParaRPr>
          </a:p>
          <a:p>
            <a:pPr algn="r"/>
            <a:endParaRPr lang="ru-RU" sz="2000" b="1" dirty="0">
              <a:solidFill>
                <a:srgbClr val="0000FF"/>
              </a:solidFill>
              <a:latin typeface="Times New Roman" pitchFamily="18" charset="0"/>
              <a:cs typeface="Times New Roman" pitchFamily="18" charset="0"/>
            </a:endParaRPr>
          </a:p>
          <a:p>
            <a:pPr algn="r"/>
            <a:endParaRPr lang="ru-RU" sz="2000" b="1" dirty="0" smtClean="0">
              <a:solidFill>
                <a:srgbClr val="0000FF"/>
              </a:solidFill>
              <a:latin typeface="Times New Roman" pitchFamily="18" charset="0"/>
              <a:cs typeface="Times New Roman" pitchFamily="18" charset="0"/>
            </a:endParaRPr>
          </a:p>
          <a:p>
            <a:pPr algn="r"/>
            <a:endParaRPr lang="ru-RU" sz="2000" b="1" dirty="0">
              <a:solidFill>
                <a:srgbClr val="0000FF"/>
              </a:solidFill>
              <a:latin typeface="Times New Roman" pitchFamily="18" charset="0"/>
              <a:cs typeface="Times New Roman" pitchFamily="18" charset="0"/>
            </a:endParaRPr>
          </a:p>
          <a:p>
            <a:pPr algn="r"/>
            <a:endParaRPr lang="ru-RU" sz="2000" b="1" dirty="0">
              <a:solidFill>
                <a:srgbClr val="0000FF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04048" y="3933055"/>
            <a:ext cx="3577103" cy="2682827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15833" y="999866"/>
            <a:ext cx="3904239" cy="26678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83217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-111126"/>
            <a:ext cx="9292167" cy="6969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1115616" y="260648"/>
            <a:ext cx="7776864" cy="62786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Отгадывание загадок:</a:t>
            </a:r>
          </a:p>
          <a:p>
            <a:endParaRPr lang="ru-RU" sz="2000" b="1" i="1" dirty="0" smtClean="0">
              <a:solidFill>
                <a:srgbClr val="0000FF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20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Мама слёзы вытирает,</a:t>
            </a:r>
          </a:p>
          <a:p>
            <a:r>
              <a:rPr lang="ru-RU" sz="20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Её </a:t>
            </a:r>
            <a:r>
              <a:rPr lang="ru-RU" sz="20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овощ обижает! (Лук</a:t>
            </a:r>
            <a:r>
              <a:rPr lang="ru-RU" sz="20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)    </a:t>
            </a:r>
          </a:p>
          <a:p>
            <a:r>
              <a:rPr lang="ru-RU" sz="32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    </a:t>
            </a:r>
            <a:r>
              <a:rPr lang="ru-RU" sz="20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На грядочке зелёные,</a:t>
            </a:r>
          </a:p>
          <a:p>
            <a:r>
              <a:rPr lang="ru-RU" sz="20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       А </a:t>
            </a:r>
            <a:r>
              <a:rPr lang="ru-RU" sz="20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в баночке солёные</a:t>
            </a:r>
            <a:r>
              <a:rPr lang="ru-RU" sz="20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. (</a:t>
            </a:r>
            <a:r>
              <a:rPr lang="ru-RU" sz="20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Огурцы</a:t>
            </a:r>
            <a:r>
              <a:rPr lang="ru-RU" sz="20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)</a:t>
            </a:r>
          </a:p>
          <a:p>
            <a:r>
              <a:rPr lang="ru-RU" sz="20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           </a:t>
            </a:r>
          </a:p>
          <a:p>
            <a:r>
              <a:rPr lang="ru-RU" sz="20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             Сочные да </a:t>
            </a:r>
            <a:r>
              <a:rPr lang="ru-RU" sz="20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крупные,</a:t>
            </a:r>
          </a:p>
          <a:p>
            <a:r>
              <a:rPr lang="ru-RU" sz="20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            Вот </a:t>
            </a:r>
            <a:r>
              <a:rPr lang="ru-RU" sz="20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такие круглые.</a:t>
            </a:r>
          </a:p>
          <a:p>
            <a:r>
              <a:rPr lang="ru-RU" sz="20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             Летом </a:t>
            </a:r>
            <a:r>
              <a:rPr lang="ru-RU" sz="20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зеленеют,</a:t>
            </a:r>
          </a:p>
          <a:p>
            <a:r>
              <a:rPr lang="ru-RU" sz="20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             К </a:t>
            </a:r>
            <a:r>
              <a:rPr lang="ru-RU" sz="20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осени краснеют</a:t>
            </a:r>
            <a:r>
              <a:rPr lang="ru-RU" sz="20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. (</a:t>
            </a:r>
            <a:r>
              <a:rPr lang="ru-RU" sz="20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Помидоры</a:t>
            </a:r>
            <a:r>
              <a:rPr lang="ru-RU" sz="20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)</a:t>
            </a:r>
          </a:p>
          <a:p>
            <a:endParaRPr lang="ru-RU" sz="2000" b="1" dirty="0">
              <a:solidFill>
                <a:srgbClr val="0000FF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20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                   Он бывает, дети, разный –</a:t>
            </a:r>
          </a:p>
          <a:p>
            <a:r>
              <a:rPr lang="ru-RU" sz="20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                   Желтый</a:t>
            </a:r>
            <a:r>
              <a:rPr lang="ru-RU" sz="20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, травяной и красный.</a:t>
            </a:r>
          </a:p>
          <a:p>
            <a:r>
              <a:rPr lang="ru-RU" sz="20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                   То </a:t>
            </a:r>
            <a:r>
              <a:rPr lang="ru-RU" sz="20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он жгучий, то он сладкий,</a:t>
            </a:r>
          </a:p>
          <a:p>
            <a:r>
              <a:rPr lang="ru-RU" sz="20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                   Надо </a:t>
            </a:r>
            <a:r>
              <a:rPr lang="ru-RU" sz="20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знать его повадки.</a:t>
            </a:r>
          </a:p>
          <a:p>
            <a:r>
              <a:rPr lang="ru-RU" sz="20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                   А </a:t>
            </a:r>
            <a:r>
              <a:rPr lang="ru-RU" sz="20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на кухне – глава специй!</a:t>
            </a:r>
          </a:p>
          <a:p>
            <a:r>
              <a:rPr lang="ru-RU" sz="20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                   Угадали</a:t>
            </a:r>
            <a:r>
              <a:rPr lang="ru-RU" sz="20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? Это… </a:t>
            </a:r>
            <a:r>
              <a:rPr lang="ru-RU" sz="20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ru-RU" sz="20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Перец)</a:t>
            </a:r>
          </a:p>
          <a:p>
            <a:endParaRPr lang="ru-RU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93291" y="887160"/>
            <a:ext cx="1395828" cy="1395828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29800" y="2325628"/>
            <a:ext cx="2118638" cy="1113716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16215" y="3573016"/>
            <a:ext cx="1401067" cy="1401067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89119" y="5157803"/>
            <a:ext cx="1443036" cy="14430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50018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" presetClass="entr" presetSubtype="4" fill="hold" nodeType="click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1000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6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2" presetClass="entr" presetSubtype="4" fill="hold" nodeType="click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1000"/>
                                        <p:tgtEl>
                                          <p:spTgt spid="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9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1000"/>
                                        <p:tgtEl>
                                          <p:spTgt spid="2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2" dur="1000" fill="hold"/>
                                        <p:tgtEl>
                                          <p:spTgt spid="2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1000" fill="hold"/>
                                        <p:tgtEl>
                                          <p:spTgt spid="2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1000"/>
                                        <p:tgtEl>
                                          <p:spTgt spid="2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7" dur="1000" fill="hold"/>
                                        <p:tgtEl>
                                          <p:spTgt spid="2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1000" fill="hold"/>
                                        <p:tgtEl>
                                          <p:spTgt spid="2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9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1000"/>
                                        <p:tgtEl>
                                          <p:spTgt spid="2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2" dur="1000" fill="hold"/>
                                        <p:tgtEl>
                                          <p:spTgt spid="2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1000" fill="hold"/>
                                        <p:tgtEl>
                                          <p:spTgt spid="2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6" dur="1000"/>
                                        <p:tgtEl>
                                          <p:spTgt spid="2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7" dur="1000" fill="hold"/>
                                        <p:tgtEl>
                                          <p:spTgt spid="2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1000" fill="hold"/>
                                        <p:tgtEl>
                                          <p:spTgt spid="2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9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1" dur="1000"/>
                                        <p:tgtEl>
                                          <p:spTgt spid="2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2" dur="1000" fill="hold"/>
                                        <p:tgtEl>
                                          <p:spTgt spid="2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1000" fill="hold"/>
                                        <p:tgtEl>
                                          <p:spTgt spid="2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2" presetClass="entr" presetSubtype="4" fill="hold" nodeType="click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-111126"/>
            <a:ext cx="9292167" cy="6969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1115616" y="260648"/>
            <a:ext cx="7776864" cy="13542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Наблюдение и сравнение:</a:t>
            </a:r>
          </a:p>
          <a:p>
            <a:pPr algn="ctr"/>
            <a:endParaRPr lang="ru-RU" sz="3200" b="1" i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43"/>
          <a:stretch/>
        </p:blipFill>
        <p:spPr bwMode="auto">
          <a:xfrm>
            <a:off x="2443396" y="1625600"/>
            <a:ext cx="4414603" cy="36147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07619" y="790575"/>
            <a:ext cx="5876925" cy="835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04569" y="5259388"/>
            <a:ext cx="3883025" cy="530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6971905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Рисунок2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221" name="Прямоугольник 2"/>
          <p:cNvSpPr>
            <a:spLocks noChangeArrowheads="1"/>
          </p:cNvSpPr>
          <p:nvPr/>
        </p:nvSpPr>
        <p:spPr bwMode="auto">
          <a:xfrm>
            <a:off x="2484438" y="285728"/>
            <a:ext cx="5730900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ru-RU" sz="4000" b="1" dirty="0">
                <a:solidFill>
                  <a:srgbClr val="0000FF"/>
                </a:solidFill>
                <a:latin typeface="Antiqua-Bold" pitchFamily="2" charset="0"/>
                <a:cs typeface="Times New Roman" pitchFamily="18" charset="0"/>
              </a:rPr>
              <a:t>Дидактические игры </a:t>
            </a:r>
          </a:p>
        </p:txBody>
      </p:sp>
      <p:pic>
        <p:nvPicPr>
          <p:cNvPr id="9222" name="Picture 6" descr="J:\НАШЕ ЛИЧНОЕ\ПРОЕКТ\МОЙ ПРОЕКТ 2014Г\дид.jpg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123728" y="1124744"/>
            <a:ext cx="2601282" cy="1842057"/>
          </a:xfrm>
          <a:prstGeom prst="rect">
            <a:avLst/>
          </a:prstGeom>
          <a:effectLst>
            <a:glow rad="101600">
              <a:schemeClr val="accent3">
                <a:satMod val="175000"/>
                <a:alpha val="40000"/>
              </a:schemeClr>
            </a:glow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5280" y="3276179"/>
            <a:ext cx="3960440" cy="31936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08104" y="1124744"/>
            <a:ext cx="3266124" cy="55812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2" descr="Рисунок2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glow rad="101600">
              <a:schemeClr val="accent3">
                <a:satMod val="175000"/>
                <a:alpha val="40000"/>
              </a:schemeClr>
            </a:glow>
          </a:effectLst>
        </p:spPr>
      </p:pic>
      <p:sp>
        <p:nvSpPr>
          <p:cNvPr id="23555" name="Rectangle 3"/>
          <p:cNvSpPr>
            <a:spLocks noGrp="1" noChangeArrowheads="1"/>
          </p:cNvSpPr>
          <p:nvPr>
            <p:ph type="title"/>
          </p:nvPr>
        </p:nvSpPr>
        <p:spPr>
          <a:xfrm>
            <a:off x="457200" y="214290"/>
            <a:ext cx="8229600" cy="1198585"/>
          </a:xfrm>
        </p:spPr>
        <p:txBody>
          <a:bodyPr rtlCol="0">
            <a:no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sz="3200" b="1" i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Проанализировали </a:t>
            </a:r>
            <a:r>
              <a:rPr lang="ru-RU" sz="20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и обобщили результаты, полученные в процессе исследовательской деятельности детей.</a:t>
            </a:r>
          </a:p>
        </p:txBody>
      </p:sp>
      <p:pic>
        <p:nvPicPr>
          <p:cNvPr id="5122" name="Picture 2" descr="C:\Users\админ\Desktop\zjCDziSdVvsT9Flf9-UOwNOfY_k1xxlVpertT_NE0Ab27j_UKdzu8F2-RFBsmzC51YG9KiaxZR1fJhga-1yWnn7S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7704" y="1484784"/>
            <a:ext cx="5184576" cy="51845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Рисунок2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Овал 2"/>
          <p:cNvSpPr/>
          <p:nvPr/>
        </p:nvSpPr>
        <p:spPr>
          <a:xfrm>
            <a:off x="2155742" y="260648"/>
            <a:ext cx="5302372" cy="1125908"/>
          </a:xfrm>
          <a:prstGeom prst="ellipse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200" dirty="0" smtClean="0">
                <a:solidFill>
                  <a:srgbClr val="339933"/>
                </a:solidFill>
                <a:latin typeface="Times New Roman" pitchFamily="18" charset="0"/>
                <a:cs typeface="Times New Roman" pitchFamily="18" charset="0"/>
              </a:rPr>
              <a:t>РЕЗУЛЬТАТ</a:t>
            </a:r>
            <a:endParaRPr lang="ru-RU" sz="3200" dirty="0">
              <a:solidFill>
                <a:srgbClr val="339933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755576" y="1268761"/>
            <a:ext cx="8102705" cy="53245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sz="2000" dirty="0" smtClean="0">
              <a:solidFill>
                <a:srgbClr val="0000FF"/>
              </a:solidFill>
              <a:latin typeface="Times New Roman" pitchFamily="18" charset="0"/>
              <a:cs typeface="Times New Roman" pitchFamily="18" charset="0"/>
            </a:endParaRPr>
          </a:p>
          <a:p>
            <a:pPr marL="342900" indent="-342900">
              <a:buFont typeface="Wingdings" pitchFamily="2" charset="2"/>
              <a:buChar char="v"/>
            </a:pPr>
            <a:r>
              <a:rPr lang="ru-RU" sz="20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В ходе работы по проекту у детей сформировалось экологическое представление об овощных культурах ( лук, огурец, помидор, перец).</a:t>
            </a:r>
          </a:p>
          <a:p>
            <a:pPr marL="342900" indent="-342900">
              <a:buFont typeface="Wingdings" pitchFamily="2" charset="2"/>
              <a:buChar char="v"/>
            </a:pPr>
            <a:r>
              <a:rPr lang="ru-RU" sz="20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Выращивая и ухаживая за растениями, ребята наблюдали за тем, какие из них растут быстрее, сравнивали форму и цвет листьев, определяли условия, необходимые для роста и развития растений.</a:t>
            </a:r>
          </a:p>
          <a:p>
            <a:pPr marL="342900" indent="-342900">
              <a:buFont typeface="Wingdings" pitchFamily="2" charset="2"/>
              <a:buChar char="v"/>
            </a:pPr>
            <a:r>
              <a:rPr lang="ru-RU" sz="20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В ходе работы по проекту дети научились устанавливать последовательность стадий развития растений, связывая изменяющиеся их внешние признаки с определенным периодом развития.</a:t>
            </a:r>
          </a:p>
          <a:p>
            <a:pPr marL="342900" indent="-342900">
              <a:buFont typeface="Wingdings" pitchFamily="2" charset="2"/>
              <a:buChar char="v"/>
            </a:pPr>
            <a:r>
              <a:rPr lang="ru-RU" sz="20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У детей сформировались знания о том, в каких условиях можно вырастить растение из семени.</a:t>
            </a:r>
          </a:p>
          <a:p>
            <a:pPr marL="342900" indent="-342900">
              <a:buFont typeface="Wingdings" pitchFamily="2" charset="2"/>
              <a:buChar char="v"/>
            </a:pPr>
            <a:r>
              <a:rPr lang="ru-RU" sz="20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В результате практической и опытнической деятельности дети получили необходимые условия для роста растений.</a:t>
            </a:r>
          </a:p>
          <a:p>
            <a:pPr marL="342900" indent="-342900">
              <a:buFont typeface="Wingdings" pitchFamily="2" charset="2"/>
              <a:buChar char="v"/>
            </a:pPr>
            <a:r>
              <a:rPr lang="ru-RU" sz="20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Дети увидели многообразие посевного материала.</a:t>
            </a:r>
          </a:p>
          <a:p>
            <a:pPr marL="342900" indent="-342900">
              <a:buFont typeface="Wingdings" pitchFamily="2" charset="2"/>
              <a:buChar char="v"/>
            </a:pPr>
            <a:r>
              <a:rPr lang="ru-RU" sz="20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Дети более бережнее стали относиться к растительному миру.</a:t>
            </a:r>
          </a:p>
          <a:p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2" descr="Рисунок2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483" name="Rectangle 4"/>
          <p:cNvSpPr>
            <a:spLocks noGrp="1" noChangeArrowheads="1"/>
          </p:cNvSpPr>
          <p:nvPr>
            <p:ph type="title"/>
          </p:nvPr>
        </p:nvSpPr>
        <p:spPr>
          <a:xfrm>
            <a:off x="3131840" y="116632"/>
            <a:ext cx="6240607" cy="5400600"/>
          </a:xfrm>
          <a:effectLst>
            <a:outerShdw blurRad="40000" dist="20000" dir="5400000" rotWithShape="0">
              <a:srgbClr val="000000">
                <a:alpha val="38000"/>
              </a:srgbClr>
            </a:outerShdw>
            <a:softEdge rad="635000"/>
          </a:effectLst>
          <a:scene3d>
            <a:camera prst="perspectiveContrastingLeftFacing"/>
            <a:lightRig rig="threePt" dir="t"/>
          </a:scene3d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/>
          <a:lstStyle/>
          <a:p>
            <a:pPr eaLnBrk="1" hangingPunct="1"/>
            <a:r>
              <a:rPr lang="ru-RU" b="1" i="1" dirty="0" smtClean="0">
                <a:solidFill>
                  <a:srgbClr val="339933"/>
                </a:solidFill>
                <a:latin typeface="Antiqua-Bold" pitchFamily="2" charset="0"/>
              </a:rPr>
              <a:t>СПАСИБО ЗА</a:t>
            </a:r>
            <a:br>
              <a:rPr lang="ru-RU" b="1" i="1" dirty="0" smtClean="0">
                <a:solidFill>
                  <a:srgbClr val="339933"/>
                </a:solidFill>
                <a:latin typeface="Antiqua-Bold" pitchFamily="2" charset="0"/>
              </a:rPr>
            </a:br>
            <a:r>
              <a:rPr lang="ru-RU" b="1" i="1" dirty="0" smtClean="0">
                <a:solidFill>
                  <a:srgbClr val="339933"/>
                </a:solidFill>
                <a:latin typeface="Antiqua-Bold" pitchFamily="2" charset="0"/>
              </a:rPr>
              <a:t> </a:t>
            </a:r>
            <a:br>
              <a:rPr lang="ru-RU" b="1" i="1" dirty="0" smtClean="0">
                <a:solidFill>
                  <a:srgbClr val="339933"/>
                </a:solidFill>
                <a:latin typeface="Antiqua-Bold" pitchFamily="2" charset="0"/>
              </a:rPr>
            </a:br>
            <a:r>
              <a:rPr lang="ru-RU" b="1" i="1" dirty="0" smtClean="0">
                <a:solidFill>
                  <a:srgbClr val="339933"/>
                </a:solidFill>
                <a:latin typeface="Antiqua-Bold" pitchFamily="2" charset="0"/>
              </a:rPr>
              <a:t>ВНИМАНИЕ!</a:t>
            </a:r>
          </a:p>
        </p:txBody>
      </p:sp>
      <p:pic>
        <p:nvPicPr>
          <p:cNvPr id="20484" name="Picture 6"/>
          <p:cNvPicPr>
            <a:picLocks noChangeAspect="1" noChangeArrowheads="1"/>
          </p:cNvPicPr>
          <p:nvPr/>
        </p:nvPicPr>
        <p:blipFill>
          <a:blip r:embed="rId3" cstate="email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448594" y="3429000"/>
            <a:ext cx="3123406" cy="31234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ОГОРОД+НА+подоконнике+-+копия">
  <a:themeElements>
    <a:clrScheme name="Воздушный поток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ОГОРОД+НА+подоконнике+-+копия.ppt</Template>
  <TotalTime>967</TotalTime>
  <Words>704</Words>
  <Application>Microsoft Office PowerPoint</Application>
  <PresentationFormat>Экран (4:3)</PresentationFormat>
  <Paragraphs>137</Paragraphs>
  <Slides>21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21</vt:i4>
      </vt:variant>
    </vt:vector>
  </HeadingPairs>
  <TitlesOfParts>
    <vt:vector size="22" baseType="lpstr">
      <vt:lpstr>ОГОРОД+НА+подоконнике+-+копия</vt:lpstr>
      <vt:lpstr>Презентация PowerPoint</vt:lpstr>
      <vt:lpstr>Проект «Весёлый Чудо- огород»  Проект: краткосрочный.  Вид проекта:  познавательно - исследовательский.  Продолжительность: 2 недели  Участники проекта:  дети группы «Солнышко», «Ягодки», воспитатели, родители.  </vt:lpstr>
      <vt:lpstr>ЦЕЛЬ</vt:lpstr>
      <vt:lpstr>         </vt:lpstr>
      <vt:lpstr>Презентация PowerPoint</vt:lpstr>
      <vt:lpstr>    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 Проанализировали и обобщили результаты, полученные в процессе исследовательской деятельности детей.</vt:lpstr>
      <vt:lpstr>Презентация PowerPoint</vt:lpstr>
      <vt:lpstr>СПАСИБО ЗА   ВНИМАНИЕ!</vt:lpstr>
    </vt:vector>
  </TitlesOfParts>
  <Company>Grizli777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СЕРГЕЙ</dc:creator>
  <cp:lastModifiedBy>админ</cp:lastModifiedBy>
  <cp:revision>81</cp:revision>
  <dcterms:created xsi:type="dcterms:W3CDTF">2014-05-11T14:15:39Z</dcterms:created>
  <dcterms:modified xsi:type="dcterms:W3CDTF">2026-03-24T10:37:40Z</dcterms:modified>
</cp:coreProperties>
</file>