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sldIdLst>
    <p:sldId id="257" r:id="rId2"/>
    <p:sldId id="256" r:id="rId3"/>
    <p:sldId id="258" r:id="rId4"/>
    <p:sldId id="259" r:id="rId5"/>
    <p:sldId id="260" r:id="rId6"/>
    <p:sldId id="263" r:id="rId7"/>
    <p:sldId id="264" r:id="rId8"/>
    <p:sldId id="261" r:id="rId9"/>
    <p:sldId id="262" r:id="rId10"/>
    <p:sldId id="265" r:id="rId11"/>
    <p:sldId id="267" r:id="rId12"/>
    <p:sldId id="266" r:id="rId13"/>
    <p:sldId id="275" r:id="rId14"/>
    <p:sldId id="269" r:id="rId15"/>
    <p:sldId id="272" r:id="rId16"/>
    <p:sldId id="271" r:id="rId17"/>
    <p:sldId id="273" r:id="rId18"/>
    <p:sldId id="274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620"/>
    <a:srgbClr val="00EA6A"/>
    <a:srgbClr val="00D6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584" autoAdjust="0"/>
  </p:normalViewPr>
  <p:slideViewPr>
    <p:cSldViewPr>
      <p:cViewPr varScale="1">
        <p:scale>
          <a:sx n="77" d="100"/>
          <a:sy n="77" d="100"/>
        </p:scale>
        <p:origin x="-102" y="-5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21.10.2025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21.10.2025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21.10.2025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5000">
              <a:srgbClr val="00B050"/>
            </a:gs>
            <a:gs pos="98000">
              <a:srgbClr val="FFFF00"/>
            </a:gs>
            <a:gs pos="69000">
              <a:schemeClr val="bg2">
                <a:tint val="95000"/>
                <a:shade val="100000"/>
                <a:satMod val="130000"/>
                <a:lumMod val="130000"/>
              </a:schemeClr>
            </a:gs>
            <a:gs pos="100000">
              <a:schemeClr val="bg2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21.10.2025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1080567"/>
            <a:ext cx="662473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solidFill>
                  <a:srgbClr val="00D66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Социальный проект</a:t>
            </a:r>
          </a:p>
          <a:p>
            <a:pPr algn="ctr"/>
            <a:r>
              <a:rPr lang="ru-RU" sz="6000" b="1" dirty="0" err="1" smtClean="0">
                <a:solidFill>
                  <a:srgbClr val="00D66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Экотерритория</a:t>
            </a:r>
            <a:r>
              <a:rPr lang="ru-RU" sz="6000" b="1" dirty="0" smtClean="0">
                <a:solidFill>
                  <a:srgbClr val="00D66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6000" b="1" dirty="0">
              <a:solidFill>
                <a:srgbClr val="00D66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98019" y="3965467"/>
            <a:ext cx="46805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Выполнили: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обучающиеся творческого объединения «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НаноМир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Руководитель: Кокарева Татьяна Павловна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39752" y="5733256"/>
            <a:ext cx="5184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Нижний Новгород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2025г.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5401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212976"/>
            <a:ext cx="3816424" cy="2670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 descr="DSCF200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212976"/>
            <a:ext cx="3887788" cy="264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59632" y="620688"/>
            <a:ext cx="69847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Проблема:</a:t>
            </a:r>
          </a:p>
          <a:p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Около домов очень часто можно видеть неухоженную, заброшенную территорию, которая со временем может превратиться в скопление мусора.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2233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59632" y="620688"/>
            <a:ext cx="6984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Цели и задачи: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75556" y="1306083"/>
            <a:ext cx="8352927" cy="6310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Привить экологическую культуру жильцам, по средствам ухода придомовой территории, уборки мусора на пустующих земельных участках и создании на них  необычной цветочной композиции.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  <a:p>
            <a:r>
              <a:rPr lang="ru-RU" altLang="ru-RU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Распахать </a:t>
            </a:r>
            <a:r>
              <a:rPr lang="ru-RU" altLang="ru-RU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пустующий </a:t>
            </a:r>
            <a:r>
              <a:rPr lang="ru-RU" altLang="ru-RU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участок земли, </a:t>
            </a:r>
            <a:r>
              <a:rPr lang="ru-RU" altLang="ru-RU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сделав его пригодным для посадки </a:t>
            </a:r>
            <a:r>
              <a:rPr lang="ru-RU" altLang="ru-RU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цветов.</a:t>
            </a:r>
          </a:p>
          <a:p>
            <a:r>
              <a:rPr lang="ru-RU" altLang="ru-RU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Создать </a:t>
            </a:r>
            <a:r>
              <a:rPr lang="ru-RU" altLang="ru-RU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клумбу, придав ей необычную </a:t>
            </a:r>
            <a:r>
              <a:rPr lang="ru-RU" altLang="ru-RU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форму, с использованием экологических материалов.</a:t>
            </a:r>
          </a:p>
          <a:p>
            <a:r>
              <a:rPr lang="ru-RU" altLang="ru-RU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Продумать </a:t>
            </a:r>
            <a:r>
              <a:rPr lang="ru-RU" altLang="ru-RU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размещение цветов разных видов и сортов, разных </a:t>
            </a:r>
            <a:r>
              <a:rPr lang="ru-RU" altLang="ru-RU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оттенков.</a:t>
            </a:r>
          </a:p>
          <a:p>
            <a:r>
              <a:rPr lang="ru-RU" dirty="0" smtClean="0">
                <a:latin typeface="Times New Roman"/>
                <a:ea typeface="Times New Roman"/>
                <a:cs typeface="Times New Roman"/>
              </a:rPr>
              <a:t>4. Р</a:t>
            </a:r>
            <a:r>
              <a:rPr lang="ru-RU" altLang="zh-CN" dirty="0" smtClean="0">
                <a:solidFill>
                  <a:srgbClr val="00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азработать </a:t>
            </a:r>
            <a:r>
              <a:rPr lang="ru-RU" altLang="zh-CN" dirty="0">
                <a:solidFill>
                  <a:srgbClr val="00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и осуществить план декоративного оформления школьной </a:t>
            </a:r>
            <a:r>
              <a:rPr lang="ru-RU" altLang="zh-CN" dirty="0" smtClean="0">
                <a:solidFill>
                  <a:srgbClr val="00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клумбы.</a:t>
            </a:r>
          </a:p>
          <a:p>
            <a:r>
              <a:rPr lang="ru-RU" altLang="zh-CN" dirty="0" smtClean="0">
                <a:solidFill>
                  <a:srgbClr val="00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5. П</a:t>
            </a:r>
            <a:r>
              <a:rPr lang="ru-RU" altLang="zh-CN" dirty="0" smtClean="0">
                <a:solidFill>
                  <a:prstClr val="black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одобрать </a:t>
            </a:r>
            <a:r>
              <a:rPr lang="ru-RU" altLang="zh-CN" dirty="0">
                <a:solidFill>
                  <a:prstClr val="black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растения для оформления пришкольного </a:t>
            </a:r>
            <a:r>
              <a:rPr lang="ru-RU" altLang="zh-CN" dirty="0" smtClean="0">
                <a:solidFill>
                  <a:prstClr val="black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участка.</a:t>
            </a:r>
          </a:p>
          <a:p>
            <a:r>
              <a:rPr lang="ru-RU" altLang="zh-CN" dirty="0" smtClean="0">
                <a:solidFill>
                  <a:prstClr val="black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6. В</a:t>
            </a:r>
            <a:r>
              <a:rPr lang="ru-RU" altLang="zh-CN" dirty="0" smtClean="0">
                <a:solidFill>
                  <a:srgbClr val="00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ырастить </a:t>
            </a:r>
            <a:r>
              <a:rPr lang="ru-RU" altLang="zh-CN" dirty="0">
                <a:solidFill>
                  <a:srgbClr val="00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цветочную рассаду </a:t>
            </a:r>
            <a:r>
              <a:rPr lang="ru-RU" altLang="zh-CN" dirty="0">
                <a:solidFill>
                  <a:prstClr val="black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для оформления школьной клумбы с учетом экономной эксплуатации территории и рационального ее </a:t>
            </a:r>
            <a:r>
              <a:rPr lang="ru-RU" altLang="zh-CN" dirty="0" smtClean="0">
                <a:solidFill>
                  <a:prstClr val="black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использования.</a:t>
            </a:r>
            <a:endParaRPr lang="ru-RU" altLang="zh-CN" dirty="0">
              <a:solidFill>
                <a:prstClr val="black"/>
              </a:solidFill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lvl="0" algn="just">
              <a:lnSpc>
                <a:spcPct val="115000"/>
              </a:lnSpc>
              <a:spcAft>
                <a:spcPts val="0"/>
              </a:spcAft>
              <a:buSzPts val="800"/>
              <a:tabLst>
                <a:tab pos="180340" algn="l"/>
              </a:tabLst>
            </a:pPr>
            <a:r>
              <a:rPr lang="ru-RU" dirty="0" smtClean="0">
                <a:latin typeface="Times New Roman"/>
                <a:ea typeface="Times New Roman"/>
                <a:cs typeface="Times New Roman"/>
              </a:rPr>
              <a:t>7.Усовершенствование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экологически привлекательного пространства 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придомовой территории.</a:t>
            </a:r>
            <a:endParaRPr lang="ru-RU" sz="1400" dirty="0" smtClean="0">
              <a:latin typeface="Calibri"/>
              <a:ea typeface="Times New Roman"/>
              <a:cs typeface="Times New Roman"/>
            </a:endParaRPr>
          </a:p>
          <a:p>
            <a:pPr lvl="0" algn="just">
              <a:lnSpc>
                <a:spcPct val="115000"/>
              </a:lnSpc>
              <a:spcAft>
                <a:spcPts val="0"/>
              </a:spcAft>
              <a:buSzPts val="800"/>
              <a:tabLst>
                <a:tab pos="180340" algn="l"/>
              </a:tabLst>
            </a:pPr>
            <a:r>
              <a:rPr lang="ru-RU" sz="1400" dirty="0">
                <a:latin typeface="Calibri"/>
                <a:ea typeface="Times New Roman"/>
                <a:cs typeface="Times New Roman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8.С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оздание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эстетического удовольствия для 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общества.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endParaRPr lang="ru-RU" altLang="ru-RU" kern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4189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404664"/>
            <a:ext cx="7056784" cy="59370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Планируемые результаты:</a:t>
            </a:r>
          </a:p>
          <a:p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-Создание экологических клумб на придомовых территориях;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-Использование мульчирования, специальных экосистем полива;  </a:t>
            </a:r>
          </a:p>
          <a:p>
            <a:pPr lvl="0">
              <a:lnSpc>
                <a:spcPct val="115000"/>
              </a:lnSpc>
              <a:spcAft>
                <a:spcPts val="0"/>
              </a:spcAft>
              <a:buSzPts val="800"/>
              <a:tabLst>
                <a:tab pos="180340" algn="l"/>
              </a:tabLst>
            </a:pPr>
            <a:r>
              <a:rPr lang="ru-RU" dirty="0" smtClean="0">
                <a:latin typeface="Times New Roman"/>
                <a:ea typeface="Times New Roman"/>
                <a:cs typeface="Times New Roman"/>
              </a:rPr>
              <a:t>-Повышение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уровня заинтересованности в защите и сохранении природной 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среды;</a:t>
            </a:r>
            <a:endParaRPr lang="ru-RU" sz="1400" dirty="0" smtClean="0">
              <a:latin typeface="Calibri"/>
              <a:ea typeface="Times New Roman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  <a:buSzPts val="800"/>
              <a:tabLst>
                <a:tab pos="180340" algn="l"/>
              </a:tabLst>
            </a:pPr>
            <a:r>
              <a:rPr lang="ru-RU" dirty="0" smtClean="0">
                <a:latin typeface="Times New Roman"/>
                <a:ea typeface="Times New Roman"/>
                <a:cs typeface="Times New Roman"/>
              </a:rPr>
              <a:t>-Благоустройство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и озеленение территории, создание  более благоприятной  экологической  обстановки;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  <a:buSzPts val="800"/>
              <a:tabLst>
                <a:tab pos="180340" algn="l"/>
              </a:tabLst>
            </a:pPr>
            <a:r>
              <a:rPr lang="ru-RU" dirty="0" smtClean="0">
                <a:latin typeface="Times New Roman"/>
                <a:ea typeface="Times New Roman"/>
                <a:cs typeface="Times New Roman"/>
              </a:rPr>
              <a:t>-Пропаганда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экологической 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культуры;</a:t>
            </a:r>
            <a:endParaRPr lang="ru-RU" sz="1400" dirty="0" smtClean="0">
              <a:latin typeface="Calibri"/>
              <a:ea typeface="Times New Roman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  <a:buSzPts val="800"/>
              <a:tabLst>
                <a:tab pos="180340" algn="l"/>
              </a:tabLst>
            </a:pPr>
            <a:r>
              <a:rPr lang="ru-RU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-У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лучшение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санитарно-гигиенической обстановки 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на придомовой  территории.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algn="ctr">
              <a:lnSpc>
                <a:spcPct val="115000"/>
              </a:lnSpc>
              <a:spcAft>
                <a:spcPts val="0"/>
              </a:spcAft>
              <a:buSzPts val="800"/>
              <a:tabLst>
                <a:tab pos="180340" algn="l"/>
              </a:tabLs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15000"/>
              </a:lnSpc>
              <a:spcAft>
                <a:spcPts val="0"/>
              </a:spcAft>
              <a:tabLst>
                <a:tab pos="180340" algn="l"/>
              </a:tabLst>
            </a:pPr>
            <a:r>
              <a:rPr lang="ru-RU" b="1" dirty="0">
                <a:latin typeface="Times New Roman"/>
                <a:ea typeface="Times New Roman"/>
                <a:cs typeface="Times New Roman"/>
              </a:rPr>
              <a:t>Прогноз возможных негативных последствий: </a:t>
            </a:r>
            <a:endParaRPr lang="ru-RU" b="1" dirty="0" smtClean="0">
              <a:latin typeface="Times New Roman"/>
              <a:ea typeface="Times New Roman"/>
              <a:cs typeface="Times New Roman"/>
            </a:endParaRPr>
          </a:p>
          <a:p>
            <a:pPr marL="457200">
              <a:lnSpc>
                <a:spcPct val="115000"/>
              </a:lnSpc>
              <a:spcAft>
                <a:spcPts val="0"/>
              </a:spcAft>
              <a:tabLst>
                <a:tab pos="180340" algn="l"/>
              </a:tabLst>
            </a:pPr>
            <a:endParaRPr lang="ru-RU" b="1" dirty="0" smtClean="0">
              <a:latin typeface="Times New Roman"/>
              <a:ea typeface="Times New Roman"/>
              <a:cs typeface="Times New Roman"/>
            </a:endParaRPr>
          </a:p>
          <a:p>
            <a:pPr marL="457200">
              <a:lnSpc>
                <a:spcPct val="115000"/>
              </a:lnSpc>
              <a:spcAft>
                <a:spcPts val="0"/>
              </a:spcAft>
              <a:tabLst>
                <a:tab pos="180340" algn="l"/>
              </a:tabLst>
            </a:pPr>
            <a:r>
              <a:rPr lang="ru-RU" dirty="0" smtClean="0">
                <a:latin typeface="Times New Roman"/>
                <a:ea typeface="Times New Roman"/>
                <a:cs typeface="Times New Roman"/>
              </a:rPr>
              <a:t>гибель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цветочных культур из-за неблагоприятных метеорологических условий: порывистый ветер, ливневые 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дожди.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  <a:buSzPts val="800"/>
              <a:tabLst>
                <a:tab pos="180340" algn="l"/>
              </a:tabLs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4311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450700"/>
            <a:ext cx="8136904" cy="59036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b="1" dirty="0">
                <a:latin typeface="Times New Roman"/>
                <a:ea typeface="Times New Roman"/>
                <a:cs typeface="Times New Roman"/>
              </a:rPr>
              <a:t>Тип проекта: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latin typeface="Times New Roman"/>
                <a:ea typeface="Times New Roman"/>
                <a:cs typeface="Times New Roman"/>
              </a:rPr>
              <a:t>1.Тип - Социальный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;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3. По времени работы: долгосрочный 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(2 года и больше,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сезонно);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4. По характеру контактов: в рамках образовательного учреждения.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latin typeface="Times New Roman"/>
                <a:ea typeface="Times New Roman"/>
                <a:cs typeface="Times New Roman"/>
              </a:rPr>
              <a:t> Состав </a:t>
            </a:r>
            <a:r>
              <a:rPr lang="ru-RU" b="1" dirty="0" smtClean="0">
                <a:latin typeface="Times New Roman"/>
                <a:ea typeface="Times New Roman"/>
                <a:cs typeface="Times New Roman"/>
              </a:rPr>
              <a:t>участников :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latin typeface="Times New Roman"/>
                <a:ea typeface="Times New Roman"/>
                <a:cs typeface="Times New Roman"/>
              </a:rPr>
              <a:t>1.Ребята из объединения </a:t>
            </a:r>
            <a:r>
              <a:rPr lang="ru-RU" dirty="0" err="1" smtClean="0">
                <a:latin typeface="Times New Roman"/>
                <a:ea typeface="Times New Roman"/>
                <a:cs typeface="Times New Roman"/>
              </a:rPr>
              <a:t>НаноМир</a:t>
            </a:r>
            <a:endParaRPr lang="ru-RU" dirty="0" smtClean="0">
              <a:latin typeface="Times New Roman"/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latin typeface="Times New Roman"/>
                <a:ea typeface="Times New Roman"/>
                <a:cs typeface="Times New Roman"/>
              </a:rPr>
              <a:t>-10 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лет,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latin typeface="Times New Roman"/>
                <a:ea typeface="Times New Roman"/>
                <a:cs typeface="Times New Roman"/>
              </a:rPr>
              <a:t>2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. 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Педагог;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3. Родители.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latin typeface="Times New Roman"/>
                <a:ea typeface="Times New Roman"/>
                <a:cs typeface="Times New Roman"/>
              </a:rPr>
              <a:t>Финансирование проекта: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	Совместная работа родителей, 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педагога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и учащихся в осуществлении проекта. Родители учащихся изъявили желание помочь в приобретении семенного материала и почвы для рассады.</a:t>
            </a:r>
            <a:endParaRPr lang="ru-RU" sz="14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3" name="Рисунок 2" descr="яснотка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39952" y="2348880"/>
            <a:ext cx="3960440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42078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548680"/>
            <a:ext cx="792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67944" y="3955078"/>
            <a:ext cx="4824536" cy="2605470"/>
          </a:xfrm>
          <a:prstGeom prst="rect">
            <a:avLst/>
          </a:prstGeom>
          <a:noFill/>
          <a:ln>
            <a:noFill/>
            <a:prstDash/>
          </a:ln>
        </p:spPr>
      </p:pic>
      <p:sp>
        <p:nvSpPr>
          <p:cNvPr id="4" name="TextBox 3"/>
          <p:cNvSpPr txBox="1"/>
          <p:nvPr/>
        </p:nvSpPr>
        <p:spPr>
          <a:xfrm>
            <a:off x="395656" y="538296"/>
            <a:ext cx="720080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endParaRPr lang="ru-RU" sz="20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Актуальность </a:t>
            </a:r>
            <a:r>
              <a:rPr lang="ru-RU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проекта </a:t>
            </a:r>
            <a:endParaRPr lang="ru-RU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Возле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каждого дома есть свой двор, за которым хозяева старательно ухаживают, стремясь сделать его красивым и 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уютным. НО… Все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ли мы заботимся о его чистоте и благоустройстве? 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Мы решили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внести свой вклад в улучшение внешнего вида 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территории перед нашими домами 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 начали работу над проектом «</a:t>
            </a:r>
            <a:r>
              <a:rPr lang="ru-RU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Экотерритория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» в рамках, которого появились </a:t>
            </a:r>
            <a:r>
              <a:rPr lang="ru-RU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экоклумбы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придомовых территориях».</a:t>
            </a:r>
            <a:endParaRPr lang="ru-RU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31704" y="3922286"/>
            <a:ext cx="4824536" cy="2605470"/>
          </a:xfrm>
          <a:prstGeom prst="rect">
            <a:avLst/>
          </a:prstGeom>
          <a:noFill/>
          <a:ln>
            <a:noFill/>
            <a:prstDash/>
          </a:ln>
        </p:spPr>
      </p:pic>
    </p:spTree>
    <p:extLst>
      <p:ext uri="{BB962C8B-B14F-4D97-AF65-F5344CB8AC3E}">
        <p14:creationId xmlns:p14="http://schemas.microsoft.com/office/powerpoint/2010/main" val="3119174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6440903"/>
              </p:ext>
            </p:extLst>
          </p:nvPr>
        </p:nvGraphicFramePr>
        <p:xfrm>
          <a:off x="323528" y="548680"/>
          <a:ext cx="8640960" cy="6077631"/>
        </p:xfrm>
        <a:graphic>
          <a:graphicData uri="http://schemas.openxmlformats.org/drawingml/2006/table">
            <a:tbl>
              <a:tblPr firstRow="1" bandRow="1"/>
              <a:tblGrid>
                <a:gridCol w="6192688"/>
                <a:gridCol w="1152128"/>
                <a:gridCol w="1296144"/>
              </a:tblGrid>
              <a:tr h="7200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9144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Содержание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D997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9207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Сроки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D997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9271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Участники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D9978"/>
                    </a:solidFill>
                  </a:tcPr>
                </a:tc>
              </a:tr>
              <a:tr h="14865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90805" marR="102235" indent="0">
                        <a:lnSpc>
                          <a:spcPct val="100000"/>
                        </a:lnSpc>
                        <a:spcBef>
                          <a:spcPts val="310"/>
                        </a:spcBef>
                        <a:buFont typeface="Arial MT"/>
                        <a:buNone/>
                        <a:tabLst>
                          <a:tab pos="377825" algn="l"/>
                        </a:tabLst>
                      </a:pPr>
                      <a:r>
                        <a:rPr lang="ru-RU" sz="1600" smtClean="0">
                          <a:latin typeface="Times New Roman"/>
                          <a:cs typeface="Times New Roman"/>
                        </a:rPr>
                        <a:t>	Беседа «Декоративно-художественное оформление клумб» </a:t>
                      </a:r>
                    </a:p>
                    <a:p>
                      <a:pPr marL="90805" marR="102235" indent="0">
                        <a:lnSpc>
                          <a:spcPct val="100000"/>
                        </a:lnSpc>
                        <a:spcBef>
                          <a:spcPts val="310"/>
                        </a:spcBef>
                        <a:buFont typeface="Arial MT"/>
                        <a:buNone/>
                        <a:tabLst>
                          <a:tab pos="377825" algn="l"/>
                        </a:tabLst>
                      </a:pPr>
                      <a:r>
                        <a:rPr lang="ru-RU" sz="1600" smtClean="0">
                          <a:latin typeface="Times New Roman"/>
                          <a:cs typeface="Times New Roman"/>
                        </a:rPr>
                        <a:t>	Составление плана работы.</a:t>
                      </a:r>
                    </a:p>
                    <a:p>
                      <a:pPr marL="90805" marR="102235" indent="0">
                        <a:lnSpc>
                          <a:spcPct val="100000"/>
                        </a:lnSpc>
                        <a:spcBef>
                          <a:spcPts val="310"/>
                        </a:spcBef>
                        <a:buFont typeface="Arial MT"/>
                        <a:buNone/>
                        <a:tabLst>
                          <a:tab pos="377825" algn="l"/>
                        </a:tabLst>
                      </a:pPr>
                      <a:r>
                        <a:rPr lang="ru-RU" sz="1600" smtClean="0">
                          <a:latin typeface="Times New Roman"/>
                          <a:cs typeface="Times New Roman"/>
                        </a:rPr>
                        <a:t>	Занятия по изучению видов клумб, сортов цветочных культур, сбор семян, луковиц подходящих растений.</a:t>
                      </a:r>
                    </a:p>
                    <a:p>
                      <a:pPr marL="90805" marR="102235" indent="0">
                        <a:lnSpc>
                          <a:spcPct val="100000"/>
                        </a:lnSpc>
                        <a:spcBef>
                          <a:spcPts val="310"/>
                        </a:spcBef>
                        <a:buFont typeface="Arial MT"/>
                        <a:buNone/>
                        <a:tabLst>
                          <a:tab pos="377825" algn="l"/>
                        </a:tabLst>
                      </a:pPr>
                      <a:r>
                        <a:rPr lang="ru-RU" sz="1600" smtClean="0">
                          <a:latin typeface="Times New Roman"/>
                          <a:cs typeface="Times New Roman"/>
                        </a:rPr>
                        <a:t>	Подготовка эскизов клумбы</a:t>
                      </a:r>
                      <a:endParaRPr lang="ru-RU"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ED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9207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lang="ru-RU" sz="1600" dirty="0" smtClean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600" dirty="0" err="1" smtClean="0">
                          <a:latin typeface="Times New Roman"/>
                          <a:cs typeface="Times New Roman"/>
                        </a:rPr>
                        <a:t>ай</a:t>
                      </a:r>
                      <a:r>
                        <a:rPr sz="1600" spc="-3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20" dirty="0" smtClean="0">
                          <a:latin typeface="Times New Roman"/>
                          <a:cs typeface="Times New Roman"/>
                        </a:rPr>
                        <a:t>202</a:t>
                      </a:r>
                      <a:r>
                        <a:rPr lang="ru-RU" sz="1600" spc="-20" dirty="0" smtClean="0">
                          <a:latin typeface="Times New Roman"/>
                          <a:cs typeface="Times New Roman"/>
                        </a:rPr>
                        <a:t>5</a:t>
                      </a: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ED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92710" marR="12192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spc="-10" dirty="0" err="1" smtClean="0">
                          <a:latin typeface="Times New Roman"/>
                          <a:cs typeface="Times New Roman"/>
                        </a:rPr>
                        <a:t>Педагог</a:t>
                      </a:r>
                      <a:r>
                        <a:rPr sz="1600" spc="-10" dirty="0" smtClean="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1600" spc="-4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20" dirty="0">
                          <a:latin typeface="Times New Roman"/>
                          <a:cs typeface="Times New Roman"/>
                        </a:rPr>
                        <a:t>дети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 родители</a:t>
                      </a: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ED6"/>
                    </a:solidFill>
                  </a:tcPr>
                </a:tc>
              </a:tr>
              <a:tr h="227361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91440" marR="73723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lang="ru-RU" sz="1600" dirty="0" smtClean="0">
                          <a:latin typeface="Times New Roman"/>
                          <a:cs typeface="Times New Roman"/>
                        </a:rPr>
                        <a:t>	Инструктаж по технике безопасности при работе.</a:t>
                      </a:r>
                    </a:p>
                    <a:p>
                      <a:pPr marL="91440" marR="73723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lang="ru-RU" sz="1600" dirty="0" smtClean="0">
                          <a:latin typeface="Times New Roman"/>
                          <a:cs typeface="Times New Roman"/>
                        </a:rPr>
                        <a:t>	Подготовка почвы для посадки.</a:t>
                      </a:r>
                    </a:p>
                    <a:p>
                      <a:pPr marL="91440" marR="73723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lang="ru-RU" sz="1600" dirty="0" smtClean="0">
                          <a:latin typeface="Times New Roman"/>
                          <a:cs typeface="Times New Roman"/>
                        </a:rPr>
                        <a:t>	Посадка семян, пикирование цветочной рассады, высадка растений по схеме композиции.</a:t>
                      </a:r>
                    </a:p>
                    <a:p>
                      <a:pPr marL="91440" marR="73723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lang="ru-RU" sz="1600" dirty="0" smtClean="0">
                          <a:latin typeface="Times New Roman"/>
                          <a:cs typeface="Times New Roman"/>
                        </a:rPr>
                        <a:t>	Изготовление садовых фигур своими руками из бросового материала.</a:t>
                      </a:r>
                    </a:p>
                    <a:p>
                      <a:pPr marL="91440" marR="73723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lang="ru-RU" sz="1600" dirty="0" smtClean="0">
                          <a:latin typeface="Times New Roman"/>
                          <a:cs typeface="Times New Roman"/>
                        </a:rPr>
                        <a:t>	Регулярное ухаживание за созданным объектом, полив, подкормка, прополка.</a:t>
                      </a:r>
                    </a:p>
                    <a:p>
                      <a:pPr marL="91440" marR="73723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FE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dirty="0" err="1">
                          <a:latin typeface="Times New Roman"/>
                          <a:cs typeface="Times New Roman"/>
                        </a:rPr>
                        <a:t>Май</a:t>
                      </a:r>
                      <a:r>
                        <a:rPr sz="1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20" dirty="0" smtClean="0">
                          <a:latin typeface="Times New Roman"/>
                          <a:cs typeface="Times New Roman"/>
                        </a:rPr>
                        <a:t>202</a:t>
                      </a:r>
                      <a:r>
                        <a:rPr lang="ru-RU" sz="1600" spc="-20" dirty="0" smtClean="0">
                          <a:latin typeface="Times New Roman"/>
                          <a:cs typeface="Times New Roman"/>
                        </a:rPr>
                        <a:t>5</a:t>
                      </a: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FE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92710" marR="12382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Дети,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20" dirty="0" err="1" smtClean="0">
                          <a:latin typeface="Times New Roman"/>
                          <a:cs typeface="Times New Roman"/>
                        </a:rPr>
                        <a:t>педагог</a:t>
                      </a:r>
                      <a:r>
                        <a:rPr sz="1600" spc="-2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 err="1" smtClean="0">
                          <a:latin typeface="Times New Roman"/>
                          <a:cs typeface="Times New Roman"/>
                        </a:rPr>
                        <a:t>родители</a:t>
                      </a: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FEC"/>
                    </a:solidFill>
                  </a:tcPr>
                </a:tc>
              </a:tr>
              <a:tr h="185236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91440" marR="492759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lang="ru-RU" sz="1600" dirty="0" smtClean="0">
                          <a:latin typeface="Times New Roman"/>
                          <a:cs typeface="Times New Roman"/>
                        </a:rPr>
                        <a:t>	Анализ выполненной работы, поощрение наиболее активных участников проекта.</a:t>
                      </a:r>
                    </a:p>
                    <a:p>
                      <a:pPr marL="91440" marR="492759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lang="ru-RU" sz="1600" dirty="0" smtClean="0">
                          <a:latin typeface="Times New Roman"/>
                          <a:cs typeface="Times New Roman"/>
                        </a:rPr>
                        <a:t>	Формулирование выводов и составление плана на следующий год.</a:t>
                      </a:r>
                    </a:p>
                    <a:p>
                      <a:pPr marL="91440" marR="492759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lang="ru-RU" sz="1600" dirty="0" smtClean="0">
                          <a:latin typeface="Times New Roman"/>
                          <a:cs typeface="Times New Roman"/>
                        </a:rPr>
                        <a:t>	Оформление проекта.</a:t>
                      </a:r>
                    </a:p>
                    <a:p>
                      <a:pPr marL="91440" marR="492759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ED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dirty="0" err="1">
                          <a:latin typeface="Times New Roman"/>
                          <a:cs typeface="Times New Roman"/>
                        </a:rPr>
                        <a:t>Май</a:t>
                      </a:r>
                      <a:r>
                        <a:rPr sz="1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20" dirty="0" smtClean="0">
                          <a:latin typeface="Times New Roman"/>
                          <a:cs typeface="Times New Roman"/>
                        </a:rPr>
                        <a:t>202</a:t>
                      </a:r>
                      <a:r>
                        <a:rPr lang="ru-RU" sz="1600" spc="-20" dirty="0" smtClean="0">
                          <a:latin typeface="Times New Roman"/>
                          <a:cs typeface="Times New Roman"/>
                        </a:rPr>
                        <a:t>5</a:t>
                      </a: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ED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92710" marR="12382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Дети,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20" dirty="0" err="1" smtClean="0">
                          <a:latin typeface="Times New Roman"/>
                          <a:cs typeface="Times New Roman"/>
                        </a:rPr>
                        <a:t>педагог</a:t>
                      </a:r>
                      <a:r>
                        <a:rPr sz="1600" spc="-2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 err="1" smtClean="0">
                          <a:latin typeface="Times New Roman"/>
                          <a:cs typeface="Times New Roman"/>
                        </a:rPr>
                        <a:t>родители</a:t>
                      </a: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ED6"/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331640" y="78483"/>
            <a:ext cx="6912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реализации  1 года проекта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1942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82" y="332656"/>
            <a:ext cx="2824658" cy="26642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95536" y="2658398"/>
            <a:ext cx="2160240" cy="338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Циния</a:t>
            </a: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георгиновая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67944" y="227881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Наши цветы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9551" y="570809"/>
            <a:ext cx="3378771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365" y="3652906"/>
            <a:ext cx="3375595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6304024" y="2833142"/>
            <a:ext cx="2664296" cy="338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Бархатцы </a:t>
            </a:r>
            <a:r>
              <a:rPr kumimoji="0" lang="ru-RU" altLang="ru-RU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прямосточие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2841104" y="5920244"/>
            <a:ext cx="1368152" cy="338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Петуньи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652906"/>
            <a:ext cx="2676897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4780174" y="6258798"/>
            <a:ext cx="2664296" cy="338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Флокс 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12360" y="4753242"/>
            <a:ext cx="1080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   Д. Р.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60" name="Picture 12" descr="http://m-green.ru/img/work/nomencl/480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998" y="867440"/>
            <a:ext cx="2150247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3"/>
          <p:cNvSpPr>
            <a:spLocks noChangeArrowheads="1"/>
          </p:cNvSpPr>
          <p:nvPr/>
        </p:nvSpPr>
        <p:spPr bwMode="auto">
          <a:xfrm>
            <a:off x="4247964" y="2780928"/>
            <a:ext cx="1368152" cy="338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Петуньи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5226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577176"/>
            <a:ext cx="7632848" cy="599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/>
                <a:ea typeface="Times New Roman"/>
                <a:cs typeface="Times New Roman"/>
              </a:rPr>
              <a:t> 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/>
                <a:ea typeface="Times New Roman"/>
                <a:cs typeface="Times New Roman"/>
              </a:rPr>
              <a:t>Технологическая карта выращивания рассады бархатцев.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этап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Заполни посадочные ящики почвой.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Разметь бороздки в почве на расстоянии 6-10 см.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Посей семена на глубину1-2 см.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Бороздки засыпь почвой и полей тёплой водой.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этап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Поставь ящики в тёплое место.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появятся всходы, ящик переставь в освещённое место.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этап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Через 2-3 недели, когда появятся 2 листа, пересади всходы в новые ящики большего размера.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Прищипни кончик корня и посади в лунку на расстоянии 6 см друг от друга.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Рассаду полей из лейки.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этап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Регулярно поливай рассаду и проветривай помещение.</a:t>
            </a:r>
          </a:p>
          <a:p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3017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116632"/>
            <a:ext cx="8784976" cy="7300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/>
                <a:ea typeface="Times New Roman"/>
                <a:cs typeface="Times New Roman"/>
              </a:rPr>
              <a:t> </a:t>
            </a:r>
            <a:r>
              <a:rPr lang="ru-RU" b="1" dirty="0" smtClean="0">
                <a:latin typeface="Times New Roman"/>
                <a:ea typeface="Times New Roman"/>
                <a:cs typeface="Times New Roman"/>
              </a:rPr>
              <a:t>Технологическая </a:t>
            </a:r>
            <a:r>
              <a:rPr lang="ru-RU" b="1" dirty="0">
                <a:latin typeface="Times New Roman"/>
                <a:ea typeface="Times New Roman"/>
                <a:cs typeface="Times New Roman"/>
              </a:rPr>
              <a:t>карта выращивания рассады </a:t>
            </a:r>
            <a:r>
              <a:rPr lang="ru-RU" b="1" dirty="0" smtClean="0">
                <a:latin typeface="Times New Roman"/>
                <a:ea typeface="Times New Roman"/>
                <a:cs typeface="Times New Roman"/>
              </a:rPr>
              <a:t>бархатцев</a:t>
            </a:r>
          </a:p>
          <a:p>
            <a:pPr algn="r">
              <a:lnSpc>
                <a:spcPct val="115000"/>
              </a:lnSpc>
              <a:spcAft>
                <a:spcPts val="0"/>
              </a:spcAft>
            </a:pPr>
            <a:endParaRPr lang="ru-RU" b="1" dirty="0" smtClean="0">
              <a:latin typeface="Times New Roman"/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/>
                <a:ea typeface="Times New Roman"/>
                <a:cs typeface="Times New Roman"/>
              </a:rPr>
              <a:t>1 этап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Заполни посадочные ящики почвой, утрамбуй.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Смешай семена с мелким песком.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Равномерно выложи семена петунии на расстоянии 1-1, 5 см. друг то друга ровными рядами и полей тёплой водой.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/>
                <a:ea typeface="Times New Roman"/>
                <a:cs typeface="Times New Roman"/>
              </a:rPr>
              <a:t>2 </a:t>
            </a:r>
            <a:r>
              <a:rPr lang="ru-RU" b="1" dirty="0" smtClean="0">
                <a:latin typeface="Times New Roman"/>
                <a:ea typeface="Times New Roman"/>
                <a:cs typeface="Times New Roman"/>
              </a:rPr>
              <a:t>этап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Накрой ящики пленкой до появления первых всходов.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Поставь ящики в хорошо освещаемое и проветриваемое место.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/>
                <a:ea typeface="Times New Roman"/>
                <a:cs typeface="Times New Roman"/>
              </a:rPr>
              <a:t>3 этап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  <a:cs typeface="Times New Roman"/>
              </a:rPr>
              <a:t>После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появления 2-3 листиков рассади саженцы в небольшие ящики на расстоянии не менее 5 см.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Через 12 – 13 недель с момента посева семян высади рассаду в открытый грунт.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/>
                <a:ea typeface="Times New Roman"/>
                <a:cs typeface="Times New Roman"/>
              </a:rPr>
              <a:t>4 этап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/>
                <a:ea typeface="Times New Roman"/>
                <a:cs typeface="Times New Roman"/>
              </a:rPr>
              <a:t> 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Регулярно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поливай рассаду и проветривай помещение.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 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algn="r">
              <a:lnSpc>
                <a:spcPct val="115000"/>
              </a:lnSpc>
              <a:spcAft>
                <a:spcPts val="0"/>
              </a:spcAft>
            </a:pPr>
            <a:endParaRPr lang="ru-RU" sz="1600" b="1" dirty="0">
              <a:latin typeface="Times New Roman"/>
              <a:ea typeface="Times New Roman"/>
              <a:cs typeface="Times New Roman"/>
            </a:endParaRPr>
          </a:p>
          <a:p>
            <a:pPr algn="r">
              <a:lnSpc>
                <a:spcPct val="115000"/>
              </a:lnSpc>
              <a:spcAft>
                <a:spcPts val="0"/>
              </a:spcAft>
            </a:pPr>
            <a:endParaRPr lang="ru-RU" b="1" dirty="0" smtClean="0">
              <a:latin typeface="Times New Roman"/>
              <a:ea typeface="Times New Roman"/>
              <a:cs typeface="Times New Roman"/>
            </a:endParaRPr>
          </a:p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latin typeface="Times New Roman"/>
                <a:ea typeface="Times New Roman"/>
                <a:cs typeface="Times New Roman"/>
              </a:rPr>
              <a:t>.</a:t>
            </a:r>
            <a:endParaRPr lang="ru-RU" sz="14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73787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24128" y="3228077"/>
            <a:ext cx="3312368" cy="331236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79712" y="188640"/>
            <a:ext cx="691276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Удобрение из отходов</a:t>
            </a:r>
          </a:p>
          <a:p>
            <a:pPr algn="ctr"/>
            <a:endParaRPr lang="ru-RU" dirty="0" smtClean="0"/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Органические материалы, например скошенная трава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 опавшие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листья, слишком полезны, чтобы их просто  выбрасывать.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Отправьте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их в компостную кучу, где  дождевые черви и всевозможные микроорганизмы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 превратят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ценное органическое удобрение, которое  еще и улучшает структуру почвы.</a:t>
            </a:r>
          </a:p>
          <a:p>
            <a:pPr algn="ctr"/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21482" y="4149080"/>
            <a:ext cx="48245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нас несколько мини компостеров сделанных из  сетки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спанбонда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Сорняки, опавшие листья и просто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органические отходы наших семей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 компостируем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получения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экологических удобрений для клумб.</a:t>
            </a:r>
          </a:p>
        </p:txBody>
      </p:sp>
    </p:spTree>
    <p:extLst>
      <p:ext uri="{BB962C8B-B14F-4D97-AF65-F5344CB8AC3E}">
        <p14:creationId xmlns:p14="http://schemas.microsoft.com/office/powerpoint/2010/main" val="3926132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16016" y="188640"/>
            <a:ext cx="3960440" cy="374441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1520" y="547144"/>
            <a:ext cx="410445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Мульчирование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</a:p>
          <a:p>
            <a:pPr algn="ctr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нанесения на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землю слоя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органических или неорганических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компонентов для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ее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защиты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сорняков, </a:t>
            </a:r>
            <a:r>
              <a:rPr lang="ru-RU" spc="-5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повышения плодородности,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удержания </a:t>
            </a:r>
            <a:r>
              <a:rPr lang="ru-RU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влаги. </a:t>
            </a:r>
            <a:r>
              <a:rPr lang="ru-RU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ru-RU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мульчирования,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</a:t>
            </a:r>
            <a:r>
              <a:rPr lang="ru-RU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зависимости</a:t>
            </a:r>
            <a:r>
              <a:rPr lang="ru-RU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pc="-6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вида</a:t>
            </a:r>
            <a:r>
              <a:rPr lang="ru-RU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растений,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подойдут </a:t>
            </a:r>
            <a:r>
              <a:rPr lang="ru-RU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опилки, </a:t>
            </a:r>
            <a:r>
              <a:rPr lang="ru-RU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бумага</a:t>
            </a:r>
            <a:r>
              <a:rPr lang="ru-RU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солома,</a:t>
            </a:r>
            <a:r>
              <a:rPr lang="ru-RU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хвоя,</a:t>
            </a:r>
            <a:r>
              <a:rPr lang="ru-RU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кора,</a:t>
            </a:r>
            <a:r>
              <a:rPr lang="ru-RU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гравий,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керамзит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</a:t>
            </a:r>
            <a:r>
              <a:rPr lang="ru-RU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другие</a:t>
            </a:r>
            <a:r>
              <a:rPr lang="ru-RU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861048"/>
            <a:ext cx="3168352" cy="2561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202359"/>
            <a:ext cx="3456383" cy="2453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4945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22673" y="311995"/>
            <a:ext cx="73448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Правильный полив</a:t>
            </a:r>
          </a:p>
          <a:p>
            <a:pPr algn="ctr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Классический способ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780" y="2170956"/>
            <a:ext cx="3579541" cy="3664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204864"/>
            <a:ext cx="3616053" cy="3715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89670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476672"/>
            <a:ext cx="424847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Наш способ</a:t>
            </a:r>
          </a:p>
          <a:p>
            <a:pPr algn="ctr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Небольшие клумбы с цветами обустроены  системой капельного полива, изготовленных  нами из пластиковых бутылок и системы  капельниц.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Так вода доставляется непосредственно к корням растений и экономится вода на полив.</a:t>
            </a: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2273" y="590600"/>
            <a:ext cx="3975100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270" y="3573016"/>
            <a:ext cx="4176713" cy="2859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5828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31379" y="779296"/>
            <a:ext cx="8064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63427" y="1188663"/>
            <a:ext cx="763284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Заключительный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этап</a:t>
            </a:r>
          </a:p>
          <a:p>
            <a:pPr lvl="0"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Мы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подвели итоги проделанной работы и сделали вывод, что цели проекта реализованы.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результате  работы над проектом мы не только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вырастили красивые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экоклумбы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но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 обогатили свои знания о видах цветов, которые можно выращивать в наших условиях,  стали лучше разбираться в правилах выращивания растений и ухода за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ними, придумали свою систему удобрений и полива.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Дальнейшее развитие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 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Клумба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будет периодически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обновляться и пополнятся новыми видами растений.  В этом году мы продолжили работу в проекте. Родителями закуплены семена, грунт. Нами высажена рассада. В этом году мы хотим делать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клумбы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лекарственных растений Нижегородской области, некоторые из них занесены в красную книгу .</a:t>
            </a:r>
          </a:p>
        </p:txBody>
      </p:sp>
    </p:spTree>
    <p:extLst>
      <p:ext uri="{BB962C8B-B14F-4D97-AF65-F5344CB8AC3E}">
        <p14:creationId xmlns:p14="http://schemas.microsoft.com/office/powerpoint/2010/main" val="3469454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692697"/>
            <a:ext cx="8319789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</a:p>
          <a:p>
            <a:r>
              <a:rPr lang="ru-RU" dirty="0" smtClean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Изучить </a:t>
            </a:r>
            <a:r>
              <a:rPr lang="ru-RU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группы лекарственных растений Нижегородской области и </a:t>
            </a:r>
            <a:r>
              <a:rPr lang="ru-RU" dirty="0" smtClean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создать экологическую клумбу придомовых территориях. </a:t>
            </a:r>
          </a:p>
          <a:p>
            <a:r>
              <a:rPr lang="ru-RU" dirty="0" smtClean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Создать </a:t>
            </a:r>
            <a:r>
              <a:rPr lang="ru-RU" dirty="0" err="1" smtClean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экотропу</a:t>
            </a:r>
            <a:r>
              <a:rPr lang="ru-RU" dirty="0" smtClean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Православной гимназии – Церкви Тимофея и </a:t>
            </a:r>
            <a:r>
              <a:rPr lang="ru-RU" dirty="0" err="1" smtClean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Татианы</a:t>
            </a:r>
            <a:r>
              <a:rPr lang="ru-RU" dirty="0" smtClean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dirty="0" smtClean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МБУ ЦДТ Ленинского района , через живые ели</a:t>
            </a:r>
            <a:endParaRPr lang="ru-RU" dirty="0">
              <a:solidFill>
                <a:srgbClr val="18181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Сквер «</a:t>
            </a:r>
            <a:r>
              <a:rPr lang="ru-RU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Техноткань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и Церковь иконы Умиления</a:t>
            </a:r>
          </a:p>
          <a:p>
            <a:pPr lvl="0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Задачи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dirty="0" smtClean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рассмотреть основные лекарственные растения Нижегородской области;</a:t>
            </a:r>
          </a:p>
          <a:p>
            <a:r>
              <a:rPr lang="ru-RU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-выявить их значение, основные области применения;</a:t>
            </a:r>
          </a:p>
          <a:p>
            <a:r>
              <a:rPr lang="ru-RU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-воспитывать бережное отношение к </a:t>
            </a:r>
            <a:r>
              <a:rPr lang="ru-RU" dirty="0" smtClean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природе;</a:t>
            </a:r>
          </a:p>
          <a:p>
            <a:r>
              <a:rPr lang="ru-RU" b="0" i="0" dirty="0" smtClean="0">
                <a:solidFill>
                  <a:srgbClr val="18181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-создать </a:t>
            </a:r>
            <a:r>
              <a:rPr lang="ru-RU" b="0" i="0" dirty="0" err="1" smtClean="0">
                <a:solidFill>
                  <a:srgbClr val="18181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экотропу</a:t>
            </a:r>
            <a:r>
              <a:rPr lang="ru-RU" b="0" i="0" dirty="0" smtClean="0">
                <a:solidFill>
                  <a:srgbClr val="18181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клумб из  лекарственных растений.</a:t>
            </a:r>
            <a:endParaRPr lang="ru-RU" dirty="0">
              <a:solidFill>
                <a:srgbClr val="18181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Планируемые </a:t>
            </a:r>
            <a:r>
              <a:rPr lang="ru-RU" b="1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</a:t>
            </a:r>
            <a:r>
              <a:rPr lang="ru-RU" b="1" dirty="0" smtClean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dirty="0" smtClean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экологических клумб на придомовых территориях;</a:t>
            </a:r>
          </a:p>
          <a:p>
            <a:r>
              <a:rPr lang="ru-RU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-Использование мульчирования, специальных экосистем полива;  </a:t>
            </a:r>
          </a:p>
          <a:p>
            <a:r>
              <a:rPr lang="ru-RU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-Повышение уровня заинтересованности в защите и сохранении природной среды;</a:t>
            </a:r>
          </a:p>
          <a:p>
            <a:r>
              <a:rPr lang="ru-RU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-Благоустройство и озеленение территории, создание  </a:t>
            </a:r>
            <a:r>
              <a:rPr lang="ru-RU" dirty="0" smtClean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благоприятной</a:t>
            </a:r>
            <a:r>
              <a:rPr lang="ru-RU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экологической  </a:t>
            </a:r>
            <a:r>
              <a:rPr lang="ru-RU" dirty="0" smtClean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эстетической обстановки</a:t>
            </a:r>
            <a:r>
              <a:rPr lang="ru-RU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-Пропаганда экологической культуры;</a:t>
            </a:r>
          </a:p>
          <a:p>
            <a:r>
              <a:rPr lang="ru-RU" dirty="0" smtClean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-Создание </a:t>
            </a:r>
            <a:r>
              <a:rPr lang="ru-RU" dirty="0" err="1" smtClean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экотропы</a:t>
            </a:r>
            <a:r>
              <a:rPr lang="ru-RU" dirty="0" smtClean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клумб из  лекарственных растений.</a:t>
            </a:r>
          </a:p>
          <a:p>
            <a:endParaRPr lang="ru-RU" dirty="0">
              <a:solidFill>
                <a:srgbClr val="18181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0" i="0" dirty="0">
              <a:solidFill>
                <a:srgbClr val="181818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трелка вправо 2"/>
          <p:cNvSpPr/>
          <p:nvPr/>
        </p:nvSpPr>
        <p:spPr>
          <a:xfrm>
            <a:off x="7920508" y="1694545"/>
            <a:ext cx="432048" cy="720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трелка вправо 3"/>
          <p:cNvSpPr/>
          <p:nvPr/>
        </p:nvSpPr>
        <p:spPr>
          <a:xfrm>
            <a:off x="5580112" y="1947611"/>
            <a:ext cx="360040" cy="754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6253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91469" y="260648"/>
            <a:ext cx="5184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реализации проекта 2 года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8153209"/>
              </p:ext>
            </p:extLst>
          </p:nvPr>
        </p:nvGraphicFramePr>
        <p:xfrm>
          <a:off x="467544" y="1268760"/>
          <a:ext cx="8352928" cy="4582854"/>
        </p:xfrm>
        <a:graphic>
          <a:graphicData uri="http://schemas.openxmlformats.org/drawingml/2006/table">
            <a:tbl>
              <a:tblPr firstRow="1" bandRow="1"/>
              <a:tblGrid>
                <a:gridCol w="5904656"/>
                <a:gridCol w="1080120"/>
                <a:gridCol w="1368152"/>
              </a:tblGrid>
              <a:tr h="50405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9144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Содержание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D997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9207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Сроки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D997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9271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Участники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D9978"/>
                    </a:solidFill>
                  </a:tcPr>
                </a:tc>
              </a:tr>
              <a:tr h="14865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91440" marR="32258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lang="ru-RU" sz="1600" dirty="0" smtClean="0">
                          <a:latin typeface="Times New Roman"/>
                          <a:cs typeface="Times New Roman"/>
                        </a:rPr>
                        <a:t>1.</a:t>
                      </a:r>
                      <a:r>
                        <a:rPr lang="ru-RU" sz="1600" baseline="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1600" dirty="0" smtClean="0">
                          <a:latin typeface="Times New Roman"/>
                          <a:cs typeface="Times New Roman"/>
                        </a:rPr>
                        <a:t>Составление плана работы.</a:t>
                      </a:r>
                    </a:p>
                    <a:p>
                      <a:pPr marL="91440" marR="32258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lang="ru-RU" sz="1600" dirty="0" smtClean="0">
                          <a:latin typeface="Times New Roman"/>
                          <a:cs typeface="Times New Roman"/>
                        </a:rPr>
                        <a:t>2. Занятия по изучению видов клумб, сортов лекарственных растений, закупка семян, луковиц подходящих растений.</a:t>
                      </a:r>
                    </a:p>
                    <a:p>
                      <a:pPr marL="91440" marR="32258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lang="ru-RU" sz="1600" dirty="0" smtClean="0">
                          <a:latin typeface="Times New Roman"/>
                          <a:cs typeface="Times New Roman"/>
                        </a:rPr>
                        <a:t>3. Конкурс эскизов клумб.</a:t>
                      </a: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ED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9207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lang="ru-RU" sz="1600" dirty="0" smtClean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600" dirty="0" err="1" smtClean="0">
                          <a:latin typeface="Times New Roman"/>
                          <a:cs typeface="Times New Roman"/>
                        </a:rPr>
                        <a:t>ай</a:t>
                      </a:r>
                      <a:r>
                        <a:rPr sz="1600" spc="-3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20" dirty="0" smtClean="0">
                          <a:latin typeface="Times New Roman"/>
                          <a:cs typeface="Times New Roman"/>
                        </a:rPr>
                        <a:t>202</a:t>
                      </a:r>
                      <a:r>
                        <a:rPr lang="ru-RU" sz="1600" spc="-20" dirty="0" smtClean="0">
                          <a:latin typeface="Times New Roman"/>
                          <a:cs typeface="Times New Roman"/>
                        </a:rPr>
                        <a:t>5</a:t>
                      </a: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ED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92710" marR="12192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spc="-10" dirty="0" err="1" smtClean="0">
                          <a:latin typeface="Times New Roman"/>
                          <a:cs typeface="Times New Roman"/>
                        </a:rPr>
                        <a:t>Педагог</a:t>
                      </a:r>
                      <a:r>
                        <a:rPr sz="1600" spc="-10" dirty="0" smtClean="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1600" spc="-4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20" dirty="0">
                          <a:latin typeface="Times New Roman"/>
                          <a:cs typeface="Times New Roman"/>
                        </a:rPr>
                        <a:t>дети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 родители</a:t>
                      </a: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ED6"/>
                    </a:solidFill>
                  </a:tcPr>
                </a:tc>
              </a:tr>
              <a:tr h="93610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Разработка</a:t>
                      </a:r>
                      <a:r>
                        <a:rPr sz="16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сценария,</a:t>
                      </a:r>
                      <a:r>
                        <a:rPr sz="1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подбор</a:t>
                      </a:r>
                      <a:r>
                        <a:rPr sz="16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материала</a:t>
                      </a:r>
                      <a:r>
                        <a:rPr sz="1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6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 err="1">
                          <a:latin typeface="Times New Roman"/>
                          <a:cs typeface="Times New Roman"/>
                        </a:rPr>
                        <a:t>создание</a:t>
                      </a:r>
                      <a:r>
                        <a:rPr sz="16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 err="1" smtClean="0">
                          <a:latin typeface="Times New Roman"/>
                          <a:cs typeface="Times New Roman"/>
                        </a:rPr>
                        <a:t>серии</a:t>
                      </a:r>
                      <a:r>
                        <a:rPr lang="ru-RU" sz="1600" dirty="0" smtClean="0">
                          <a:latin typeface="Times New Roman"/>
                          <a:cs typeface="Times New Roman"/>
                        </a:rPr>
                        <a:t> текстов и </a:t>
                      </a:r>
                      <a:r>
                        <a:rPr sz="1600" spc="-5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20" dirty="0" err="1" smtClean="0">
                          <a:latin typeface="Times New Roman"/>
                          <a:cs typeface="Times New Roman"/>
                        </a:rPr>
                        <a:t>виде</a:t>
                      </a:r>
                      <a:r>
                        <a:rPr lang="ru-RU" sz="1600" spc="-20" dirty="0" smtClean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600" spc="-20" dirty="0" err="1" smtClean="0">
                          <a:latin typeface="Times New Roman"/>
                          <a:cs typeface="Times New Roman"/>
                        </a:rPr>
                        <a:t>роликов</a:t>
                      </a:r>
                      <a:r>
                        <a:rPr sz="1600" spc="-4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1600" dirty="0" err="1" smtClean="0">
                          <a:latin typeface="Times New Roman"/>
                          <a:cs typeface="Times New Roman"/>
                        </a:rPr>
                        <a:t>лекрственных</a:t>
                      </a:r>
                      <a:r>
                        <a:rPr sz="1600" spc="-1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цветах</a:t>
                      </a: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FE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lang="ru-RU" sz="1600" dirty="0" smtClean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600" dirty="0" err="1" smtClean="0">
                          <a:latin typeface="Times New Roman"/>
                          <a:cs typeface="Times New Roman"/>
                        </a:rPr>
                        <a:t>юнь</a:t>
                      </a:r>
                      <a:r>
                        <a:rPr sz="1600" spc="-4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20" dirty="0" smtClean="0">
                          <a:latin typeface="Times New Roman"/>
                          <a:cs typeface="Times New Roman"/>
                        </a:rPr>
                        <a:t>202</a:t>
                      </a:r>
                      <a:r>
                        <a:rPr lang="ru-RU" sz="1600" spc="-20" dirty="0" smtClean="0">
                          <a:latin typeface="Times New Roman"/>
                          <a:cs typeface="Times New Roman"/>
                        </a:rPr>
                        <a:t>5</a:t>
                      </a: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FEC"/>
                    </a:solidFill>
                  </a:tcPr>
                </a:tc>
                <a:tc>
                  <a:txBody>
                    <a:bodyPr/>
                    <a:lstStyle/>
                    <a:p>
                      <a:pPr marL="92710" marR="12192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1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-1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Педагог,</a:t>
                      </a:r>
                      <a:r>
                        <a:rPr kumimoji="0" lang="ru-RU" sz="1600" b="0" i="0" u="none" strike="noStrike" kern="1200" cap="none" spc="-4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 </a:t>
                      </a:r>
                      <a:r>
                        <a:rPr kumimoji="0" lang="ru-RU" sz="1600" b="0" i="0" u="none" strike="noStrike" kern="1200" cap="none" spc="-2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дети </a:t>
                      </a: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и</a:t>
                      </a:r>
                      <a:r>
                        <a:rPr kumimoji="0" lang="ru-RU" sz="1600" b="0" i="0" u="none" strike="noStrike" kern="1200" cap="none" spc="-1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 родители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+mn-ea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FEC"/>
                    </a:solidFill>
                  </a:tcPr>
                </a:tc>
              </a:tr>
              <a:tr h="165618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91440" marR="236854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lang="ru-RU" sz="1600" spc="-10" dirty="0" smtClean="0">
                          <a:latin typeface="Times New Roman"/>
                          <a:cs typeface="Times New Roman"/>
                        </a:rPr>
                        <a:t>Создание т</a:t>
                      </a:r>
                      <a:r>
                        <a:rPr sz="1600" spc="-10" dirty="0" err="1" smtClean="0">
                          <a:latin typeface="Times New Roman"/>
                          <a:cs typeface="Times New Roman"/>
                        </a:rPr>
                        <a:t>аблич</a:t>
                      </a:r>
                      <a:r>
                        <a:rPr lang="ru-RU" sz="1600" spc="-10" dirty="0" err="1" smtClean="0">
                          <a:latin typeface="Times New Roman"/>
                          <a:cs typeface="Times New Roman"/>
                        </a:rPr>
                        <a:t>ек</a:t>
                      </a:r>
                      <a:r>
                        <a:rPr sz="1600" spc="-5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«</a:t>
                      </a:r>
                      <a:r>
                        <a:rPr sz="1600" spc="-10" dirty="0" smtClean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lang="ru-RU" sz="1600" spc="-10" dirty="0" err="1" smtClean="0">
                          <a:latin typeface="Times New Roman"/>
                          <a:cs typeface="Times New Roman"/>
                        </a:rPr>
                        <a:t>екарственые</a:t>
                      </a:r>
                      <a:r>
                        <a:rPr lang="ru-RU" sz="1600" spc="-10" dirty="0" smtClean="0">
                          <a:latin typeface="Times New Roman"/>
                          <a:cs typeface="Times New Roman"/>
                        </a:rPr>
                        <a:t> травы</a:t>
                      </a:r>
                      <a:r>
                        <a:rPr sz="1600" dirty="0" smtClean="0">
                          <a:latin typeface="Times New Roman"/>
                          <a:cs typeface="Times New Roman"/>
                        </a:rPr>
                        <a:t>»,</a:t>
                      </a:r>
                      <a:r>
                        <a:rPr sz="1600" spc="-5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 err="1" smtClean="0">
                          <a:latin typeface="Times New Roman"/>
                          <a:cs typeface="Times New Roman"/>
                        </a:rPr>
                        <a:t>оснащен</a:t>
                      </a:r>
                      <a:r>
                        <a:rPr lang="ru-RU" sz="1600" dirty="0" err="1" smtClean="0">
                          <a:latin typeface="Times New Roman"/>
                          <a:cs typeface="Times New Roman"/>
                        </a:rPr>
                        <a:t>ных</a:t>
                      </a:r>
                      <a:r>
                        <a:rPr lang="ru-RU" sz="16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25" dirty="0" smtClean="0">
                          <a:latin typeface="Times New Roman"/>
                          <a:cs typeface="Times New Roman"/>
                        </a:rPr>
                        <a:t>QR- </a:t>
                      </a:r>
                      <a:r>
                        <a:rPr sz="1600" spc="-20" dirty="0">
                          <a:latin typeface="Times New Roman"/>
                          <a:cs typeface="Times New Roman"/>
                        </a:rPr>
                        <a:t>кодом,</a:t>
                      </a:r>
                      <a:r>
                        <a:rPr sz="16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6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20" dirty="0">
                          <a:latin typeface="Times New Roman"/>
                          <a:cs typeface="Times New Roman"/>
                        </a:rPr>
                        <a:t>который</a:t>
                      </a:r>
                      <a:r>
                        <a:rPr sz="16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можно</a:t>
                      </a:r>
                      <a:r>
                        <a:rPr sz="16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навести</a:t>
                      </a:r>
                      <a:r>
                        <a:rPr sz="16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экран</a:t>
                      </a:r>
                      <a:r>
                        <a:rPr sz="16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телефона</a:t>
                      </a:r>
                      <a:r>
                        <a:rPr sz="16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25" dirty="0">
                          <a:latin typeface="Times New Roman"/>
                          <a:cs typeface="Times New Roman"/>
                        </a:rPr>
                        <a:t>или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планшета</a:t>
                      </a:r>
                      <a:r>
                        <a:rPr sz="1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1600" spc="-25" dirty="0" smtClean="0">
                          <a:latin typeface="Times New Roman"/>
                          <a:cs typeface="Times New Roman"/>
                        </a:rPr>
                        <a:t>прочитать / </a:t>
                      </a:r>
                      <a:r>
                        <a:rPr sz="1600" dirty="0" err="1" smtClean="0">
                          <a:latin typeface="Times New Roman"/>
                          <a:cs typeface="Times New Roman"/>
                        </a:rPr>
                        <a:t>посмотреть</a:t>
                      </a:r>
                      <a:r>
                        <a:rPr sz="1600" spc="-4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видеоролики</a:t>
                      </a:r>
                      <a:r>
                        <a:rPr sz="1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лечебных </a:t>
                      </a:r>
                      <a:r>
                        <a:rPr sz="1600" spc="-10" dirty="0" err="1">
                          <a:latin typeface="Times New Roman"/>
                          <a:cs typeface="Times New Roman"/>
                        </a:rPr>
                        <a:t>свойствах</a:t>
                      </a:r>
                      <a:r>
                        <a:rPr sz="16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 smtClean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lang="ru-RU" sz="1600" dirty="0" smtClean="0">
                          <a:latin typeface="Times New Roman"/>
                          <a:cs typeface="Times New Roman"/>
                        </a:rPr>
                        <a:t>ли</a:t>
                      </a:r>
                      <a:r>
                        <a:rPr sz="1600" spc="-3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 err="1" smtClean="0">
                          <a:latin typeface="Times New Roman"/>
                          <a:cs typeface="Times New Roman"/>
                        </a:rPr>
                        <a:t>легенд</a:t>
                      </a:r>
                      <a:r>
                        <a:rPr lang="ru-RU" sz="1600" dirty="0" smtClean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600" spc="-5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1600" dirty="0" smtClean="0">
                          <a:latin typeface="Times New Roman"/>
                          <a:cs typeface="Times New Roman"/>
                        </a:rPr>
                        <a:t>лекарственных </a:t>
                      </a:r>
                      <a:r>
                        <a:rPr sz="1600" spc="-10" dirty="0" err="1" smtClean="0">
                          <a:latin typeface="Times New Roman"/>
                          <a:cs typeface="Times New Roman"/>
                        </a:rPr>
                        <a:t>цветах</a:t>
                      </a:r>
                      <a:r>
                        <a:rPr lang="ru-RU" sz="1600" spc="-10" dirty="0" smtClean="0">
                          <a:latin typeface="Times New Roman"/>
                          <a:cs typeface="Times New Roman"/>
                        </a:rPr>
                        <a:t>.</a:t>
                      </a: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ED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9207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600" spc="-20" dirty="0" err="1" smtClean="0">
                          <a:latin typeface="Times New Roman"/>
                          <a:cs typeface="Times New Roman"/>
                        </a:rPr>
                        <a:t>Июнь</a:t>
                      </a:r>
                      <a:r>
                        <a:rPr lang="ru-RU" sz="1600" spc="0" baseline="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20" dirty="0" smtClean="0">
                          <a:latin typeface="Times New Roman"/>
                          <a:cs typeface="Times New Roman"/>
                        </a:rPr>
                        <a:t>202</a:t>
                      </a:r>
                      <a:r>
                        <a:rPr lang="ru-RU" sz="1600" spc="-20" dirty="0" smtClean="0">
                          <a:latin typeface="Times New Roman"/>
                          <a:cs typeface="Times New Roman"/>
                        </a:rPr>
                        <a:t>5</a:t>
                      </a: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ED6"/>
                    </a:solidFill>
                  </a:tcPr>
                </a:tc>
                <a:tc>
                  <a:txBody>
                    <a:bodyPr/>
                    <a:lstStyle/>
                    <a:p>
                      <a:pPr marL="92710" marR="12192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1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-1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Педагог,</a:t>
                      </a:r>
                      <a:r>
                        <a:rPr kumimoji="0" lang="ru-RU" sz="1600" b="0" i="0" u="none" strike="noStrike" kern="1200" cap="none" spc="-4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 </a:t>
                      </a:r>
                      <a:r>
                        <a:rPr kumimoji="0" lang="ru-RU" sz="1600" b="0" i="0" u="none" strike="noStrike" kern="1200" cap="none" spc="-2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дети </a:t>
                      </a: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и</a:t>
                      </a:r>
                      <a:r>
                        <a:rPr kumimoji="0" lang="ru-RU" sz="1600" b="0" i="0" u="none" strike="noStrike" kern="1200" cap="none" spc="-1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 родители</a:t>
                      </a:r>
                      <a:endParaRPr kumimoji="0" lang="ru-RU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+mn-ea"/>
                        <a:cs typeface="Times New Roman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ED6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4946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725" y="307755"/>
            <a:ext cx="8928992" cy="6336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 descr="https://km-gimn.ru/upload/images/o/logo_30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0755" y="4434762"/>
            <a:ext cx="1526679" cy="1949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4378882"/>
            <a:ext cx="1970584" cy="2158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927650" y="4415366"/>
            <a:ext cx="1970585" cy="2656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Тимьян и чабрец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51310" y="11857"/>
            <a:ext cx="2088232" cy="40011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46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ПРИМЕРНЫЙ</a:t>
            </a:r>
            <a:endParaRPr lang="ru-RU" sz="2000" b="1" dirty="0">
              <a:solidFill>
                <a:srgbClr val="00462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8467" y="1129333"/>
            <a:ext cx="2093218" cy="1785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6927650" y="4402158"/>
            <a:ext cx="1970585" cy="2656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Тимьян и чабрец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030425" y="2636912"/>
            <a:ext cx="1815580" cy="2783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Ромашка, клевер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5037" y="1076226"/>
            <a:ext cx="1708150" cy="170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606652" y="2204864"/>
            <a:ext cx="1401045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Живые Ели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580" y="1156855"/>
            <a:ext cx="3168352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2" name="Picture 1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580" y="2599433"/>
            <a:ext cx="659210" cy="715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21344" y="2348882"/>
            <a:ext cx="705941" cy="3390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Алтей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475656" y="2348881"/>
            <a:ext cx="1080120" cy="3120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Шиповник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204" name="Picture 1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638521"/>
            <a:ext cx="1080120" cy="574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5" name="Picture 1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910" y="3240207"/>
            <a:ext cx="668375" cy="113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186580" y="3212976"/>
            <a:ext cx="1145060" cy="2631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Подорожник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206" name="Picture 1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580" y="4217195"/>
            <a:ext cx="962347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186580" y="5085184"/>
            <a:ext cx="1361084" cy="3241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Тысячелистник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207" name="Picture 15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126" y="3419373"/>
            <a:ext cx="1656184" cy="668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2088704" y="3915630"/>
            <a:ext cx="1152128" cy="2909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Календула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208" name="Picture 16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7979" y="4229746"/>
            <a:ext cx="1335594" cy="1575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1907704" y="5414857"/>
            <a:ext cx="1296144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Зверобой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4642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257</TotalTime>
  <Words>922</Words>
  <Application>Microsoft Office PowerPoint</Application>
  <PresentationFormat>Экран (4:3)</PresentationFormat>
  <Paragraphs>188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CDT-10</dc:creator>
  <cp:lastModifiedBy>Диман</cp:lastModifiedBy>
  <cp:revision>35</cp:revision>
  <dcterms:created xsi:type="dcterms:W3CDTF">2024-03-13T14:26:07Z</dcterms:created>
  <dcterms:modified xsi:type="dcterms:W3CDTF">2025-10-21T10:42:20Z</dcterms:modified>
</cp:coreProperties>
</file>