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50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44084"/>
            <a:ext cx="7556421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Александр Грибоедов: жизнь и творчество</a:t>
            </a:r>
            <a:endParaRPr lang="en-US" sz="6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3778180"/>
            <a:ext cx="7556421" cy="2150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Александр Грибоедов был выдающимся русским драматургом, дипломатом и государственным деятелем 19-го века. Его самое известное произведение, комедия "Горе от ума", стало вершиной русской литературы и оказало огромное влияние на последующие поколения.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06304" y="6738104"/>
            <a:ext cx="137755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endParaRPr lang="en-US" sz="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270040" y="6588562"/>
            <a:ext cx="2560796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Павленко Данил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ru-RU" sz="1600" dirty="0" err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Жилочкин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Тимофей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8300" y="662345"/>
            <a:ext cx="6766441" cy="614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00"/>
              </a:lnSpc>
              <a:buNone/>
            </a:pPr>
            <a:r>
              <a:rPr lang="en-US" sz="385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Ранние годы и образование</a:t>
            </a:r>
            <a:endParaRPr lang="en-US" sz="3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971788" y="1571863"/>
            <a:ext cx="22860" cy="5995273"/>
          </a:xfrm>
          <a:prstGeom prst="roundRect">
            <a:avLst>
              <a:gd name="adj" fmla="val 129051"/>
            </a:avLst>
          </a:prstGeom>
          <a:solidFill>
            <a:srgbClr val="504D4C"/>
          </a:solidFill>
          <a:ln/>
        </p:spPr>
      </p:sp>
      <p:sp>
        <p:nvSpPr>
          <p:cNvPr id="5" name="Shape 2"/>
          <p:cNvSpPr/>
          <p:nvPr/>
        </p:nvSpPr>
        <p:spPr>
          <a:xfrm>
            <a:off x="1181576" y="2002869"/>
            <a:ext cx="688300" cy="22860"/>
          </a:xfrm>
          <a:prstGeom prst="roundRect">
            <a:avLst>
              <a:gd name="adj" fmla="val 129051"/>
            </a:avLst>
          </a:prstGeom>
          <a:solidFill>
            <a:srgbClr val="504D4C"/>
          </a:solidFill>
          <a:ln/>
        </p:spPr>
      </p:sp>
      <p:sp>
        <p:nvSpPr>
          <p:cNvPr id="6" name="Shape 3"/>
          <p:cNvSpPr/>
          <p:nvPr/>
        </p:nvSpPr>
        <p:spPr>
          <a:xfrm>
            <a:off x="762000" y="1793081"/>
            <a:ext cx="442436" cy="442436"/>
          </a:xfrm>
          <a:prstGeom prst="roundRect">
            <a:avLst>
              <a:gd name="adj" fmla="val 6668"/>
            </a:avLst>
          </a:prstGeom>
          <a:solidFill>
            <a:srgbClr val="373433"/>
          </a:solidFill>
          <a:ln/>
        </p:spPr>
      </p:sp>
      <p:sp>
        <p:nvSpPr>
          <p:cNvPr id="7" name="Text 4"/>
          <p:cNvSpPr/>
          <p:nvPr/>
        </p:nvSpPr>
        <p:spPr>
          <a:xfrm>
            <a:off x="919758" y="1866781"/>
            <a:ext cx="126802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1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2064901" y="1768435"/>
            <a:ext cx="2634020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Рождение и обучение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2064901" y="2193727"/>
            <a:ext cx="6390799" cy="1258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Александр Грибоедов родился в 1795 году в Москве в семье дворянского происхождения. Он получил превосходное образование, обучаясь в престижных учебных заведениях Москвы и Петербурга.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181576" y="4276606"/>
            <a:ext cx="688300" cy="22860"/>
          </a:xfrm>
          <a:prstGeom prst="roundRect">
            <a:avLst>
              <a:gd name="adj" fmla="val 129051"/>
            </a:avLst>
          </a:prstGeom>
          <a:solidFill>
            <a:srgbClr val="504D4C"/>
          </a:solidFill>
          <a:ln/>
        </p:spPr>
      </p:sp>
      <p:sp>
        <p:nvSpPr>
          <p:cNvPr id="11" name="Shape 8"/>
          <p:cNvSpPr/>
          <p:nvPr/>
        </p:nvSpPr>
        <p:spPr>
          <a:xfrm>
            <a:off x="762000" y="4066818"/>
            <a:ext cx="442436" cy="442436"/>
          </a:xfrm>
          <a:prstGeom prst="roundRect">
            <a:avLst>
              <a:gd name="adj" fmla="val 6668"/>
            </a:avLst>
          </a:prstGeom>
          <a:solidFill>
            <a:srgbClr val="373433"/>
          </a:solidFill>
          <a:ln/>
        </p:spPr>
      </p:sp>
      <p:sp>
        <p:nvSpPr>
          <p:cNvPr id="12" name="Text 9"/>
          <p:cNvSpPr/>
          <p:nvPr/>
        </p:nvSpPr>
        <p:spPr>
          <a:xfrm>
            <a:off x="900827" y="4140518"/>
            <a:ext cx="164783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2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064901" y="4042172"/>
            <a:ext cx="3416618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Интеллектуальное развитие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064901" y="4467463"/>
            <a:ext cx="6390799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Грибоедов проявлял выдающиеся способности с ранних лет, демонстрируя глубокие познания в области литературы, истории, музыки и иностранных языков.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1181576" y="6235660"/>
            <a:ext cx="688300" cy="22860"/>
          </a:xfrm>
          <a:prstGeom prst="roundRect">
            <a:avLst>
              <a:gd name="adj" fmla="val 129051"/>
            </a:avLst>
          </a:prstGeom>
          <a:solidFill>
            <a:srgbClr val="504D4C"/>
          </a:solidFill>
          <a:ln/>
        </p:spPr>
      </p:sp>
      <p:sp>
        <p:nvSpPr>
          <p:cNvPr id="16" name="Shape 13"/>
          <p:cNvSpPr/>
          <p:nvPr/>
        </p:nvSpPr>
        <p:spPr>
          <a:xfrm>
            <a:off x="762000" y="6025872"/>
            <a:ext cx="442436" cy="442436"/>
          </a:xfrm>
          <a:prstGeom prst="roundRect">
            <a:avLst>
              <a:gd name="adj" fmla="val 6668"/>
            </a:avLst>
          </a:prstGeom>
          <a:solidFill>
            <a:srgbClr val="373433"/>
          </a:solidFill>
          <a:ln/>
        </p:spPr>
      </p:sp>
      <p:sp>
        <p:nvSpPr>
          <p:cNvPr id="17" name="Text 14"/>
          <p:cNvSpPr/>
          <p:nvPr/>
        </p:nvSpPr>
        <p:spPr>
          <a:xfrm>
            <a:off x="901779" y="6099572"/>
            <a:ext cx="162758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3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2064901" y="6001226"/>
            <a:ext cx="3555921" cy="30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Первые литературные опыты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064901" y="6426518"/>
            <a:ext cx="6390799" cy="944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Уже в молодости Грибоедов начал пробовать себя в литературном творчестве, пиша стихи, пьесы и переводя произведения с иностранных языков.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95607"/>
            <a:ext cx="73859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Дипломатическая карьера</a:t>
            </a:r>
            <a:endParaRPr lang="en-US" sz="4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271361"/>
            <a:ext cx="33956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Государственная служба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852505"/>
            <a:ext cx="3978116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Помимо литературного таланта, Грибоедов обладал способностями дипломата и государственного деятеля. Он успешно служил в российском Министерстве иностранных дел.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332928" y="3271361"/>
            <a:ext cx="29488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Посольство в Персии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32928" y="3852505"/>
            <a:ext cx="3978116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Одним из наиболее значимых этапов его карьеры стало назначение на пост посла России в Персии, где Грибоедов проявил себя как талантливый переговорщик.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872067" y="327136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Трагическая гибель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872067" y="3852505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Во время исполнения своих дипломатических обязанностей Грибоедов был убит в результате народного восстания в Тегеране в 1829 году.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8482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7702" y="3061335"/>
            <a:ext cx="10417731" cy="596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5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"Горе от ума" - вершина русской литературы</a:t>
            </a:r>
            <a:endParaRPr lang="en-US" sz="3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67702" y="3943588"/>
            <a:ext cx="6552128" cy="1709380"/>
          </a:xfrm>
          <a:prstGeom prst="roundRect">
            <a:avLst>
              <a:gd name="adj" fmla="val 1674"/>
            </a:avLst>
          </a:prstGeom>
          <a:solidFill>
            <a:srgbClr val="373433"/>
          </a:solidFill>
          <a:ln/>
        </p:spPr>
      </p:sp>
      <p:sp>
        <p:nvSpPr>
          <p:cNvPr id="5" name="Text 2"/>
          <p:cNvSpPr/>
          <p:nvPr/>
        </p:nvSpPr>
        <p:spPr>
          <a:xfrm>
            <a:off x="858441" y="4134326"/>
            <a:ext cx="2677239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Сатирическая комедия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58441" y="4546759"/>
            <a:ext cx="6170652" cy="915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Пьеса "Горе от ума" стала вершиной творчества Грибоедова и одним из величайших произведений русской литературы. В ней он создал едкую сатиру на российское дворянское общество.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410569" y="3943588"/>
            <a:ext cx="6552128" cy="1709380"/>
          </a:xfrm>
          <a:prstGeom prst="roundRect">
            <a:avLst>
              <a:gd name="adj" fmla="val 1674"/>
            </a:avLst>
          </a:prstGeom>
          <a:solidFill>
            <a:srgbClr val="373433"/>
          </a:solidFill>
          <a:ln/>
        </p:spPr>
      </p:sp>
      <p:sp>
        <p:nvSpPr>
          <p:cNvPr id="8" name="Text 5"/>
          <p:cNvSpPr/>
          <p:nvPr/>
        </p:nvSpPr>
        <p:spPr>
          <a:xfrm>
            <a:off x="7601307" y="4134326"/>
            <a:ext cx="2403991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Образы и характеры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01307" y="4546759"/>
            <a:ext cx="6170652" cy="915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Главный герой Чацкий, с его незаурядным умом и неприятием окружающей действительности, стал одним из самых ярких образов русской драматургии.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67702" y="5843707"/>
            <a:ext cx="6552128" cy="1709380"/>
          </a:xfrm>
          <a:prstGeom prst="roundRect">
            <a:avLst>
              <a:gd name="adj" fmla="val 1674"/>
            </a:avLst>
          </a:prstGeom>
          <a:solidFill>
            <a:srgbClr val="373433"/>
          </a:solidFill>
          <a:ln/>
        </p:spPr>
      </p:sp>
      <p:sp>
        <p:nvSpPr>
          <p:cNvPr id="11" name="Text 8"/>
          <p:cNvSpPr/>
          <p:nvPr/>
        </p:nvSpPr>
        <p:spPr>
          <a:xfrm>
            <a:off x="858441" y="6034445"/>
            <a:ext cx="242494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Влияние на культуру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58441" y="6446877"/>
            <a:ext cx="6170652" cy="915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Комедия "Горе от ума" оказала огромное влияние на последующее развитие русской литературы, театра и общественной мысли.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410569" y="5843707"/>
            <a:ext cx="6552128" cy="1709380"/>
          </a:xfrm>
          <a:prstGeom prst="roundRect">
            <a:avLst>
              <a:gd name="adj" fmla="val 1674"/>
            </a:avLst>
          </a:prstGeom>
          <a:solidFill>
            <a:srgbClr val="373433"/>
          </a:solidFill>
          <a:ln/>
        </p:spPr>
      </p:sp>
      <p:sp>
        <p:nvSpPr>
          <p:cNvPr id="14" name="Text 11"/>
          <p:cNvSpPr/>
          <p:nvPr/>
        </p:nvSpPr>
        <p:spPr>
          <a:xfrm>
            <a:off x="7601307" y="6034445"/>
            <a:ext cx="2384822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Актуальность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601307" y="6446877"/>
            <a:ext cx="6170652" cy="915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Несмотря на то, что пьеса была написана более 200 лет назад, ее злободневные темы и меткие характеристики остаются актуальными и в наши дни.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3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5330" y="577691"/>
            <a:ext cx="7673340" cy="1313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Трагическая гибель Грибоедова</a:t>
            </a:r>
            <a:endParaRPr lang="en-US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30" y="2205990"/>
            <a:ext cx="1050488" cy="18829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100858" y="2416016"/>
            <a:ext cx="2732008" cy="328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Посольство в Персии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100858" y="2870240"/>
            <a:ext cx="6307812" cy="1008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 1829 году Грибоедов был направлен на пост посла России в Персию, где ему предстояло решать сложные дипломатические задачи.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30" y="4088963"/>
            <a:ext cx="1050488" cy="188297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100858" y="4298990"/>
            <a:ext cx="2779038" cy="328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Восстание в Тегеране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2100858" y="4753213"/>
            <a:ext cx="6307812" cy="1008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Во время одного из протестов местного населения против российской политики Грибоедов был убит разъяренной толпой.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30" y="5971937"/>
            <a:ext cx="1050488" cy="168068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00858" y="6181963"/>
            <a:ext cx="2751892" cy="328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Трагическая кончина</a:t>
            </a:r>
            <a:endParaRPr lang="en-US" sz="2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2100858" y="6636187"/>
            <a:ext cx="6307812" cy="6724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Его смерть потрясла российское общество и стала большой утратой для русской культуры.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86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0061" y="560665"/>
            <a:ext cx="7716679" cy="1274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Оценка личности и наследия Грибоедова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060" y="2116692"/>
            <a:ext cx="509707" cy="50970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00061" y="2854404"/>
            <a:ext cx="2548890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Интеллектуал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200061" y="3295293"/>
            <a:ext cx="3705463" cy="97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Грибоедов был одним из самых образованных и эрудированных людей своего времени.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276" y="2140863"/>
            <a:ext cx="509707" cy="50970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11276" y="2854404"/>
            <a:ext cx="2715578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Литературный талант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10211276" y="3295293"/>
            <a:ext cx="3705463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Его драматургическое наследие, в особенности пьеса "Горе от ума", навсегда вошло в сокровищницу русской классики.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0061" y="5211842"/>
            <a:ext cx="509707" cy="50970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00061" y="5925383"/>
            <a:ext cx="2937629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Талантливый дипломат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6200061" y="6366272"/>
            <a:ext cx="3705463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Грибоедов проявил себя как умелый и дальновидный государственный деятель на дипломатическом поприще.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1276" y="5211842"/>
            <a:ext cx="509707" cy="50970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211276" y="5925383"/>
            <a:ext cx="2548890" cy="31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Трагическая судьба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0211276" y="6366272"/>
            <a:ext cx="3705463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Его жизнь трагически оборвалась на пике карьеры, но оставила неизгладимый след в русской культуре.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3899" y="642938"/>
            <a:ext cx="7716202" cy="1275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Влияние Грибоедова на последующие поколения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13899" y="2224087"/>
            <a:ext cx="7716202" cy="5362575"/>
          </a:xfrm>
          <a:prstGeom prst="roundRect">
            <a:avLst>
              <a:gd name="adj" fmla="val 57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13899" y="2231708"/>
            <a:ext cx="7700963" cy="156495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925473" y="2361724"/>
            <a:ext cx="3438763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Драматургия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779764" y="2361724"/>
            <a:ext cx="3438763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Грибоедов заложил основы русской национальной драматургии, оказав влияние на многих последующих авторов.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21519" y="3796665"/>
            <a:ext cx="7700963" cy="18911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25473" y="3926681"/>
            <a:ext cx="3438763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Общественная мысль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779764" y="3926681"/>
            <a:ext cx="3438763" cy="1631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Его произведения затрагивали острые социальные и политические проблемы, формируя критическое отношение к действительности.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21519" y="5687854"/>
            <a:ext cx="7700963" cy="18911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25473" y="5817870"/>
            <a:ext cx="3438763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Художественный язык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779764" y="5817870"/>
            <a:ext cx="3438763" cy="1631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Грибоедов обогатил русский литературный язык яркими метафорами, меткими афоризмами и образными выражениями.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1403" y="761048"/>
            <a:ext cx="7641193" cy="2012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D8B6A4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Значение Александра Грибоедова в русской культуре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51403" y="3337203"/>
            <a:ext cx="483037" cy="483037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5" name="Text 2"/>
          <p:cNvSpPr/>
          <p:nvPr/>
        </p:nvSpPr>
        <p:spPr>
          <a:xfrm>
            <a:off x="923687" y="3417689"/>
            <a:ext cx="138351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1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449110" y="3337203"/>
            <a:ext cx="3015615" cy="670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Выдающаяся личность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449110" y="4136708"/>
            <a:ext cx="3015615" cy="1373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Александр Грибоедов занимает почетное место среди величайших деятелей русской культуры 19-го века.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679394" y="3337203"/>
            <a:ext cx="483037" cy="483037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9" name="Text 6"/>
          <p:cNvSpPr/>
          <p:nvPr/>
        </p:nvSpPr>
        <p:spPr>
          <a:xfrm>
            <a:off x="4830961" y="3417689"/>
            <a:ext cx="179903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2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377101" y="3337203"/>
            <a:ext cx="2683669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Наследие и влияние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377101" y="3801308"/>
            <a:ext cx="3015615" cy="2060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Его драматургическое наследие и дипломатические достижения оказали огромное влияние на последующие поколения.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51403" y="6317694"/>
            <a:ext cx="483037" cy="483037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13" name="Text 10"/>
          <p:cNvSpPr/>
          <p:nvPr/>
        </p:nvSpPr>
        <p:spPr>
          <a:xfrm>
            <a:off x="904042" y="6398181"/>
            <a:ext cx="177641" cy="322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3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449110" y="6317694"/>
            <a:ext cx="2683669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Признание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449110" y="6781800"/>
            <a:ext cx="6943487" cy="686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650" dirty="0">
                <a:solidFill>
                  <a:srgbClr val="C9C2C0"/>
                </a:solidFill>
                <a:latin typeface="Times New Roman" panose="02020603050405020304" pitchFamily="18" charset="0"/>
                <a:ea typeface="Gelasio" pitchFamily="34" charset="-122"/>
                <a:cs typeface="Times New Roman" panose="02020603050405020304" pitchFamily="18" charset="0"/>
              </a:rPr>
              <a:t>Имя Грибоедова увековечено в многочисленных памятниках, учреждениях культуры и даже в названиях улиц.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10" grpId="0" animBg="1"/>
      <p:bldP spid="11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573</Words>
  <Application>Microsoft Office PowerPoint</Application>
  <PresentationFormat>Произвольный</PresentationFormat>
  <Paragraphs>71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Times New Roman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Наталья Павленко</cp:lastModifiedBy>
  <cp:revision>3</cp:revision>
  <dcterms:created xsi:type="dcterms:W3CDTF">2024-11-04T07:02:33Z</dcterms:created>
  <dcterms:modified xsi:type="dcterms:W3CDTF">2024-11-04T07:37:52Z</dcterms:modified>
</cp:coreProperties>
</file>