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6" r:id="rId1"/>
  </p:sldMasterIdLst>
  <p:sldIdLst>
    <p:sldId id="291" r:id="rId2"/>
    <p:sldId id="260" r:id="rId3"/>
    <p:sldId id="257" r:id="rId4"/>
    <p:sldId id="258" r:id="rId5"/>
    <p:sldId id="261" r:id="rId6"/>
    <p:sldId id="29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300" r:id="rId17"/>
    <p:sldId id="299" r:id="rId18"/>
    <p:sldId id="274" r:id="rId19"/>
    <p:sldId id="275" r:id="rId20"/>
    <p:sldId id="272" r:id="rId21"/>
    <p:sldId id="273" r:id="rId22"/>
    <p:sldId id="286" r:id="rId23"/>
    <p:sldId id="276" r:id="rId24"/>
    <p:sldId id="282" r:id="rId25"/>
    <p:sldId id="294" r:id="rId26"/>
    <p:sldId id="287" r:id="rId27"/>
    <p:sldId id="289" r:id="rId28"/>
    <p:sldId id="288" r:id="rId29"/>
    <p:sldId id="296" r:id="rId30"/>
    <p:sldId id="297" r:id="rId31"/>
    <p:sldId id="293" r:id="rId32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BA1D-8381-4F5F-B810-3C654346C17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FE1-6683-40CC-9932-05C9786D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07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BA1D-8381-4F5F-B810-3C654346C17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FFE1-6683-40CC-9932-05C9786D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9259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E7BA1D-8381-4F5F-B810-3C654346C17F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FFE1-6683-40CC-9932-05C9786DF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8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Relationship Id="rId5" Type="http://schemas.openxmlformats.org/officeDocument/2006/relationships/image" Target="../media/image7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Relationship Id="rId5" Type="http://schemas.openxmlformats.org/officeDocument/2006/relationships/image" Target="../media/image7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6.jpeg" /><Relationship Id="rId3" Type="http://schemas.openxmlformats.org/officeDocument/2006/relationships/image" Target="../media/image77.jpeg" /><Relationship Id="rId4" Type="http://schemas.openxmlformats.org/officeDocument/2006/relationships/image" Target="../media/image78.jpeg" /><Relationship Id="rId5" Type="http://schemas.openxmlformats.org/officeDocument/2006/relationships/image" Target="../media/image7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8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2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Relationship Id="rId5" Type="http://schemas.openxmlformats.org/officeDocument/2006/relationships/image" Target="../media/image8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89.jpeg" /><Relationship Id="rId4" Type="http://schemas.openxmlformats.org/officeDocument/2006/relationships/image" Target="../media/image9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1.jpeg" /><Relationship Id="rId3" Type="http://schemas.openxmlformats.org/officeDocument/2006/relationships/image" Target="../media/image9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9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3.jpeg" /><Relationship Id="rId11" Type="http://schemas.openxmlformats.org/officeDocument/2006/relationships/image" Target="../media/image104.jpeg" /><Relationship Id="rId2" Type="http://schemas.openxmlformats.org/officeDocument/2006/relationships/image" Target="../media/image95.jpeg" /><Relationship Id="rId3" Type="http://schemas.openxmlformats.org/officeDocument/2006/relationships/image" Target="../media/image96.jpeg" /><Relationship Id="rId4" Type="http://schemas.openxmlformats.org/officeDocument/2006/relationships/image" Target="../media/image97.jpeg" /><Relationship Id="rId5" Type="http://schemas.openxmlformats.org/officeDocument/2006/relationships/image" Target="../media/image98.jpeg" /><Relationship Id="rId6" Type="http://schemas.openxmlformats.org/officeDocument/2006/relationships/image" Target="../media/image99.jpeg" /><Relationship Id="rId7" Type="http://schemas.openxmlformats.org/officeDocument/2006/relationships/image" Target="../media/image100.jpeg" /><Relationship Id="rId8" Type="http://schemas.openxmlformats.org/officeDocument/2006/relationships/image" Target="../media/image101.jpeg" /><Relationship Id="rId9" Type="http://schemas.openxmlformats.org/officeDocument/2006/relationships/image" Target="../media/image10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3.jpeg" /><Relationship Id="rId11" Type="http://schemas.openxmlformats.org/officeDocument/2006/relationships/image" Target="../media/image114.jpeg" /><Relationship Id="rId2" Type="http://schemas.openxmlformats.org/officeDocument/2006/relationships/image" Target="../media/image105.jpeg" /><Relationship Id="rId3" Type="http://schemas.openxmlformats.org/officeDocument/2006/relationships/image" Target="../media/image106.jpeg" /><Relationship Id="rId4" Type="http://schemas.openxmlformats.org/officeDocument/2006/relationships/image" Target="../media/image107.jpeg" /><Relationship Id="rId5" Type="http://schemas.openxmlformats.org/officeDocument/2006/relationships/image" Target="../media/image108.jpeg" /><Relationship Id="rId6" Type="http://schemas.openxmlformats.org/officeDocument/2006/relationships/image" Target="../media/image109.jpeg" /><Relationship Id="rId7" Type="http://schemas.openxmlformats.org/officeDocument/2006/relationships/image" Target="../media/image110.jpeg" /><Relationship Id="rId8" Type="http://schemas.openxmlformats.org/officeDocument/2006/relationships/image" Target="../media/image111.jpeg" /><Relationship Id="rId9" Type="http://schemas.openxmlformats.org/officeDocument/2006/relationships/image" Target="../media/image11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3.jpeg" /><Relationship Id="rId2" Type="http://schemas.openxmlformats.org/officeDocument/2006/relationships/image" Target="../media/image115.jpeg" /><Relationship Id="rId3" Type="http://schemas.openxmlformats.org/officeDocument/2006/relationships/image" Target="../media/image116.jpeg" /><Relationship Id="rId4" Type="http://schemas.openxmlformats.org/officeDocument/2006/relationships/image" Target="../media/image117.jpeg" /><Relationship Id="rId5" Type="http://schemas.openxmlformats.org/officeDocument/2006/relationships/image" Target="../media/image118.jpeg" /><Relationship Id="rId6" Type="http://schemas.openxmlformats.org/officeDocument/2006/relationships/image" Target="../media/image119.jpeg" /><Relationship Id="rId7" Type="http://schemas.openxmlformats.org/officeDocument/2006/relationships/image" Target="../media/image120.jpeg" /><Relationship Id="rId8" Type="http://schemas.openxmlformats.org/officeDocument/2006/relationships/image" Target="../media/image121.jpeg" /><Relationship Id="rId9" Type="http://schemas.openxmlformats.org/officeDocument/2006/relationships/image" Target="../media/image12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4.jpeg" /><Relationship Id="rId3" Type="http://schemas.openxmlformats.org/officeDocument/2006/relationships/image" Target="../media/image125.jpeg" /><Relationship Id="rId4" Type="http://schemas.openxmlformats.org/officeDocument/2006/relationships/image" Target="../media/image12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7.jpeg" /><Relationship Id="rId3" Type="http://schemas.openxmlformats.org/officeDocument/2006/relationships/image" Target="../media/image12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Relationship Id="rId9" Type="http://schemas.openxmlformats.org/officeDocument/2006/relationships/image" Target="../media/image2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Relationship Id="rId8" Type="http://schemas.openxmlformats.org/officeDocument/2006/relationships/image" Target="../media/image41.jpeg" /><Relationship Id="rId9" Type="http://schemas.openxmlformats.org/officeDocument/2006/relationships/image" Target="../media/image4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13F1B50C-A32F-4479-8CA2-5403B641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64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6179B-0CD8-42F5-B421-3CD3078C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358" y="886820"/>
            <a:ext cx="8651019" cy="2387600"/>
          </a:xfrm>
        </p:spPr>
        <p:txBody>
          <a:bodyPr>
            <a:normAutofit/>
          </a:bodyPr>
          <a:lstStyle/>
          <a:p>
            <a:r>
              <a:rPr 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Умрём, но из крепости </a:t>
            </a:r>
            <a:br>
              <a:rPr 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  уйдём!..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5E36-03A4-49B2-8DE4-3DFDEFBE9156}"/>
              </a:ext>
            </a:extLst>
          </p:cNvPr>
          <p:cNvSpPr txBox="1"/>
          <p:nvPr/>
        </p:nvSpPr>
        <p:spPr>
          <a:xfrm>
            <a:off x="2129806" y="4771775"/>
            <a:ext cx="8316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     </a:t>
            </a:r>
            <a:r>
              <a:rPr lang="ru-RU" sz="2400" b="1" u="sng">
                <a:solidFill>
                  <a:srgbClr val="FF0000"/>
                </a:solidFill>
              </a:rPr>
              <a:t>Автор:</a:t>
            </a:r>
          </a:p>
          <a:p>
            <a:endParaRPr lang="ru-RU" sz="2400" b="1" u="sng">
              <a:solidFill>
                <a:srgbClr val="FF0000"/>
              </a:solidFill>
            </a:endParaRPr>
          </a:p>
          <a:p>
            <a:r>
              <a:rPr lang="ru-RU" sz="2400" b="1">
                <a:solidFill>
                  <a:srgbClr val="FF0000"/>
                </a:solidFill>
              </a:rPr>
              <a:t>     Богатырёва Алиса,ученица 3 «Г» класса,</a:t>
            </a:r>
          </a:p>
          <a:p>
            <a:r>
              <a:rPr lang="ru-RU" sz="2400" b="1">
                <a:solidFill>
                  <a:srgbClr val="FF0000"/>
                </a:solidFill>
              </a:rPr>
              <a:t>     ГБОУ «Школа №2065»</a:t>
            </a:r>
          </a:p>
          <a:p>
            <a:r>
              <a:rPr lang="ru-RU" sz="2400" b="1">
                <a:solidFill>
                  <a:srgbClr val="FF000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13902847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4AF9-D253-479A-A179-014F804A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31478"/>
            <a:ext cx="5318760" cy="1390790"/>
          </a:xfrm>
        </p:spPr>
        <p:txBody>
          <a:bodyPr/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лета в крепости остались только мелкие подразделения разных частей.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EB9AB-23E5-4DDE-828B-5B05927C5AFC}"/>
              </a:ext>
            </a:extLst>
          </p:cNvPr>
          <p:cNvSpPr txBox="1"/>
          <p:nvPr/>
        </p:nvSpPr>
        <p:spPr>
          <a:xfrm>
            <a:off x="338959" y="3922326"/>
            <a:ext cx="3101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45 пехотная дивизия вермахта под командованием генерал-майора Фрица Шлипера.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A117F4-9266-413E-A746-90565558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9" y="331478"/>
            <a:ext cx="5445762" cy="295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C3C58B-F718-4DC9-B205-A0ED5E5CB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96" y="1901076"/>
            <a:ext cx="3723825" cy="469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8F70A-0FA3-4E9D-9882-62C54AA22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10" y="3737344"/>
            <a:ext cx="2123810" cy="304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82963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AF0DB-FE25-4D94-889E-6A24390E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39358"/>
            <a:ext cx="3311371" cy="766482"/>
          </a:xfrm>
        </p:spPr>
        <p:txBody>
          <a:bodyPr/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Штурм крепости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0A459A-CD39-4990-B931-8DE88A4D5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1" y="231546"/>
            <a:ext cx="4322154" cy="295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51E1CC-F2A4-405C-9ABD-9BC27C54C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1" y="3184643"/>
            <a:ext cx="5869823" cy="363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EDE5E-6A89-40DF-9A77-48A5D6D92F8A}"/>
              </a:ext>
            </a:extLst>
          </p:cNvPr>
          <p:cNvSpPr txBox="1"/>
          <p:nvPr/>
        </p:nvSpPr>
        <p:spPr>
          <a:xfrm>
            <a:off x="190500" y="1206916"/>
            <a:ext cx="4048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СТОРОНЕ ПРОТИВНИКА :</a:t>
            </a:r>
          </a:p>
          <a:p>
            <a:endParaRPr lang="ru-RU" sz="2000" b="1" i="1" u="sng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 в численности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Внезапность нападения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165261-24FF-4085-BE5A-FC94F1EC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74" y="0"/>
            <a:ext cx="3916326" cy="318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1F991-1052-4CF1-B3EA-02E36E5368C3}"/>
              </a:ext>
            </a:extLst>
          </p:cNvPr>
          <p:cNvSpPr txBox="1"/>
          <p:nvPr/>
        </p:nvSpPr>
        <p:spPr>
          <a:xfrm>
            <a:off x="6249852" y="3979542"/>
            <a:ext cx="5869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Все крепко спали. Подло, вероломно </a:t>
            </a:r>
          </a:p>
          <a:p>
            <a:r>
              <a:rPr lang="ru-RU" sz="2000" b="1"/>
              <a:t>На них напали – всё перемешав!</a:t>
            </a:r>
          </a:p>
          <a:p>
            <a:r>
              <a:rPr lang="ru-RU" sz="2000" b="1"/>
              <a:t>Как билось сердце – гулко, неуёмно!</a:t>
            </a:r>
          </a:p>
          <a:p>
            <a:r>
              <a:rPr lang="ru-RU" sz="2000" b="1"/>
              <a:t>Повсюду были паника и страх.</a:t>
            </a:r>
          </a:p>
          <a:p>
            <a:r>
              <a:rPr lang="ru-RU" sz="2000" b="1"/>
              <a:t>…Бежали все – но скрыться было негде.</a:t>
            </a:r>
          </a:p>
          <a:p>
            <a:r>
              <a:rPr lang="ru-RU" sz="2000" b="1"/>
              <a:t>Везде был грохот, всё рвалось кругом…</a:t>
            </a:r>
          </a:p>
        </p:txBody>
      </p:sp>
    </p:spTree>
    <p:extLst>
      <p:ext uri="{BB962C8B-B14F-4D97-AF65-F5344CB8AC3E}">
        <p14:creationId xmlns:p14="http://schemas.microsoft.com/office/powerpoint/2010/main" val="28033891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A3489-557A-46EB-92DC-938AB7F6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263" y="653851"/>
            <a:ext cx="2697480" cy="2634186"/>
          </a:xfrm>
        </p:spPr>
        <p:txBody>
          <a:bodyPr/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Холмских ворот организовал 32-хлетний Ефим Моисеевич Фомин, комиссар 84-го полка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176066B-02F7-4134-9508-204F800B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15" y="66544"/>
            <a:ext cx="4522770" cy="264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D54495-6B06-44E0-9D16-990FD2CED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6" y="224110"/>
            <a:ext cx="3796815" cy="496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F9C6EA-3C63-4406-A95D-33CEB6300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41" y="2965622"/>
            <a:ext cx="3466743" cy="2322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4650E-F8C9-4803-BA20-E3B43B201007}"/>
              </a:ext>
            </a:extLst>
          </p:cNvPr>
          <p:cNvSpPr txBox="1"/>
          <p:nvPr/>
        </p:nvSpPr>
        <p:spPr>
          <a:xfrm>
            <a:off x="181216" y="5288340"/>
            <a:ext cx="433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Южном острове захвачен гарнизонный госпиталь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12ACB-06D6-41A9-B54F-7A25E7811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86" y="3868716"/>
            <a:ext cx="4053267" cy="298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71947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4716B-AD98-4287-8BF2-004304F0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114" y="333224"/>
            <a:ext cx="4023360" cy="2103072"/>
          </a:xfrm>
        </p:spPr>
        <p:txBody>
          <a:bodyPr/>
          <a:lstStyle/>
          <a:p>
            <a:r>
              <a:rPr lang="ru-RU" sz="2400" b="1" u="sng"/>
              <a:t>Дом офицеров</a:t>
            </a:r>
            <a:r>
              <a:rPr lang="ru-RU" sz="2400" b="1"/>
              <a:t>, или гарнизонный клуб - очень важное укрепление обороны цитадели.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A0ED2E-3F33-41ED-945D-BA310005E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" y="4425092"/>
            <a:ext cx="3710854" cy="243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4648A4-9810-4DD7-9DBB-EA7F6F56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8" y="45768"/>
            <a:ext cx="3343858" cy="407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6ED17A-778A-4D6B-A483-99D39F09E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62" y="2436296"/>
            <a:ext cx="2997573" cy="397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18AB5A-05E0-4C2A-89C1-4D7FBD9D6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64" y="45768"/>
            <a:ext cx="3833535" cy="542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F7E8D487-437D-453D-B28C-96413D45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305" y="5641546"/>
            <a:ext cx="4409881" cy="550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/>
              <a:t>Первая   контратака</a:t>
            </a:r>
          </a:p>
        </p:txBody>
      </p:sp>
    </p:spTree>
    <p:extLst>
      <p:ext uri="{BB962C8B-B14F-4D97-AF65-F5344CB8AC3E}">
        <p14:creationId xmlns:p14="http://schemas.microsoft.com/office/powerpoint/2010/main" val="278598474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50271-1060-4438-87ED-3BCE0FC1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117438"/>
            <a:ext cx="4556760" cy="2183802"/>
          </a:xfrm>
        </p:spPr>
        <p:txBody>
          <a:bodyPr/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 составил несколько радиограмм командованию , но передать их не удалось – связи не было.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A63DD6-8C75-4217-BCF8-2C1B6C3B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2" y="46719"/>
            <a:ext cx="3705707" cy="257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CC56E-CF60-4301-819D-D9D69E57EF5B}"/>
              </a:ext>
            </a:extLst>
          </p:cNvPr>
          <p:cNvSpPr txBox="1"/>
          <p:nvPr/>
        </p:nvSpPr>
        <p:spPr>
          <a:xfrm>
            <a:off x="6105309" y="4240448"/>
            <a:ext cx="5858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/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Я – крепость! Я – крепость! Я- крепость!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Я бьюсь, я не сдамся врагу.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 смерть – это просто нелепость,</a:t>
            </a:r>
          </a:p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Её я принять не могу…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57D97-931F-4B7B-A63E-137965AA0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866"/>
            <a:ext cx="5858093" cy="3549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0B80FC6-F600-4D95-B101-46A15E66B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6" y="46719"/>
            <a:ext cx="3327384" cy="411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256639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6C61-1A7B-456F-BFF0-57244DC1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76" y="4438132"/>
            <a:ext cx="4520249" cy="1820625"/>
          </a:xfrm>
        </p:spPr>
        <p:txBody>
          <a:bodyPr/>
          <a:lstStyle/>
          <a:p>
            <a:r>
              <a:rPr lang="ru-RU" sz="2400" b="1"/>
              <a:t>23 июня возобновлены атаки на крепость 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b="1"/>
              <a:t> поддержке  танков, артиллерии, авиации</a:t>
            </a:r>
            <a:r>
              <a:rPr lang="ru-RU" sz="2400"/>
              <a:t>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6847D17-ED3B-4D63-A6DB-BACF18E2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36" y="18372"/>
            <a:ext cx="3146821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DCDD0-18F7-4182-94E4-F6D30491C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" y="2978869"/>
            <a:ext cx="6095238" cy="3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E408D4-D8C4-4752-B1C2-E3EC0AD12A5A}"/>
              </a:ext>
            </a:extLst>
          </p:cNvPr>
          <p:cNvSpPr txBox="1"/>
          <p:nvPr/>
        </p:nvSpPr>
        <p:spPr>
          <a:xfrm>
            <a:off x="139485" y="463451"/>
            <a:ext cx="4877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Уставшие бойцы каждую минуту, каждый час ждали подхода наших войск, но потом поняли, что враг потеснил советские войска.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66484-5D7F-4EDF-92A8-089D5287F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96" y="21131"/>
            <a:ext cx="3146822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5233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34D25-D648-443A-9EF4-3D17EB2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70" y="387723"/>
            <a:ext cx="3699243" cy="2894682"/>
          </a:xfrm>
        </p:spPr>
        <p:txBody>
          <a:bodyPr/>
          <a:lstStyle/>
          <a:p>
            <a:r>
              <a:rPr lang="ru-RU" sz="2000" b="1">
                <a:solidFill>
                  <a:schemeClr val="bg2">
                    <a:lumMod val="20000"/>
                    <a:lumOff val="80000"/>
                  </a:schemeClr>
                </a:solidFill>
              </a:rPr>
              <a:t>К вечеру 24 июня немцы овладели большей частью крепости. В подвале Дома офицеров группа командиров составила </a:t>
            </a:r>
            <a:r>
              <a:rPr lang="ru-RU" sz="20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приказ №1</a:t>
            </a:r>
            <a:r>
              <a:rPr lang="ru-RU" sz="2000" b="1">
                <a:solidFill>
                  <a:schemeClr val="bg2">
                    <a:lumMod val="20000"/>
                    <a:lumOff val="80000"/>
                  </a:schemeClr>
                </a:solidFill>
              </a:rPr>
              <a:t>, объединивший всех в одну сводную группу.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6B6C1E-1E6C-4DA4-8F4E-2B77D8550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207154"/>
            <a:ext cx="3699243" cy="5403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80318-BEDE-4C52-A52E-79A2E0AD4C8C}"/>
              </a:ext>
            </a:extLst>
          </p:cNvPr>
          <p:cNvSpPr txBox="1"/>
          <p:nvPr/>
        </p:nvSpPr>
        <p:spPr>
          <a:xfrm>
            <a:off x="271221" y="5903575"/>
            <a:ext cx="801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>
                <a:solidFill>
                  <a:schemeClr val="bg2">
                    <a:lumMod val="20000"/>
                    <a:lumOff val="80000"/>
                  </a:schemeClr>
                </a:solidFill>
              </a:rPr>
              <a:t>ЧЕМ ДОЛЬШЕ ПРОДЕРЖИТСЯ КРЕПОСТЬ, ТЕМ ДОЛЬШЕ ВРАГ </a:t>
            </a:r>
          </a:p>
          <a:p>
            <a:pPr algn="ctr"/>
            <a:r>
              <a:rPr lang="ru-RU" b="1" i="1" u="sng">
                <a:solidFill>
                  <a:schemeClr val="bg2">
                    <a:lumMod val="20000"/>
                    <a:lumOff val="80000"/>
                  </a:schemeClr>
                </a:solidFill>
              </a:rPr>
              <a:t>НЕ ПОПАДЁТ  НА  ФРОНТ!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326A9-4E4B-4EE1-A848-0FC55A2D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4" y="3177338"/>
            <a:ext cx="2277017" cy="3569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9A558-3EEF-4913-937D-30B81DBAD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8" y="3429000"/>
            <a:ext cx="3150684" cy="2099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B4FD42-0E0F-4A22-8684-D8DDED674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99" y="25642"/>
            <a:ext cx="4006800" cy="3005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83495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27E05-BADC-49B7-9A6A-03EDE611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9806"/>
            <a:ext cx="7543799" cy="1602019"/>
          </a:xfrm>
        </p:spPr>
        <p:txBody>
          <a:bodyPr/>
          <a:lstStyle/>
          <a:p>
            <a:r>
              <a:rPr lang="ru-RU" sz="2400" b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дворец – также важное укрепление обороны. Его защитники погибли под обломками, оставив надпись «Умираем не срамя».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5AE9E-443C-4C29-A82D-0CB1ADAC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08" y="5965021"/>
            <a:ext cx="11618184" cy="743173"/>
          </a:xfrm>
        </p:spPr>
        <p:txBody>
          <a:bodyPr>
            <a:noAutofit/>
          </a:bodyPr>
          <a:lstStyle/>
          <a:p>
            <a:r>
              <a:rPr lang="ru-RU" sz="2400" b="1" i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БЫЛИ НАЙДЕНЫ ОСТАНКИ БОЛЕЕ 130 ЧЕЛОВЕК.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4E307-6676-4A7C-A98E-1BAFB92FF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" y="1799318"/>
            <a:ext cx="4968050" cy="392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01A123-675B-4982-914C-11356A4E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3" y="3804584"/>
            <a:ext cx="3910269" cy="200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97055E-F3E1-4BCE-8E46-676821C2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04" y="2215763"/>
            <a:ext cx="2084525" cy="29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CA528D-6C94-4710-AE4E-B5BDC5F49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68" y="72464"/>
            <a:ext cx="4084908" cy="29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31605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3FD8C-1189-4348-81CE-25DBBD86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406400"/>
            <a:ext cx="6088185" cy="2243810"/>
          </a:xfrm>
        </p:spPr>
        <p:txBody>
          <a:bodyPr/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крепость стен здесь играла роль, а крепость духа осаждённых.</a:t>
            </a:r>
            <a:b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советские люди оказались крепче земляных и каменных укреплений!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FD797B-C962-45B8-B329-A9EC6CC50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1" y="2537894"/>
            <a:ext cx="3978651" cy="311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9A537-B042-468C-97C3-2700E8081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66" y="87347"/>
            <a:ext cx="5727233" cy="2562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4BB65-1884-4525-8C3D-A642B30B4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11" y="2859611"/>
            <a:ext cx="3994394" cy="277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0F62A4-B2CF-4B78-8883-066DA8BE6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6" y="2936701"/>
            <a:ext cx="3521636" cy="2719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77A611-A511-44F1-B8A0-8445C7B719F8}"/>
              </a:ext>
            </a:extLst>
          </p:cNvPr>
          <p:cNvSpPr txBox="1"/>
          <p:nvPr/>
        </p:nvSpPr>
        <p:spPr>
          <a:xfrm>
            <a:off x="457199" y="5865412"/>
            <a:ext cx="115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Эти надписи были найдены при разборе завалов, в руинах, они свидетельствуют о намерении защитников стоять до конца!</a:t>
            </a:r>
          </a:p>
        </p:txBody>
      </p:sp>
    </p:spTree>
    <p:extLst>
      <p:ext uri="{BB962C8B-B14F-4D97-AF65-F5344CB8AC3E}">
        <p14:creationId xmlns:p14="http://schemas.microsoft.com/office/powerpoint/2010/main" val="121746216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781AE-4D5E-44E4-AE90-520D31B9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824" y="4319883"/>
            <a:ext cx="6685912" cy="1841656"/>
          </a:xfrm>
        </p:spPr>
        <p:txBody>
          <a:bodyPr/>
          <a:lstStyle/>
          <a:p>
            <a:r>
              <a:rPr lang="ru-RU" sz="2400" b="1"/>
              <a:t>В крепости горело всё, что могло гореть! Пыль и дым сушили рот и горло защитников, проникая в лёгкие и вызывая мучительный кашель и жажду.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8D8A93-CAF0-4397-9B4F-A5F63A7D2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1" y="113116"/>
            <a:ext cx="3764755" cy="464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4CCD73-0364-4B6A-84FF-F00469801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55" y="113116"/>
            <a:ext cx="4333404" cy="378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1F03B-6373-4D39-ACC7-0E0A835F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54" y="232294"/>
            <a:ext cx="3550442" cy="366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0A0BC-7058-4169-B4DB-F7E4A3DE5DC9}"/>
              </a:ext>
            </a:extLst>
          </p:cNvPr>
          <p:cNvSpPr txBox="1"/>
          <p:nvPr/>
        </p:nvSpPr>
        <p:spPr>
          <a:xfrm>
            <a:off x="375281" y="5240711"/>
            <a:ext cx="43334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ход шли огнемёты, слезоточивый газ, зажигательные бомбы..</a:t>
            </a:r>
          </a:p>
        </p:txBody>
      </p:sp>
    </p:spTree>
    <p:extLst>
      <p:ext uri="{BB962C8B-B14F-4D97-AF65-F5344CB8AC3E}">
        <p14:creationId xmlns:p14="http://schemas.microsoft.com/office/powerpoint/2010/main" val="18098149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BB01-F511-4D10-B6E6-E2D6AFD5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E255C-D329-4A76-815C-4110ACB7A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54" y="92049"/>
            <a:ext cx="4668732" cy="350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B1E3B-02AB-41F5-9092-E52BF2FC5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1" y="3649511"/>
            <a:ext cx="2560320" cy="306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8088C-01FE-4896-B8F3-2BF0CC38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728863"/>
            <a:ext cx="3155124" cy="298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6BF02B-EB1D-4453-8AC0-7500673DB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7278"/>
            <a:ext cx="2682240" cy="357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B1D5C8-1DE5-4E14-8131-A6602600A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278"/>
            <a:ext cx="4175759" cy="327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FEA6C-5DA9-46BC-BE63-4AF7BAB173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55" y="3755066"/>
            <a:ext cx="2258164" cy="3010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2E8182-E89D-41AA-BB37-7EF02BC18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02" y="3786950"/>
            <a:ext cx="2258164" cy="3010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6415D3-8ADF-47E2-BE61-A71D175AF916}"/>
              </a:ext>
            </a:extLst>
          </p:cNvPr>
          <p:cNvSpPr txBox="1"/>
          <p:nvPr/>
        </p:nvSpPr>
        <p:spPr>
          <a:xfrm>
            <a:off x="2254927" y="3288911"/>
            <a:ext cx="7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Участие    в     школьных     проектах    и      мероприятиях</a:t>
            </a:r>
            <a:endParaRPr lang="en-US" sz="2000" b="1" i="1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865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ECB84-6357-404F-B2D0-12099C16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0" y="5116249"/>
            <a:ext cx="7063740" cy="1400530"/>
          </a:xfrm>
        </p:spPr>
        <p:txBody>
          <a:bodyPr/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облегчить мучения, люди брали в рот сырой песок и прикладывались языками к влажным кирпичам в подвалах…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E6FA62-5E0D-498F-9E59-DC227F85E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020329"/>
            <a:ext cx="4244339" cy="465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C1961B-0A6A-49F4-88F8-A840235D1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72" y="0"/>
            <a:ext cx="5351228" cy="455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64D73-C011-474B-88E3-52DAD58A1238}"/>
              </a:ext>
            </a:extLst>
          </p:cNvPr>
          <p:cNvSpPr txBox="1"/>
          <p:nvPr/>
        </p:nvSpPr>
        <p:spPr>
          <a:xfrm>
            <a:off x="265294" y="439219"/>
            <a:ext cx="649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У осаждённых не хватало пищи, медикаментов, боеприпасов, не было воды!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07C7B-654F-46A0-A90A-21D289A18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2690622"/>
            <a:ext cx="4145010" cy="243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4963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22177-FDFC-4299-B8FA-A3EF44A1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12" y="705310"/>
            <a:ext cx="4430614" cy="2205530"/>
          </a:xfrm>
        </p:spPr>
        <p:txBody>
          <a:bodyPr/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днём перевес на стороне противника всё более ощутимее. На крепость было сброшено  22 бомбы по 500 кг и одна 1800 кг.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82CF96-BF33-4A18-824D-C61BF4E79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" y="205718"/>
            <a:ext cx="2888136" cy="644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3BB92D-144B-429E-8E67-57D46C7D2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0" y="0"/>
            <a:ext cx="4207277" cy="319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D5DAA-994E-4734-8D45-C21A0BD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59" y="3559832"/>
            <a:ext cx="4430614" cy="276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D5928-42F4-49CB-B4D7-548710CAD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80" y="3559831"/>
            <a:ext cx="4018251" cy="309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44752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2C5D9-7DE5-4BF5-8422-662134A9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82880"/>
            <a:ext cx="6629400" cy="1912250"/>
          </a:xfrm>
        </p:spPr>
        <p:txBody>
          <a:bodyPr/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Взят в плен полковой комиссар Ефим Моисеевич Фомин.</a:t>
            </a:r>
            <a:b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Расстрелян у Холмских ворот 30 июня.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D69588-3879-4290-9034-F66CB346E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18193"/>
            <a:ext cx="3456353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B10490-4F53-43EE-B8B6-89DE6729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31" y="23021"/>
            <a:ext cx="5108969" cy="681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54FF7-4E04-47B9-8D28-5341C676790E}"/>
              </a:ext>
            </a:extLst>
          </p:cNvPr>
          <p:cNvSpPr txBox="1"/>
          <p:nvPr/>
        </p:nvSpPr>
        <p:spPr>
          <a:xfrm>
            <a:off x="353479" y="6213955"/>
            <a:ext cx="733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Посмертно награждён  орденом Ленина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6E0B10-E325-4570-AD7C-6367E273E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80" y="2230279"/>
            <a:ext cx="1739920" cy="306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156783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F350CB-17F7-478C-8C69-9BEEC3BC9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0"/>
            <a:ext cx="6842760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076DC8-11E5-4500-A220-09CAF19A2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" y="3449506"/>
            <a:ext cx="5303804" cy="326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17F399-F4AB-4698-B512-CAF679FC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38" y="356039"/>
            <a:ext cx="4124009" cy="1741842"/>
          </a:xfrm>
        </p:spPr>
        <p:txBody>
          <a:bodyPr/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Брестскую крепость защищали представители более 30 национальностей.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A2313-C7BE-4FD4-9317-BD07CA39B4C0}"/>
              </a:ext>
            </a:extLst>
          </p:cNvPr>
          <p:cNvSpPr txBox="1"/>
          <p:nvPr/>
        </p:nvSpPr>
        <p:spPr>
          <a:xfrm>
            <a:off x="2004060" y="1879846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С 22 по 30 июня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первый, ожесточённый период боёв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A42A2-4DCC-40B7-A9F3-F97D2E97A15B}"/>
              </a:ext>
            </a:extLst>
          </p:cNvPr>
          <p:cNvSpPr txBox="1"/>
          <p:nvPr/>
        </p:nvSpPr>
        <p:spPr>
          <a:xfrm>
            <a:off x="5658478" y="4302710"/>
            <a:ext cx="6224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июля по август сопротивление продолжали воины-одиночки. ОСТАВАЯСЬ В ГЛУБОКОМ ТЫЛУ ПРОТИВНИКА, ЗАЩИТНИКИ КРЕПОСТИ ВЕЛИ БОИ В ТЕЧЕНИЕ 32 ДНЕЙ!</a:t>
            </a:r>
          </a:p>
        </p:txBody>
      </p:sp>
    </p:spTree>
    <p:extLst>
      <p:ext uri="{BB962C8B-B14F-4D97-AF65-F5344CB8AC3E}">
        <p14:creationId xmlns:p14="http://schemas.microsoft.com/office/powerpoint/2010/main" val="257535128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9F9E9-DC68-4FDD-82A1-6865BD4D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6A172B-C99D-49F4-A319-E6F774234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DD85B-1CFA-4DF1-97AF-37130D2A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49" y="869642"/>
            <a:ext cx="10439156" cy="2237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F7CD2-D774-4D83-BE91-A8F618A2B812}"/>
              </a:ext>
            </a:extLst>
          </p:cNvPr>
          <p:cNvSpPr txBox="1"/>
          <p:nvPr/>
        </p:nvSpPr>
        <p:spPr>
          <a:xfrm>
            <a:off x="1686756" y="3195961"/>
            <a:ext cx="8364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Там, в смертельном Бресте, они, прошедшие все стадии голода, забывшие вкус человеческой пищи и чистой воды,  изувеченные, гнившие от ран – они с необыкновенной стойкостью </a:t>
            </a:r>
          </a:p>
          <a:p>
            <a:r>
              <a:rPr lang="ru-RU" sz="2400" b="1">
                <a:solidFill>
                  <a:schemeClr val="accent1"/>
                </a:solidFill>
              </a:rPr>
              <a:t>                    ЗАЩИЩАЛИ РОДНУЮ ЗЕМЛЮ!</a:t>
            </a:r>
          </a:p>
        </p:txBody>
      </p:sp>
    </p:spTree>
    <p:extLst>
      <p:ext uri="{BB962C8B-B14F-4D97-AF65-F5344CB8AC3E}">
        <p14:creationId xmlns:p14="http://schemas.microsoft.com/office/powerpoint/2010/main" val="75510033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136F83-1E0E-4C47-8709-0B2FB872DC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7354"/>
            <a:ext cx="12090399" cy="6803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D927F8-C36C-4C07-A2E2-F6A0FB851525}"/>
              </a:ext>
            </a:extLst>
          </p:cNvPr>
          <p:cNvSpPr txBox="1"/>
          <p:nvPr/>
        </p:nvSpPr>
        <p:spPr>
          <a:xfrm>
            <a:off x="1157358" y="1107654"/>
            <a:ext cx="19225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/>
              <a:t>1 июля 45 пехотная дивизия покинула Брестскую крепость. </a:t>
            </a:r>
          </a:p>
          <a:p>
            <a:br>
              <a:rPr lang="ru-RU" sz="2400" b="1"/>
            </a:br>
            <a:br>
              <a:rPr lang="ru-RU" sz="2400" b="1"/>
            </a:br>
            <a:r>
              <a:rPr lang="ru-RU" sz="2400" b="1"/>
              <a:t>Потери : </a:t>
            </a:r>
            <a:br>
              <a:rPr lang="ru-RU" sz="2400" b="1"/>
            </a:br>
            <a:r>
              <a:rPr lang="ru-RU" sz="2400" b="1"/>
              <a:t>более 1000 человек ранеными и убитыми</a:t>
            </a:r>
            <a:endParaRPr lang="ru-RU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78D8F-34C5-4F80-B3B8-7B87E1CE83E2}"/>
              </a:ext>
            </a:extLst>
          </p:cNvPr>
          <p:cNvSpPr txBox="1"/>
          <p:nvPr/>
        </p:nvSpPr>
        <p:spPr>
          <a:xfrm>
            <a:off x="4422591" y="471860"/>
            <a:ext cx="76395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/>
              <a:t>В 1942 г.  дивизия была разгромлена под Орлом.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29516-2D64-4F75-A76F-BE18960D41BF}"/>
              </a:ext>
            </a:extLst>
          </p:cNvPr>
          <p:cNvSpPr txBox="1"/>
          <p:nvPr/>
        </p:nvSpPr>
        <p:spPr>
          <a:xfrm>
            <a:off x="3999506" y="2584981"/>
            <a:ext cx="73927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/>
              <a:t> </a:t>
            </a:r>
            <a:r>
              <a:rPr lang="ru-RU" sz="2000" b="1"/>
              <a:t>Из  боевого донесения о взятии  Брест-Литовска:</a:t>
            </a:r>
          </a:p>
          <a:p>
            <a:endParaRPr lang="ru-RU" sz="2400"/>
          </a:p>
          <a:p>
            <a:r>
              <a:rPr lang="ru-RU" sz="2800" b="1">
                <a:solidFill>
                  <a:schemeClr val="accent1"/>
                </a:solidFill>
              </a:rPr>
              <a:t>«… русские дрались упорно и настойчиво…»</a:t>
            </a:r>
          </a:p>
          <a:p>
            <a:endParaRPr lang="ru-RU" sz="2800" b="1">
              <a:solidFill>
                <a:schemeClr val="accent1"/>
              </a:solidFill>
            </a:endParaRPr>
          </a:p>
          <a:p>
            <a:endParaRPr lang="ru-RU" sz="2400" b="1">
              <a:solidFill>
                <a:schemeClr val="accent1"/>
              </a:solidFill>
            </a:endParaRPr>
          </a:p>
          <a:p>
            <a:r>
              <a:rPr lang="ru-RU" sz="2800" b="1">
                <a:solidFill>
                  <a:srgbClr val="C00000"/>
                </a:solidFill>
              </a:rPr>
              <a:t>«…наступление на крепость, в которой сидит отважный противник, стоит много крови…»</a:t>
            </a:r>
          </a:p>
        </p:txBody>
      </p:sp>
    </p:spTree>
    <p:extLst>
      <p:ext uri="{BB962C8B-B14F-4D97-AF65-F5344CB8AC3E}">
        <p14:creationId xmlns:p14="http://schemas.microsoft.com/office/powerpoint/2010/main" val="68002507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ED89C-BD4C-4524-85E7-19035BFE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6" y="3157493"/>
            <a:ext cx="11656381" cy="597762"/>
          </a:xfrm>
        </p:spPr>
        <p:txBody>
          <a:bodyPr/>
          <a:lstStyle/>
          <a:p>
            <a:r>
              <a:rPr lang="ru-RU" sz="2800" b="1" i="1" u="sng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изучением исторического материала  я создавала макет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FBFF26-3FDF-4E8C-AB9F-93241A4C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170453"/>
            <a:ext cx="2240280" cy="2987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BD48E6-44EC-4E7B-9BA7-016843EF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22" y="164103"/>
            <a:ext cx="2205990" cy="294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2A705D-940D-4C86-85FB-D2806DC88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72" y="182879"/>
            <a:ext cx="2084070" cy="295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17F7B2-D58A-4C22-8E49-7B14B6EDE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3746227"/>
            <a:ext cx="2205990" cy="294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E8ED9F-9506-48AE-B9A0-EB0CCF357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69" y="143082"/>
            <a:ext cx="2205989" cy="294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D21CEEA-19D8-4A22-987D-D94BB6841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00" y="3817347"/>
            <a:ext cx="2099310" cy="279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7B79E38-23C8-4AD1-9D6A-8C405230A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86" y="3817347"/>
            <a:ext cx="2099310" cy="279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EEA3D9-2773-4FEE-8DC9-1798EFD6E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02" y="3791801"/>
            <a:ext cx="2099310" cy="279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DFCC6-66C8-4091-8DD3-90DB40C46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04" y="3755255"/>
            <a:ext cx="2272240" cy="3029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9A22EB-4F24-4122-8A65-8D436A0682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56" y="187249"/>
            <a:ext cx="2205989" cy="294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3928627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8FE70-EB8A-4B40-9912-439B5F60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29788"/>
            <a:ext cx="10911840" cy="998898"/>
          </a:xfrm>
        </p:spPr>
        <p:txBody>
          <a:bodyPr/>
          <a:lstStyle/>
          <a:p>
            <a:pPr algn="ctr"/>
            <a:r>
              <a:rPr lang="ru-RU" sz="2800" b="1" i="1" u="sng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значимые объекты макета созданы на основе исторических  фотографий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F1B512-5612-4DDC-AF64-9479B57BD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" y="137159"/>
            <a:ext cx="2019471" cy="2692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913ADB-B021-43A0-A392-72567965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79" y="133472"/>
            <a:ext cx="2169258" cy="279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32369F-3F25-4FA9-9D31-D084EF9D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87" y="133471"/>
            <a:ext cx="2095262" cy="279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BC8BFD-62A0-4876-8D07-20B070570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43" y="36105"/>
            <a:ext cx="2095262" cy="279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3FC0EA-0C01-4C19-9845-93027448B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31" y="138664"/>
            <a:ext cx="2095262" cy="279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8F0B57-C7EC-4BC1-91BA-C62E297B1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6" y="3827137"/>
            <a:ext cx="2169148" cy="289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38E0C0-B078-4701-A54D-C0F53F0D0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90" y="3827137"/>
            <a:ext cx="2169148" cy="289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7EBD6-8661-4006-8C47-15979E7615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8" y="3828686"/>
            <a:ext cx="2169148" cy="289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0ED88C-F483-40D7-AA46-E833281E97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54" y="3827136"/>
            <a:ext cx="2169148" cy="289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DD35E6-8EF4-42EC-8B68-FAA7258DB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48" y="3827135"/>
            <a:ext cx="2169148" cy="289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283485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1850-E775-4284-8004-D3A1ECFA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548" y="3273523"/>
            <a:ext cx="6726905" cy="995806"/>
          </a:xfrm>
        </p:spPr>
        <p:txBody>
          <a:bodyPr/>
          <a:lstStyle/>
          <a:p>
            <a:pPr algn="ctr"/>
            <a:r>
              <a:rPr lang="ru-RU" sz="2800" b="1" i="1" u="sng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Мой макет – это первые 2 дня войны.</a:t>
            </a:r>
            <a:endParaRPr lang="ru-RU" sz="2800" b="1" i="1" u="sng">
              <a:highlight>
                <a:srgbClr val="80808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2502F5-73AF-4EE2-BAAA-DFBF36E4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7" y="534494"/>
            <a:ext cx="1850754" cy="273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DA357-6BE0-45E0-A22F-5874E90ED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8" y="116237"/>
            <a:ext cx="1777650" cy="269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B2F0BB-C69D-46F6-94D0-AE51EF649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32" y="534494"/>
            <a:ext cx="1777651" cy="261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68CE90-9C2D-4BAE-A30E-70ECB4F3B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93" y="197021"/>
            <a:ext cx="1604285" cy="265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38C353-05A5-4AA4-9C59-6F2DD225D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4" y="435425"/>
            <a:ext cx="1926255" cy="2715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EF9A4E-C07A-4412-A754-64A9B2073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77" y="197021"/>
            <a:ext cx="1926255" cy="271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119B11-A8F1-435A-8668-33393C05C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6827"/>
            <a:ext cx="3316637" cy="287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B0C131-9E74-47F7-B64A-F156C94BF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01" y="3874576"/>
            <a:ext cx="3681984" cy="30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B77DB2-939D-4EE1-A118-5B29954E3C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48" y="3800105"/>
            <a:ext cx="3572257" cy="30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53194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3A82F0-04FD-4838-AEE3-8AF345672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66" y="120903"/>
            <a:ext cx="4742688" cy="63235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44D11-2464-4E6C-8E25-7CBE595DDF6D}"/>
              </a:ext>
            </a:extLst>
          </p:cNvPr>
          <p:cNvSpPr txBox="1"/>
          <p:nvPr/>
        </p:nvSpPr>
        <p:spPr>
          <a:xfrm>
            <a:off x="707778" y="414528"/>
            <a:ext cx="6083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/>
              <a:t>Оборона Брестской крепости – это символ беспримерного мужества и стойкости!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6F2E26-9F4C-4F93-A3DA-5DED2A7A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6" y="2047468"/>
            <a:ext cx="2890892" cy="411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E3E5EB-0A23-4BBA-836A-7DDE31AE0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2047468"/>
            <a:ext cx="3437705" cy="402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97AAA4-95AC-4F26-92A0-7BFA36E102D0}"/>
              </a:ext>
            </a:extLst>
          </p:cNvPr>
          <p:cNvSpPr txBox="1"/>
          <p:nvPr/>
        </p:nvSpPr>
        <p:spPr>
          <a:xfrm>
            <a:off x="325464" y="6223096"/>
            <a:ext cx="64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highlight>
                  <a:srgbClr val="C0C0C0"/>
                </a:highlight>
              </a:rPr>
              <a:t>В ЖИВЫХ ОСТАЛОСЬ ОКОЛО  400  ЗАЩИТНИКОВ</a:t>
            </a:r>
          </a:p>
        </p:txBody>
      </p:sp>
    </p:spTree>
    <p:extLst>
      <p:ext uri="{BB962C8B-B14F-4D97-AF65-F5344CB8AC3E}">
        <p14:creationId xmlns:p14="http://schemas.microsoft.com/office/powerpoint/2010/main" val="10959422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B6BD8-67E7-46E4-8D9D-11D41F48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0" y="365125"/>
            <a:ext cx="3749040" cy="1829435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4AD026-BBB6-4363-A7D2-D33E4747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75" y="137160"/>
            <a:ext cx="2695100" cy="30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CE6E791-74C5-40A4-81AD-12AD2E471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5" y="137160"/>
            <a:ext cx="2297430" cy="30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F0D857-B4A8-4755-9A26-2D2E87BD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8" y="102784"/>
            <a:ext cx="2456735" cy="306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6B36D44-2648-41F0-BCA5-0102A8392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" y="3428999"/>
            <a:ext cx="2632710" cy="339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AB8050F-8756-402B-BA0E-C277FE098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75" y="3429000"/>
            <a:ext cx="2456735" cy="339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5168499-C8DA-4FE8-9C69-81C82E77E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3445193"/>
            <a:ext cx="2456735" cy="327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8CB3C9A-2B58-4EA1-AFB8-F7439DEF5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42" y="3656331"/>
            <a:ext cx="3749040" cy="306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FF8AB63-2038-43E1-8AD8-E1F2495B6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73" y="254457"/>
            <a:ext cx="3759779" cy="2828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A063AFD-0108-42ED-8701-D6F5FA6D45C8}"/>
              </a:ext>
            </a:extLst>
          </p:cNvPr>
          <p:cNvSpPr txBox="1"/>
          <p:nvPr/>
        </p:nvSpPr>
        <p:spPr>
          <a:xfrm>
            <a:off x="5042664" y="3116637"/>
            <a:ext cx="592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  ветеранов   с   Днём   Победы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D08BF-E64A-4883-A4F3-BD0C087D0A23}"/>
              </a:ext>
            </a:extLst>
          </p:cNvPr>
          <p:cNvSpPr txBox="1"/>
          <p:nvPr/>
        </p:nvSpPr>
        <p:spPr>
          <a:xfrm>
            <a:off x="1561443" y="6437295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Ржевский  мемориал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4D8CAA-C25D-46D4-86EE-2CC21A81CCEF}"/>
              </a:ext>
            </a:extLst>
          </p:cNvPr>
          <p:cNvSpPr txBox="1"/>
          <p:nvPr/>
        </p:nvSpPr>
        <p:spPr>
          <a:xfrm>
            <a:off x="8158893" y="6461952"/>
            <a:ext cx="336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   Дубосеково</a:t>
            </a:r>
          </a:p>
        </p:txBody>
      </p:sp>
    </p:spTree>
    <p:extLst>
      <p:ext uri="{BB962C8B-B14F-4D97-AF65-F5344CB8AC3E}">
        <p14:creationId xmlns:p14="http://schemas.microsoft.com/office/powerpoint/2010/main" val="404949300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2330E-7338-4C9D-AB06-A014C419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" y="452717"/>
            <a:ext cx="7173896" cy="1678299"/>
          </a:xfrm>
        </p:spPr>
        <p:txBody>
          <a:bodyPr/>
          <a:lstStyle/>
          <a:p>
            <a:r>
              <a:rPr lang="ru-RU" sz="2400" b="1" i="1"/>
              <a:t>Писатель Сергей Смирнов более 10 лет своей жизни посвятил восстановлению памяти о героической обороне Брестской крепости и её защитниках.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8BDB6E-1370-4E76-A64B-16445C878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7" y="2569473"/>
            <a:ext cx="5594349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A8A260-BA15-4EEC-BBEC-905DDC9B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76" y="133594"/>
            <a:ext cx="4803962" cy="663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84360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96436-D836-4753-9AB5-410C413D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88" y="267728"/>
            <a:ext cx="8667623" cy="1049008"/>
          </a:xfrm>
        </p:spPr>
        <p:txBody>
          <a:bodyPr/>
          <a:lstStyle/>
          <a:p>
            <a:r>
              <a:rPr lang="ru-RU"/>
              <a:t>        </a:t>
            </a:r>
            <a:r>
              <a:rPr lang="ru-RU" sz="4400" b="1"/>
              <a:t>Спасибо за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27D93A-CE1C-498E-AD1B-B1562C7A5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1520464"/>
            <a:ext cx="10094975" cy="5337536"/>
          </a:xfrm>
        </p:spPr>
      </p:pic>
    </p:spTree>
    <p:extLst>
      <p:ext uri="{BB962C8B-B14F-4D97-AF65-F5344CB8AC3E}">
        <p14:creationId xmlns:p14="http://schemas.microsoft.com/office/powerpoint/2010/main" val="81592259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187CAC04-53E3-4031-BCF2-94C8E5A4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964" y="1651247"/>
            <a:ext cx="1012055" cy="202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4D7D8A-1DBE-4E6F-94C8-1E7999009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4" y="101362"/>
            <a:ext cx="2609298" cy="346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924AB6-3EDD-4C74-A2EA-D8466109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62" y="121523"/>
            <a:ext cx="2609298" cy="347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30D4E-CFEF-4B93-BED8-A7942E86F58A}"/>
              </a:ext>
            </a:extLst>
          </p:cNvPr>
          <p:cNvSpPr txBox="1"/>
          <p:nvPr/>
        </p:nvSpPr>
        <p:spPr>
          <a:xfrm>
            <a:off x="1104335" y="3270825"/>
            <a:ext cx="367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Обороны Ленинграда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A83C03-DD24-4B2D-A324-06BCC2ABF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1" y="266441"/>
            <a:ext cx="3071951" cy="290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CE7F80-AA07-4D37-839A-450CD915B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28" y="56991"/>
            <a:ext cx="3001068" cy="351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49E1F-B8E0-4DE7-BB4C-0D12625BF528}"/>
              </a:ext>
            </a:extLst>
          </p:cNvPr>
          <p:cNvSpPr txBox="1"/>
          <p:nvPr/>
        </p:nvSpPr>
        <p:spPr>
          <a:xfrm>
            <a:off x="5743575" y="3194149"/>
            <a:ext cx="455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 «Хатынь»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6CFE7B-C892-4B56-A644-7E99BB1B0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" y="3653948"/>
            <a:ext cx="2233970" cy="3123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A86DDA-BEDB-41B5-B8D1-2FB215BBF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62" y="3712289"/>
            <a:ext cx="2326005" cy="310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009FEA-25D1-4776-9854-08B299CAD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80" y="3712289"/>
            <a:ext cx="3263348" cy="3006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8DBD40-0565-4F8F-9DF2-848C3DE17D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39" y="3617277"/>
            <a:ext cx="2326005" cy="310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CC3EB1-E180-437A-B7E5-DB15D697FCCB}"/>
              </a:ext>
            </a:extLst>
          </p:cNvPr>
          <p:cNvSpPr txBox="1"/>
          <p:nvPr/>
        </p:nvSpPr>
        <p:spPr>
          <a:xfrm>
            <a:off x="2789202" y="6454873"/>
            <a:ext cx="812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  комплекс  « Брестская крепость-герой»</a:t>
            </a:r>
          </a:p>
        </p:txBody>
      </p:sp>
    </p:spTree>
    <p:extLst>
      <p:ext uri="{BB962C8B-B14F-4D97-AF65-F5344CB8AC3E}">
        <p14:creationId xmlns:p14="http://schemas.microsoft.com/office/powerpoint/2010/main" val="396821306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CFD7A-79A7-457B-A1E4-F9FB8963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4" y="159754"/>
            <a:ext cx="6149266" cy="3269245"/>
          </a:xfrm>
        </p:spPr>
        <p:txBody>
          <a:bodyPr/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из вас скажет: «А зачем мне это вообще знать? Это было так давно!» и будет неправ!</a:t>
            </a: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мы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наследники Великой Победы, мы обязаны знать и помнить о великом подвиге, героизме и стойкости советских солдат 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484984-97BE-4193-92E7-5FDE932B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99" y="-127538"/>
            <a:ext cx="54065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B88B5-3820-4757-868D-D2856E0B6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4" y="3188220"/>
            <a:ext cx="5918446" cy="344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36017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AA47C-E9F2-48DC-819B-2EDC56D4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4" y="4711485"/>
            <a:ext cx="6612171" cy="1687129"/>
          </a:xfrm>
        </p:spPr>
        <p:txBody>
          <a:bodyPr/>
          <a:lstStyle/>
          <a:p>
            <a:r>
              <a:rPr lang="ru-RU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моего исследования о защитниках -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из книги Сергея Смирнова  «Брестская крепость».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0208B5-AD0A-4105-8CC7-828C883F8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128019"/>
            <a:ext cx="3527652" cy="470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243988-E4F9-4D1A-959A-D6151516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51" y="269319"/>
            <a:ext cx="4739521" cy="631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495C4-E46B-48AD-AE59-1B1F7386C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5" y="1018679"/>
            <a:ext cx="2031883" cy="317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8036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4B7D29-8B9C-4C7B-A819-E6DEF0668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8" y="105128"/>
            <a:ext cx="2605151" cy="349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193FCA-C949-410E-9CC9-CEAAD710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14" y="3847913"/>
            <a:ext cx="2386713" cy="292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5DE9DE-4731-48D7-9B2A-AEA6F4E0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5" y="74754"/>
            <a:ext cx="2430808" cy="324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A0903EA-4736-4806-83C2-DB343DB57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14" y="3758701"/>
            <a:ext cx="2571750" cy="287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2DDD95E-5C94-4AC0-9611-A864AA18CE51}"/>
              </a:ext>
            </a:extLst>
          </p:cNvPr>
          <p:cNvSpPr txBox="1"/>
          <p:nvPr/>
        </p:nvSpPr>
        <p:spPr>
          <a:xfrm>
            <a:off x="6294922" y="4963967"/>
            <a:ext cx="349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/>
              <a:t>      </a:t>
            </a:r>
            <a:endParaRPr lang="ru-RU" sz="3200" b="1" i="1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4D270D-8163-430F-A643-4B49939AA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8" y="3725917"/>
            <a:ext cx="2295657" cy="306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F292F1-1837-4B7E-990D-3FDBC63C1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45" y="175876"/>
            <a:ext cx="2279123" cy="3038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613194-781F-40B8-828B-D7723EFB2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48" y="21340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175D83-8643-4663-B4E3-837C1E0DD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9" y="3428999"/>
            <a:ext cx="3023968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0E271-B118-4946-8027-9C9D0B907017}"/>
              </a:ext>
            </a:extLst>
          </p:cNvPr>
          <p:cNvSpPr txBox="1"/>
          <p:nvPr/>
        </p:nvSpPr>
        <p:spPr>
          <a:xfrm>
            <a:off x="2077376" y="3366551"/>
            <a:ext cx="634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i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поисках         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07124643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56B17F-5E24-42EB-86E8-BF5376EC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0"/>
            <a:ext cx="7031114" cy="39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9DD20D9-8034-4040-A078-3D84C6F64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82" y="3557169"/>
            <a:ext cx="4176369" cy="313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B33F9E-F5C9-42C3-ACC5-4B8D5CD82B49}"/>
              </a:ext>
            </a:extLst>
          </p:cNvPr>
          <p:cNvSpPr txBox="1"/>
          <p:nvPr/>
        </p:nvSpPr>
        <p:spPr>
          <a:xfrm>
            <a:off x="351208" y="5581956"/>
            <a:ext cx="665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Холмские ворота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оборонительных казарм, которые тянулись по всей окружности цитадели.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BB520-D031-4761-817C-6FD68B89960D}"/>
              </a:ext>
            </a:extLst>
          </p:cNvPr>
          <p:cNvSpPr txBox="1"/>
          <p:nvPr/>
        </p:nvSpPr>
        <p:spPr>
          <a:xfrm>
            <a:off x="351208" y="4526280"/>
            <a:ext cx="644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Неприступная цитадель  Холмских ворот и её защитников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99C27-203E-469F-B046-075FF0C67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39" y="113843"/>
            <a:ext cx="4776118" cy="318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84574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0FF94-F6B1-4982-9F72-D1BE6F8C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525710"/>
            <a:ext cx="6233160" cy="1368409"/>
          </a:xfrm>
        </p:spPr>
        <p:txBody>
          <a:bodyPr/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войны Брестская крепость </a:t>
            </a:r>
            <a:r>
              <a:rPr lang="ru-RU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оставалась крепостью только по названию.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E37D092-67FD-4868-9EA4-7A9DFC022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771351"/>
            <a:ext cx="5530012" cy="340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100F9F-E561-4C68-A460-9039CE54E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72" y="56621"/>
            <a:ext cx="5044440" cy="283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9DE53-F4B0-4AA2-94AA-37B2E66EFA45}"/>
              </a:ext>
            </a:extLst>
          </p:cNvPr>
          <p:cNvSpPr txBox="1"/>
          <p:nvPr/>
        </p:nvSpPr>
        <p:spPr>
          <a:xfrm>
            <a:off x="184988" y="299439"/>
            <a:ext cx="623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 - укреплённое место, предназначенное для долгой обороны.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61F11-DE13-4E2C-B720-CEDBB287B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3350846"/>
            <a:ext cx="5044440" cy="336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57163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Широкоэкранный</PresentationFormat>
  <Paragraphs>75</Paragraphs>
  <Slides>31</Slides>
  <Notes>0</Notes>
  <TotalTime>6874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7">
      <vt:lpstr>Arial</vt:lpstr>
      <vt:lpstr>Century Gothic</vt:lpstr>
      <vt:lpstr>Wingdings 3</vt:lpstr>
      <vt:lpstr>Times New Roman</vt:lpstr>
      <vt:lpstr>Wingdings</vt:lpstr>
      <vt:lpstr>Ион</vt:lpstr>
      <vt:lpstr>Умрём, но из крепости              не  уйдём!..</vt:lpstr>
      <vt:lpstr>PowerPoint Presentation</vt:lpstr>
      <vt:lpstr>PowerPoint Presentation</vt:lpstr>
      <vt:lpstr>PowerPoint Presentation</vt:lpstr>
      <vt:lpstr>Кто-то из вас скажет: «А зачем мне это вообще знать? Это было так давно!» и будет неправ! Потому, что мы - наследники Великой Победы, мы обязаны знать и помнить о великом подвиге, героизме и стойкости советских солдат .</vt:lpstr>
      <vt:lpstr>Основа моего исследования о защитниках - материалы из книги Сергея Смирнова  «Брестская крепость».</vt:lpstr>
      <vt:lpstr>PowerPoint Presentation</vt:lpstr>
      <vt:lpstr>PowerPoint Presentation</vt:lpstr>
      <vt:lpstr>Накануне войны Брестская крепость оставалась крепостью только по названию.</vt:lpstr>
      <vt:lpstr>В начале лета в крепости остались только мелкие подразделения разных частей.</vt:lpstr>
      <vt:lpstr>Штурм крепости </vt:lpstr>
      <vt:lpstr>Защиту Холмских ворот организовал 32-хлетний Ефим Моисеевич Фомин, комиссар 84-го полка</vt:lpstr>
      <vt:lpstr>Дом офицеров, или гарнизонный клуб - очень важное укрепление обороны цитадели.</vt:lpstr>
      <vt:lpstr>Комиссар составил несколько радиограмм командованию , но передать их не удалось – связи не было.</vt:lpstr>
      <vt:lpstr>23 июня возобновлены атаки на крепость  при поддержке  танков, артиллерии, авиации.</vt:lpstr>
      <vt:lpstr>К вечеру 24 июня немцы овладели большей частью крепости. В подвале Дома офицеров группа командиров составила приказ №1, объединивший всех в одну сводную группу.</vt:lpstr>
      <vt:lpstr>Белый дворец – также важное укрепление обороны. Его защитники погибли под обломками, оставив надпись «Умираем не срамя».</vt:lpstr>
      <vt:lpstr>Не крепость стен здесь играла роль, а крепость духа осаждённых.Наши советские люди оказались крепче земляных и каменных укреплений!</vt:lpstr>
      <vt:lpstr>В крепости горело всё, что могло гореть! Пыль и дым сушили рот и горло защитников, проникая в лёгкие и вызывая мучительный кашель и жажду.</vt:lpstr>
      <vt:lpstr>Чтобы облегчить мучения, люди брали в рот сырой песок и прикладывались языками к влажным кирпичам в подвалах… </vt:lpstr>
      <vt:lpstr>С каждым днём перевес на стороне противника всё более ощутимее. На крепость было сброшено  22 бомбы по 500 кг и одна 1800 кг.</vt:lpstr>
      <vt:lpstr>Взят в плен полковой комиссар Ефим Моисеевич Фомин.Расстрелян у Холмских ворот 30 июня.</vt:lpstr>
      <vt:lpstr>Брестскую крепость защищали представители более 30 национальностей.</vt:lpstr>
      <vt:lpstr>PowerPoint Presentation</vt:lpstr>
      <vt:lpstr>PowerPoint Presentation</vt:lpstr>
      <vt:lpstr>Параллельно с изучением исторического материала  я создавала макет </vt:lpstr>
      <vt:lpstr>Все значимые объекты макета созданы на основе исторических  фотографий</vt:lpstr>
      <vt:lpstr>Мой макет – это первые 2 дня войны.</vt:lpstr>
      <vt:lpstr>PowerPoint Presentation</vt:lpstr>
      <vt:lpstr>Писатель Сергей Смирнов более 10 лет своей жизни посвятил восстановлению памяти о героической обороне Брестской крепости и её защитниках.</vt:lpstr>
      <vt:lpstr>        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Оборона Брестской крепости</dc:title>
  <dc:creator>Пекарская Оксана</dc:creator>
  <cp:lastModifiedBy>Пекарская Оксана</cp:lastModifiedBy>
  <cp:revision>278</cp:revision>
  <dcterms:created xsi:type="dcterms:W3CDTF">2025-12-29T11:21:06Z</dcterms:created>
  <dcterms:modified xsi:type="dcterms:W3CDTF">2026-05-29T16:44:33Z</dcterms:modified>
</cp:coreProperties>
</file>