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5" r:id="rId4"/>
    <p:sldId id="271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  <p:sldId id="274" r:id="rId20"/>
    <p:sldId id="276" r:id="rId2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54"/>
    <p:restoredTop sz="94610"/>
  </p:normalViewPr>
  <p:slideViewPr>
    <p:cSldViewPr snapToGrid="0" snapToObjects="1">
      <p:cViewPr varScale="1">
        <p:scale>
          <a:sx n="186" d="100"/>
          <a:sy n="186" d="100"/>
        </p:scale>
        <p:origin x="224" y="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288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B34A8-A783-35FB-CE54-BF483A064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3B3B35-B6AD-613D-5FD4-AE79B3D896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51CE3A-EF36-EB4B-3B2A-38B72EA469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45835B-3B76-B92F-3B70-B5BFE18390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516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17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926009"/>
            <a:ext cx="9144000" cy="16457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320"/>
              </a:lnSpc>
              <a:buNone/>
            </a:pPr>
            <a:r>
              <a:rPr lang="en-US" sz="36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Проблемы и перспективы взаимодействия искусства и искусственного интеллекта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4572000" y="2808640"/>
            <a:ext cx="4799607" cy="28802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2000" b="1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Участник:                      </a:t>
            </a:r>
          </a:p>
          <a:p>
            <a:r>
              <a:rPr lang="ru-RU" sz="2000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ученик 7 «Б» ГБОУ Школа №1409 </a:t>
            </a:r>
          </a:p>
          <a:p>
            <a:r>
              <a:rPr lang="ru-RU" sz="2000" dirty="0" err="1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Булык</a:t>
            </a:r>
            <a:r>
              <a:rPr lang="ru-RU" sz="2000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 Богдан Александрович</a:t>
            </a:r>
          </a:p>
          <a:p>
            <a:r>
              <a:rPr lang="ru-RU" sz="2000" b="1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Руководитель:</a:t>
            </a:r>
          </a:p>
          <a:p>
            <a:r>
              <a:rPr lang="ru-RU" sz="2000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педагог ГБОУ Школа №1409</a:t>
            </a:r>
          </a:p>
          <a:p>
            <a:r>
              <a:rPr lang="ru-RU" sz="2000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Сергеева Екатерина Александровна</a:t>
            </a:r>
          </a:p>
          <a:p>
            <a:pPr algn="ctr"/>
            <a:endParaRPr lang="en-US" sz="2000" dirty="0">
              <a:solidFill>
                <a:srgbClr val="CBD5E1"/>
              </a:solidFill>
              <a:latin typeface="Arial" pitchFamily="34" charset="0"/>
              <a:cs typeface="Arial" pitchFamily="34" charset="-120"/>
            </a:endParaRPr>
          </a:p>
          <a:p>
            <a:pPr marL="0" indent="0" algn="ctr">
              <a:buNone/>
            </a:pPr>
            <a:endParaRPr lang="ru-RU" sz="2000" dirty="0">
              <a:solidFill>
                <a:srgbClr val="CBD5E1"/>
              </a:solidFill>
              <a:latin typeface="Arial" pitchFamily="34" charset="0"/>
              <a:cs typeface="Arial" pitchFamily="34" charset="-120"/>
            </a:endParaRPr>
          </a:p>
          <a:p>
            <a:pPr marL="0" indent="0" algn="ctr">
              <a:buNone/>
            </a:pPr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743C03-D0DB-A2CA-3592-999CB24808C6}"/>
              </a:ext>
            </a:extLst>
          </p:cNvPr>
          <p:cNvSpPr txBox="1"/>
          <p:nvPr/>
        </p:nvSpPr>
        <p:spPr>
          <a:xfrm>
            <a:off x="104079" y="59621"/>
            <a:ext cx="903992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Государственное бюджетное общеобразовательное учреждение города Москвы «Школа №1409»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Исследовательский этап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762000" y="1280382"/>
            <a:ext cx="7620000" cy="18788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  <a:buSzPct val="100000"/>
            </a:pPr>
            <a:r>
              <a:rPr lang="en-US" sz="2000" b="1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Сентябрь–октябрь 2025</a:t>
            </a:r>
            <a:r>
              <a:rPr lang="en-US" sz="2000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 </a:t>
            </a: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Проведение опроса </a:t>
            </a:r>
            <a:r>
              <a:rPr lang="en-US" sz="2000" b="1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среди 50+ </a:t>
            </a:r>
            <a:r>
              <a:rPr lang="en-US" sz="2000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школьников об интересе </a:t>
            </a:r>
            <a:r>
              <a:rPr lang="en-US" sz="2000" dirty="0" err="1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к</a:t>
            </a:r>
            <a:r>
              <a:rPr lang="en-US" sz="2000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 ИИ-</a:t>
            </a:r>
            <a:r>
              <a:rPr lang="en-US" sz="2000" dirty="0" err="1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арту</a:t>
            </a:r>
            <a:endParaRPr lang="en-US" sz="2000" dirty="0">
              <a:solidFill>
                <a:srgbClr val="CBD5E1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Анализ этических и правовых аспектов использования ИИ </a:t>
            </a:r>
            <a:r>
              <a:rPr lang="en-US" sz="2000" dirty="0" err="1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в</a:t>
            </a:r>
            <a:r>
              <a:rPr lang="en-US" sz="2000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искусстве</a:t>
            </a:r>
            <a:endParaRPr lang="en-US" sz="2000" dirty="0">
              <a:solidFill>
                <a:srgbClr val="CBD5E1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Изучение кейсов проектов </a:t>
            </a:r>
            <a:r>
              <a:rPr lang="en-US" sz="2000" b="1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Botto, Obvious, </a:t>
            </a:r>
            <a:r>
              <a:rPr lang="en-US" sz="2000" b="1" dirty="0" err="1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Grimes.AI</a:t>
            </a:r>
            <a:endParaRPr lang="en-US" sz="2000" b="1" dirty="0">
              <a:solidFill>
                <a:srgbClr val="CBD5E1"/>
              </a:solidFill>
              <a:latin typeface="Arial" pitchFamily="34" charset="0"/>
              <a:cs typeface="Arial" pitchFamily="34" charset="-12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90939" y="221466"/>
            <a:ext cx="8083296" cy="411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40"/>
              </a:lnSpc>
              <a:buNone/>
            </a:pPr>
            <a:r>
              <a:rPr lang="en-US" sz="2700" b="1" dirty="0" err="1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Техническая</a:t>
            </a: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700" b="1" dirty="0" err="1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разработка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227696" y="725897"/>
            <a:ext cx="3532909" cy="41142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  <a:buSzPct val="100000"/>
            </a:pPr>
            <a:r>
              <a:rPr lang="en-US" sz="2000" b="1" dirty="0" err="1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Октябрь</a:t>
            </a:r>
            <a:r>
              <a:rPr lang="ru-RU" sz="20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2025</a:t>
            </a:r>
            <a:r>
              <a:rPr lang="en-US" sz="20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–</a:t>
            </a:r>
            <a:r>
              <a:rPr lang="ru-RU" sz="20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январь </a:t>
            </a:r>
            <a:r>
              <a:rPr lang="en-US" sz="20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</a:t>
            </a:r>
            <a:r>
              <a:rPr lang="ru-RU" sz="20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r>
              <a:rPr lang="en-US" sz="2000" b="1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lang="en-US" sz="2000" b="1" dirty="0"/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Разработка архитектуры Telegram-бота HACA (Human AI Collaborative Art)</a:t>
            </a:r>
            <a:endParaRPr lang="en-US" sz="2000" dirty="0"/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Создание системы на основе n8n, PostgreSQL, Flux API, Telegram Bot API</a:t>
            </a:r>
            <a:endParaRPr lang="en-US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BA1577-1B31-9E38-8E22-F6C55300F0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0159" y="1230329"/>
            <a:ext cx="5026145" cy="310538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30352" y="292339"/>
            <a:ext cx="8083296" cy="411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40"/>
              </a:lnSpc>
              <a:buNone/>
            </a:pPr>
            <a:r>
              <a:rPr lang="en-US" sz="2700" b="1" dirty="0" err="1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Техническая</a:t>
            </a: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700" b="1" dirty="0" err="1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разработк</a:t>
            </a:r>
            <a:r>
              <a:rPr lang="ru-RU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530352" y="843889"/>
            <a:ext cx="7620000" cy="16502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Настройка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автоматической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генерации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5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изображений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ежедневно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через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Flux 2 Max</a:t>
            </a:r>
            <a:endParaRPr lang="en-US" sz="2000" dirty="0"/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Реализация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системы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голосования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с ограничением 1 голос на пользователя в день</a:t>
            </a:r>
            <a:endParaRPr lang="en-US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75730C-545E-AAE4-AE7E-FD94370A95CE}"/>
              </a:ext>
            </a:extLst>
          </p:cNvPr>
          <p:cNvSpPr txBox="1"/>
          <p:nvPr/>
        </p:nvSpPr>
        <p:spPr>
          <a:xfrm>
            <a:off x="5888182" y="273627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30A5591A-EAB4-E818-D0AB-FEB7B0BFD4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3872" y="2838336"/>
            <a:ext cx="2448000" cy="18360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3AB00275-1052-7771-21B8-CF1BE94151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6588" y="2809443"/>
            <a:ext cx="2448000" cy="183600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09BDD875-8659-CFFF-F2A1-6E177602F9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304" y="2838336"/>
            <a:ext cx="2448000" cy="18360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DEDBE2E-4984-9EFB-7EDB-9D2C9110FFB2}"/>
              </a:ext>
            </a:extLst>
          </p:cNvPr>
          <p:cNvSpPr txBox="1"/>
          <p:nvPr/>
        </p:nvSpPr>
        <p:spPr>
          <a:xfrm>
            <a:off x="159433" y="4703229"/>
            <a:ext cx="5055743" cy="3744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2160"/>
              </a:lnSpc>
              <a:buSzPct val="100000"/>
            </a:pP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Примеры победителей прошлых недель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Оборудование и ресурсы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762000" y="1212240"/>
            <a:ext cx="7620000" cy="13805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Компьютерная техника для разработки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и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администрирования</a:t>
            </a: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Бесплатные онлайн-сервисы: Telegram Bot API, n8n, PostgreSQL, Flux API</a:t>
            </a: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Школьные ресурсы: кабинеты, проектор, помещение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для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галереи</a:t>
            </a: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Количественные результаты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609600" y="1021035"/>
            <a:ext cx="7620000" cy="23770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Создан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работающий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Telegram-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бот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b="1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@human_ai_collbarotive_art_bot</a:t>
            </a: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c</a:t>
            </a: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базовым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функционалом</a:t>
            </a: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Привлечено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ru-RU" sz="2000" b="1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30</a:t>
            </a:r>
            <a:r>
              <a:rPr lang="en-US" sz="2000" b="1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+ 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пользователей для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ежедневного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голосования</a:t>
            </a: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Собрано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ru-RU" sz="2000" b="1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500</a:t>
            </a:r>
            <a:r>
              <a:rPr lang="en-US" sz="2000" b="1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+ 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голосов за период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реализации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проекта</a:t>
            </a: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Ведется подготовка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физическ</a:t>
            </a: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ой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галере</a:t>
            </a: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и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с 15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работами-победителями</a:t>
            </a: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Проведена мини-лекция для 15+ участников о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технологиях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ИИ-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арта</a:t>
            </a: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Качественные результаты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609600" y="1021035"/>
            <a:ext cx="7620000" cy="22627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Сформировано сообщество активных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пользователей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проекта</a:t>
            </a: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Участники демонстрируют осознанный подход к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оценке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ИИ-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арта</a:t>
            </a: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Снижен барьер восприятия цифрового искусства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среди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подростков</a:t>
            </a: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Созданы методические материалы для масштабирования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проекта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в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других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школах</a:t>
            </a: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Социальный эффект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609600" y="1124917"/>
            <a:ext cx="7924800" cy="682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Проект превращает абстрактную идею «ИИ в искусстве» в конкретный, доступный опыт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для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школьников</a:t>
            </a: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</p:txBody>
      </p:sp>
      <p:sp>
        <p:nvSpPr>
          <p:cNvPr id="4" name="Text 2"/>
          <p:cNvSpPr/>
          <p:nvPr/>
        </p:nvSpPr>
        <p:spPr>
          <a:xfrm>
            <a:off x="609600" y="2069679"/>
            <a:ext cx="7620000" cy="12662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Участники активно участвуют в оценке и создании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цифрового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искусства</a:t>
            </a: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Формируется новое понимание взаимодействия человека и технологий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в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творчестве</a:t>
            </a: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Перспективы развития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609600" y="1021035"/>
            <a:ext cx="7620000" cy="21484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Масштабирование проекта на другие школы и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образовательные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организации</a:t>
            </a: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Расширение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функционала Telegram-бота и сценариев взаимодействия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с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ИИ-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артом</a:t>
            </a:r>
            <a:endParaRPr lang="ru-RU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Проведение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конкурсов и фестивалей цифрового искусства на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базе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проекта</a:t>
            </a:r>
            <a:endParaRPr lang="en-US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Заключение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914400" y="1021035"/>
            <a:ext cx="7620000" cy="25324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  <a:buSzPct val="100000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ИИ в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искусстве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- не только технологический тренд, но и новая возможность для школьного образования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</a:t>
            </a: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творчества</a:t>
            </a:r>
            <a:endParaRPr lang="ru-RU" sz="2000" dirty="0">
              <a:solidFill>
                <a:srgbClr val="F1F5F9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>
              <a:lnSpc>
                <a:spcPct val="150000"/>
              </a:lnSpc>
              <a:buSzPct val="100000"/>
            </a:pPr>
            <a:endParaRPr lang="en-US" sz="2000" dirty="0"/>
          </a:p>
          <a:p>
            <a:pPr>
              <a:lnSpc>
                <a:spcPct val="150000"/>
              </a:lnSpc>
              <a:buSzPct val="100000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Проект HACA показывает готовность подростков к осознанному взаимодействию с цифровым </a:t>
            </a:r>
            <a:r>
              <a:rPr lang="en-US" sz="2000" dirty="0" err="1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искусством</a:t>
            </a:r>
            <a:endParaRPr lang="ru-RU" sz="2000" dirty="0">
              <a:solidFill>
                <a:srgbClr val="F1F5F9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>
              <a:lnSpc>
                <a:spcPct val="150000"/>
              </a:lnSpc>
              <a:buSzPct val="100000"/>
            </a:pPr>
            <a:endParaRPr lang="en-US" sz="2000" dirty="0"/>
          </a:p>
          <a:p>
            <a:pPr>
              <a:lnSpc>
                <a:spcPct val="150000"/>
              </a:lnSpc>
              <a:buSzPct val="100000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Продолжать развитие школьной цифровой галереи и тиражировать опыт в других организациях</a:t>
            </a:r>
            <a:endParaRPr lang="en-US"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535616" y="925032"/>
            <a:ext cx="4072768" cy="5485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320"/>
              </a:lnSpc>
              <a:buNone/>
            </a:pPr>
            <a:r>
              <a:rPr lang="en-US" sz="3600" b="1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Попробуйте сами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2585485" y="1634026"/>
            <a:ext cx="3949130" cy="62478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520"/>
              </a:lnSpc>
            </a:pPr>
            <a:r>
              <a:rPr lang="en" sz="2000" dirty="0">
                <a:solidFill>
                  <a:srgbClr val="0F172A"/>
                </a:solidFill>
                <a:latin typeface="Arial" pitchFamily="34" charset="0"/>
                <a:cs typeface="Arial" pitchFamily="34" charset="-120"/>
              </a:rPr>
              <a:t>@</a:t>
            </a:r>
            <a:r>
              <a:rPr lang="en" sz="2000" dirty="0" err="1">
                <a:solidFill>
                  <a:srgbClr val="0F172A"/>
                </a:solidFill>
                <a:latin typeface="Arial" pitchFamily="34" charset="0"/>
                <a:cs typeface="Arial" pitchFamily="34" charset="-120"/>
              </a:rPr>
              <a:t>human_ai_collaborative_art_bot</a:t>
            </a:r>
            <a:endParaRPr lang="en" sz="2000" dirty="0">
              <a:solidFill>
                <a:srgbClr val="0F172A"/>
              </a:solidFill>
              <a:latin typeface="Arial" pitchFamily="34" charset="0"/>
              <a:cs typeface="Arial" pitchFamily="34" charset="-120"/>
            </a:endParaRPr>
          </a:p>
          <a:p>
            <a:pPr marL="0" indent="0" algn="ctr">
              <a:lnSpc>
                <a:spcPts val="2520"/>
              </a:lnSpc>
              <a:buNone/>
            </a:pPr>
            <a:r>
              <a:rPr lang="en-US" sz="2000" dirty="0" err="1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</a:t>
            </a:r>
            <a:r>
              <a:rPr lang="en-US" sz="2000" dirty="0">
                <a:solidFill>
                  <a:srgbClr val="0F17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Telegram</a:t>
            </a: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2337359" y="4415314"/>
            <a:ext cx="4469206" cy="2399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890"/>
              </a:lnSpc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QR-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код на канал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HACA Gallery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9D3629-4F13-3D3E-AB28-21CC3ED36977}"/>
              </a:ext>
            </a:extLst>
          </p:cNvPr>
          <p:cNvSpPr txBox="1"/>
          <p:nvPr/>
        </p:nvSpPr>
        <p:spPr>
          <a:xfrm>
            <a:off x="7726017" y="1199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81E6DA2-5F40-EBA0-2D2F-419AA16D44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7568" y="2455653"/>
            <a:ext cx="1762815" cy="17628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Актуальность темы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453483" y="1305520"/>
            <a:ext cx="5977054" cy="360101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171450" indent="-17145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Искусственный интеллект всё активнее используется в создании цифрового искусства</a:t>
            </a:r>
            <a:endParaRPr lang="en-US" sz="2000" dirty="0"/>
          </a:p>
          <a:p>
            <a:pPr marL="171450" indent="-17145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Подростки часто сталкиваются с ИИ-артом в сети, но не всегда понимают его особенности и ценность</a:t>
            </a:r>
            <a:endParaRPr lang="en-US" sz="2000" dirty="0"/>
          </a:p>
          <a:p>
            <a:pPr marL="171450" indent="-17145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Возникают новые этические и правовые вопросы об авторстве и статусе таких работ</a:t>
            </a:r>
            <a:endParaRPr lang="en-US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931680" y="1799158"/>
            <a:ext cx="3280640" cy="104462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320"/>
              </a:lnSpc>
              <a:buNone/>
            </a:pPr>
            <a:r>
              <a:rPr lang="en-US" sz="3600" b="1" dirty="0" err="1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Спасибо</a:t>
            </a:r>
            <a:r>
              <a:rPr lang="ru-RU" sz="36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за внимание</a:t>
            </a:r>
            <a:r>
              <a:rPr lang="en-US" sz="36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!</a:t>
            </a:r>
            <a:endParaRPr lang="en-US" sz="3600" dirty="0"/>
          </a:p>
        </p:txBody>
      </p:sp>
      <p:sp>
        <p:nvSpPr>
          <p:cNvPr id="3" name="Text 1"/>
          <p:cNvSpPr/>
          <p:nvPr/>
        </p:nvSpPr>
        <p:spPr>
          <a:xfrm>
            <a:off x="3491635" y="3592528"/>
            <a:ext cx="2570451" cy="7413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1890"/>
              </a:lnSpc>
              <a:buNone/>
            </a:pPr>
            <a:endParaRPr lang="en-US" sz="2000" dirty="0"/>
          </a:p>
        </p:txBody>
      </p:sp>
      <p:sp>
        <p:nvSpPr>
          <p:cNvPr id="4" name="Text 2"/>
          <p:cNvSpPr/>
          <p:nvPr/>
        </p:nvSpPr>
        <p:spPr>
          <a:xfrm>
            <a:off x="3286550" y="4786752"/>
            <a:ext cx="2980619" cy="2399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1470"/>
              </a:lnSpc>
            </a:pPr>
            <a:r>
              <a:rPr lang="en-US" sz="2000" dirty="0">
                <a:solidFill>
                  <a:srgbClr val="CBD5E1"/>
                </a:solidFill>
                <a:latin typeface="Arial" pitchFamily="34" charset="0"/>
                <a:cs typeface="Arial" pitchFamily="34" charset="-120"/>
              </a:rPr>
              <a:t>city152@yandex.ru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87A79-867D-64F5-473D-1B5DBB6FE3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1C6225FB-648D-C5C1-2BC8-520329B84912}"/>
              </a:ext>
            </a:extLst>
          </p:cNvPr>
          <p:cNvSpPr/>
          <p:nvPr/>
        </p:nvSpPr>
        <p:spPr>
          <a:xfrm>
            <a:off x="530352" y="399393"/>
            <a:ext cx="8004048" cy="7672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240"/>
              </a:lnSpc>
            </a:pPr>
            <a:r>
              <a:rPr lang="ru-RU" sz="2700" b="1" dirty="0">
                <a:solidFill>
                  <a:srgbClr val="38BDF8"/>
                </a:solidFill>
                <a:latin typeface="Arial" pitchFamily="34" charset="0"/>
                <a:cs typeface="Arial" pitchFamily="34" charset="-120"/>
              </a:rPr>
              <a:t>Актуальность проблемы (Федеральные проекты)</a:t>
            </a:r>
          </a:p>
          <a:p>
            <a:pPr marL="0" indent="0">
              <a:lnSpc>
                <a:spcPts val="3240"/>
              </a:lnSpc>
              <a:buNone/>
            </a:pPr>
            <a:r>
              <a:rPr lang="ru-RU" sz="2700" dirty="0"/>
              <a:t>)</a:t>
            </a:r>
            <a:endParaRPr lang="en-US" sz="2700" dirty="0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A00DEE48-D2C9-C17E-4252-D66E278FA5C2}"/>
              </a:ext>
            </a:extLst>
          </p:cNvPr>
          <p:cNvSpPr/>
          <p:nvPr/>
        </p:nvSpPr>
        <p:spPr>
          <a:xfrm>
            <a:off x="914400" y="2066627"/>
            <a:ext cx="7620000" cy="16502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  <a:buSzPct val="100000"/>
            </a:pP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801998-F52B-3C80-D6E0-39EA1F55CB14}"/>
              </a:ext>
            </a:extLst>
          </p:cNvPr>
          <p:cNvSpPr txBox="1"/>
          <p:nvPr/>
        </p:nvSpPr>
        <p:spPr>
          <a:xfrm>
            <a:off x="331076" y="1341343"/>
            <a:ext cx="8786648" cy="3728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Программа "</a:t>
            </a:r>
            <a:r>
              <a:rPr lang="ru-RU" sz="2000" b="1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Приоритет-2030</a:t>
            </a: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" активно поддерживает ИИ в образовании и креативных индустриях</a:t>
            </a:r>
          </a:p>
          <a:p>
            <a:pPr marL="342900" indent="-34290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Арктический государственный институт культуры и искусств (</a:t>
            </a:r>
            <a:r>
              <a:rPr lang="ru-RU" sz="2000" b="1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АГИКИ</a:t>
            </a: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) реализует направление по внедрению программ, сочетающих искусство с ИИ и технологиями для креативных индустрий.</a:t>
            </a:r>
          </a:p>
          <a:p>
            <a:pPr marL="342900" indent="-34290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Фонд "</a:t>
            </a:r>
            <a:r>
              <a:rPr lang="ru-RU" sz="2000" b="1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Вклад в будущее</a:t>
            </a: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" Сбера открыл 300+ кружков по ИИ в школах России через "ИИ Старт" и "Академию ИИ для школьников".</a:t>
            </a:r>
            <a:br>
              <a:rPr lang="en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</a:br>
            <a:endParaRPr lang="en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79018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30352" y="399393"/>
            <a:ext cx="8083296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240"/>
              </a:lnSpc>
            </a:pPr>
            <a:r>
              <a:rPr lang="ru-RU" sz="2700" b="1" dirty="0">
                <a:solidFill>
                  <a:srgbClr val="38BDF8"/>
                </a:solidFill>
                <a:latin typeface="Arial" pitchFamily="34" charset="0"/>
                <a:cs typeface="Arial" pitchFamily="34" charset="-120"/>
              </a:rPr>
              <a:t>Актуальность проблемы (Конкурсы по ИИ и искусству)</a:t>
            </a:r>
          </a:p>
        </p:txBody>
      </p:sp>
      <p:sp>
        <p:nvSpPr>
          <p:cNvPr id="3" name="Text 1"/>
          <p:cNvSpPr/>
          <p:nvPr/>
        </p:nvSpPr>
        <p:spPr>
          <a:xfrm>
            <a:off x="914400" y="2066627"/>
            <a:ext cx="7620000" cy="16502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  <a:buSzPct val="100000"/>
            </a:pP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19AF6C8-14F0-4E2C-8405-967A62212B0B}"/>
              </a:ext>
            </a:extLst>
          </p:cNvPr>
          <p:cNvSpPr txBox="1"/>
          <p:nvPr/>
        </p:nvSpPr>
        <p:spPr>
          <a:xfrm>
            <a:off x="357352" y="1094608"/>
            <a:ext cx="8786648" cy="5021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Всероссийский конкурс «Искусственный интеллект — навигатор образования» (2025-2026)</a:t>
            </a:r>
            <a:endParaRPr lang="en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171450" indent="-17145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Конкурс «Художник компьютерной графики»</a:t>
            </a:r>
          </a:p>
          <a:p>
            <a:pPr marL="171450" indent="-17145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</a:pPr>
            <a:r>
              <a:rPr lang="en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AI-Art Lab (</a:t>
            </a:r>
            <a:r>
              <a:rPr lang="en" sz="20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Interclover</a:t>
            </a:r>
            <a:r>
              <a:rPr lang="en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, </a:t>
            </a: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январь 2026) </a:t>
            </a:r>
          </a:p>
          <a:p>
            <a:pPr marL="171450" indent="-17145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Постоянные конкурсы «Город будущего» (2025-2026)</a:t>
            </a:r>
          </a:p>
          <a:p>
            <a:pPr>
              <a:lnSpc>
                <a:spcPct val="200000"/>
              </a:lnSpc>
              <a:buSzPct val="100000"/>
            </a:pPr>
            <a:r>
              <a:rPr lang="ru-RU" sz="2700" b="1" dirty="0">
                <a:solidFill>
                  <a:srgbClr val="38BDF8"/>
                </a:solidFill>
                <a:latin typeface="Arial" pitchFamily="34" charset="0"/>
                <a:cs typeface="Arial" pitchFamily="34" charset="-120"/>
              </a:rPr>
              <a:t>Почему актуально</a:t>
            </a:r>
            <a:endParaRPr lang="en-US" sz="2700" b="1" dirty="0">
              <a:solidFill>
                <a:srgbClr val="38BDF8"/>
              </a:solidFill>
              <a:latin typeface="Arial" pitchFamily="34" charset="0"/>
              <a:cs typeface="Arial" pitchFamily="34" charset="-120"/>
            </a:endParaRPr>
          </a:p>
          <a:p>
            <a:pPr>
              <a:lnSpc>
                <a:spcPct val="150000"/>
              </a:lnSpc>
              <a:buSzPct val="100000"/>
            </a:pP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Эти инициативы (министерство просвещения, НТИ) показывают тренд</a:t>
            </a:r>
            <a:r>
              <a:rPr lang="ru-RU" dirty="0"/>
              <a:t>: </a:t>
            </a:r>
            <a:r>
              <a:rPr lang="ru-RU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ИИ творчество в школах.</a:t>
            </a:r>
            <a:endParaRPr lang="en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>
              <a:lnSpc>
                <a:spcPct val="150000"/>
              </a:lnSpc>
              <a:buSzPct val="100000"/>
            </a:pPr>
            <a:br>
              <a:rPr lang="en" sz="20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</a:br>
            <a:endParaRPr lang="en" sz="20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Цель проекта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609600" y="1604751"/>
            <a:ext cx="7189076" cy="26414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Познакомить учеников 12–17 лет с цифровым искусством через Telegram-бот с голосованием за ИИ-картины и создать школьную галерею с лучшими работами</a:t>
            </a:r>
            <a:endParaRPr lang="en-US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40"/>
              </a:lnSpc>
              <a:buNone/>
            </a:pPr>
            <a:r>
              <a:rPr lang="en-US" sz="2700" b="1" dirty="0" err="1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Задачи</a:t>
            </a: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700" b="1" dirty="0" err="1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проекта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761999" y="1223970"/>
            <a:ext cx="7457091" cy="33099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8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Анализ этических и правовых аспектов использования ИИ </a:t>
            </a:r>
            <a:r>
              <a:rPr lang="en-US" sz="2800" dirty="0" err="1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</a:t>
            </a:r>
            <a:r>
              <a:rPr lang="en-US" sz="28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800" dirty="0" err="1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искусстве</a:t>
            </a:r>
            <a:endParaRPr lang="ru-RU" sz="2800" dirty="0">
              <a:solidFill>
                <a:srgbClr val="F1F5F9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endParaRPr lang="en-US" sz="2800" dirty="0"/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800" dirty="0">
                <a:solidFill>
                  <a:srgbClr val="F1F5F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Разработка платформы для взаимодействия с ИИ-артом</a:t>
            </a:r>
            <a:endParaRPr lang="en-US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30352" y="311305"/>
            <a:ext cx="8083296" cy="411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40"/>
              </a:lnSpc>
              <a:buNone/>
            </a:pPr>
            <a:r>
              <a:rPr lang="en-US" sz="2700" b="1" dirty="0" err="1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Задачи</a:t>
            </a: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700" b="1" dirty="0" err="1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проекта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436819" y="843790"/>
            <a:ext cx="8528504" cy="34559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4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Привлечение</a:t>
            </a:r>
            <a:r>
              <a:rPr lang="en-US" sz="24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целевой аудитории </a:t>
            </a:r>
            <a:r>
              <a:rPr lang="en-US" sz="24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к</a:t>
            </a:r>
            <a:r>
              <a:rPr lang="en-US" sz="24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регулярному</a:t>
            </a:r>
            <a:r>
              <a:rPr lang="en-US" sz="24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взаимодействию</a:t>
            </a:r>
            <a:endParaRPr lang="ru-RU" sz="24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endParaRPr lang="en-US" sz="24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4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Организация</a:t>
            </a:r>
            <a:r>
              <a:rPr lang="en-US" sz="24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физического пространства для </a:t>
            </a:r>
            <a:r>
              <a:rPr lang="en-US" sz="24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демонстрации</a:t>
            </a:r>
            <a:r>
              <a:rPr lang="en-US" sz="24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ИИ-</a:t>
            </a:r>
            <a:r>
              <a:rPr lang="en-US" sz="24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арта</a:t>
            </a:r>
            <a:endParaRPr lang="ru-RU" sz="24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endParaRPr lang="en-US" sz="24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  <a:p>
            <a:pPr marL="342900" indent="-342900">
              <a:lnSpc>
                <a:spcPct val="150000"/>
              </a:lnSpc>
              <a:buSzPct val="100000"/>
              <a:buChar char="•"/>
            </a:pPr>
            <a:r>
              <a:rPr lang="en-US" sz="24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Формирование сообщества </a:t>
            </a:r>
            <a:r>
              <a:rPr lang="en-US" sz="24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участников</a:t>
            </a:r>
            <a:r>
              <a:rPr lang="en-US" sz="2400" dirty="0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 </a:t>
            </a:r>
            <a:r>
              <a:rPr lang="en-US" sz="2400" dirty="0" err="1">
                <a:solidFill>
                  <a:srgbClr val="F1F5F9"/>
                </a:solidFill>
                <a:latin typeface="Arial" pitchFamily="34" charset="0"/>
                <a:cs typeface="Arial" pitchFamily="34" charset="-120"/>
              </a:rPr>
              <a:t>проекта</a:t>
            </a:r>
            <a:endParaRPr lang="en-US" sz="2400" dirty="0">
              <a:solidFill>
                <a:srgbClr val="F1F5F9"/>
              </a:solidFill>
              <a:latin typeface="Arial" pitchFamily="34" charset="0"/>
              <a:cs typeface="Arial" pitchFamily="34" charset="-12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Гипотеза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688848" y="1395089"/>
            <a:ext cx="7924800" cy="682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>
                <a:solidFill>
                  <a:srgbClr val="CBD5E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Подростки смогут научиться оценивать ИИ-арт через интерактивный формат голосования, что снизит барьер восприятия цифрового искусства</a:t>
            </a:r>
            <a:endParaRPr lang="en-US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9600" y="609600"/>
            <a:ext cx="8083296" cy="4114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240"/>
              </a:lnSpc>
              <a:buNone/>
            </a:pPr>
            <a:r>
              <a:rPr lang="en-US" sz="2700" b="1" dirty="0">
                <a:solidFill>
                  <a:srgbClr val="38BDF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План реализации проекта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844965" y="3466570"/>
            <a:ext cx="7612565" cy="10673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  <a:buSzPct val="100000"/>
            </a:pPr>
            <a:r>
              <a:rPr lang="en-US" sz="2000" dirty="0">
                <a:solidFill>
                  <a:srgbClr val="F1F5F9"/>
                </a:solidFill>
                <a:latin typeface="Arial" panose="020B0604020202020204" pitchFamily="34" charset="0"/>
                <a:ea typeface="Arial" pitchFamily="34" charset="-122"/>
                <a:cs typeface="Arial" panose="020B0604020202020204" pitchFamily="34" charset="0"/>
              </a:rPr>
              <a:t>Период реализации: сентябрь 2025 – апрель 2026 года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buSzPct val="100000"/>
            </a:pPr>
            <a:r>
              <a:rPr lang="en-US" sz="2000" dirty="0">
                <a:solidFill>
                  <a:srgbClr val="F1F5F9"/>
                </a:solidFill>
                <a:latin typeface="Arial" panose="020B0604020202020204" pitchFamily="34" charset="0"/>
                <a:ea typeface="Arial" pitchFamily="34" charset="-122"/>
                <a:cs typeface="Arial" panose="020B0604020202020204" pitchFamily="34" charset="0"/>
              </a:rPr>
              <a:t>Место реализации: ГБОУ школа №1409, г. </a:t>
            </a:r>
            <a:r>
              <a:rPr lang="en-US" sz="2000" dirty="0" err="1">
                <a:solidFill>
                  <a:srgbClr val="F1F5F9"/>
                </a:solidFill>
                <a:latin typeface="Arial" panose="020B0604020202020204" pitchFamily="34" charset="0"/>
                <a:ea typeface="Arial" pitchFamily="34" charset="-122"/>
                <a:cs typeface="Arial" panose="020B0604020202020204" pitchFamily="34" charset="0"/>
              </a:rPr>
              <a:t>Москв</a:t>
            </a:r>
            <a:r>
              <a:rPr lang="ru-RU" sz="2000" dirty="0">
                <a:solidFill>
                  <a:srgbClr val="F1F5F9"/>
                </a:solidFill>
                <a:latin typeface="Arial" panose="020B0604020202020204" pitchFamily="34" charset="0"/>
                <a:ea typeface="Arial" pitchFamily="34" charset="-122"/>
                <a:cs typeface="Arial" panose="020B0604020202020204" pitchFamily="34" charset="0"/>
              </a:rPr>
              <a:t>а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EEDA0E-1975-DDC1-34E3-ACD733588860}"/>
              </a:ext>
            </a:extLst>
          </p:cNvPr>
          <p:cNvSpPr txBox="1"/>
          <p:nvPr/>
        </p:nvSpPr>
        <p:spPr>
          <a:xfrm>
            <a:off x="1121115" y="1777780"/>
            <a:ext cx="7060266" cy="958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-28575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F1F5F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Исследовательский этап</a:t>
            </a:r>
            <a:r>
              <a:rPr lang="en-US" sz="2000" dirty="0">
                <a:solidFill>
                  <a:srgbClr val="F1F5F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dirty="0">
                <a:solidFill>
                  <a:srgbClr val="F1F5F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Сентябрь–октябрь 2025</a:t>
            </a:r>
          </a:p>
          <a:p>
            <a:pPr indent="-285750">
              <a:lnSpc>
                <a:spcPct val="150000"/>
              </a:lnSpc>
              <a:buSzPct val="100000"/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F1F5F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Техническая </a:t>
            </a:r>
            <a:r>
              <a:rPr lang="ru-RU" sz="2000" dirty="0" err="1">
                <a:solidFill>
                  <a:srgbClr val="F1F5F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разроботка</a:t>
            </a:r>
            <a:r>
              <a:rPr lang="en-US" sz="2000" dirty="0">
                <a:solidFill>
                  <a:srgbClr val="F1F5F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dirty="0">
                <a:solidFill>
                  <a:srgbClr val="F1F5F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Октябрь 2025–январь 2026 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2739</TotalTime>
  <Words>692</Words>
  <Application>Microsoft Macintosh PowerPoint</Application>
  <PresentationFormat>Экран (16:9)</PresentationFormat>
  <Paragraphs>115</Paragraphs>
  <Slides>20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Perplexity AI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Converted Presentation</dc:title>
  <dc:subject>PptxGenJS Presentation</dc:subject>
  <dc:creator>Perplexity</dc:creator>
  <cp:lastModifiedBy>Кристина Белякова</cp:lastModifiedBy>
  <cp:revision>31</cp:revision>
  <dcterms:created xsi:type="dcterms:W3CDTF">2026-01-30T19:57:50Z</dcterms:created>
  <dcterms:modified xsi:type="dcterms:W3CDTF">2026-02-01T18:22:58Z</dcterms:modified>
</cp:coreProperties>
</file>