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itter" panose="020B0604020202020204" charset="-52"/>
      <p:regular r:id="rId13"/>
    </p:embeddedFont>
    <p:embeddedFont>
      <p:font typeface="Rockwell" panose="02060603020205020403" pitchFamily="18" charset="0"/>
      <p:regular r:id="rId14"/>
      <p:bold r:id="rId15"/>
      <p:italic r:id="rId16"/>
      <p:boldItalic r:id="rId17"/>
    </p:embeddedFon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1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9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323" y="1346836"/>
            <a:ext cx="10801754" cy="2865120"/>
          </a:xfrm>
        </p:spPr>
        <p:txBody>
          <a:bodyPr anchor="b">
            <a:normAutofit/>
          </a:bodyPr>
          <a:lstStyle>
            <a:lvl1pPr algn="ctr">
              <a:defRPr sz="57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4323" y="4322446"/>
            <a:ext cx="10801754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4007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7" y="5147247"/>
            <a:ext cx="12441077" cy="983226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96567" y="745586"/>
            <a:ext cx="12441077" cy="4055682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4" y="6130474"/>
            <a:ext cx="12439198" cy="818966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832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4" y="731521"/>
            <a:ext cx="12424514" cy="4109831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5" y="5045784"/>
            <a:ext cx="12424513" cy="1910623"/>
          </a:xfrm>
        </p:spPr>
        <p:txBody>
          <a:bodyPr anchor="ctr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452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731520"/>
            <a:ext cx="11163302" cy="3591485"/>
          </a:xfrm>
        </p:spPr>
        <p:txBody>
          <a:bodyPr anchor="ctr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064773" y="4332039"/>
            <a:ext cx="10502759" cy="512174"/>
          </a:xfrm>
        </p:spPr>
        <p:txBody>
          <a:bodyPr anchor="t">
            <a:normAutofit/>
          </a:bodyPr>
          <a:lstStyle>
            <a:lvl1pPr marL="0" indent="0" algn="r">
              <a:buNone/>
              <a:defRPr sz="168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045785"/>
            <a:ext cx="12424514" cy="19036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03934" y="882289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9547" y="3566512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61426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68" y="2552331"/>
            <a:ext cx="12426392" cy="3014202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5580667"/>
            <a:ext cx="12424516" cy="1368773"/>
          </a:xfrm>
        </p:spPr>
        <p:txBody>
          <a:bodyPr anchor="t"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186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96553" y="731520"/>
            <a:ext cx="12424514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96553" y="2505983"/>
            <a:ext cx="3958747" cy="98796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96553" y="3493949"/>
            <a:ext cx="3958747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3853" y="2505984"/>
            <a:ext cx="3958270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333854" y="3493949"/>
            <a:ext cx="3959785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7958" y="2505984"/>
            <a:ext cx="3949453" cy="98796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9571616" y="3493949"/>
            <a:ext cx="3949453" cy="3455491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185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96554" y="731520"/>
            <a:ext cx="12424514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96555" y="5035079"/>
            <a:ext cx="3958746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10424" y="2758784"/>
            <a:ext cx="352806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96555" y="5726593"/>
            <a:ext cx="3958746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1242" y="5035079"/>
            <a:ext cx="39587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482796" y="2758784"/>
            <a:ext cx="3516630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329618" y="5726592"/>
            <a:ext cx="3960403" cy="1222846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568108" y="5035079"/>
            <a:ext cx="3947880" cy="69151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9783364" y="2758784"/>
            <a:ext cx="3518536" cy="18288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9567957" y="5726594"/>
            <a:ext cx="3953110" cy="1222844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14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76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731520"/>
            <a:ext cx="3051188" cy="621792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6553" y="731520"/>
            <a:ext cx="9190446" cy="62179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615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56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87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5622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756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052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624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722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3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95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44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093" y="788672"/>
            <a:ext cx="11680214" cy="3423284"/>
          </a:xfrm>
        </p:spPr>
        <p:txBody>
          <a:bodyPr anchor="b">
            <a:normAutofit/>
          </a:bodyPr>
          <a:lstStyle>
            <a:lvl1pPr>
              <a:defRPr sz="408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93" y="4322446"/>
            <a:ext cx="11680214" cy="1800224"/>
          </a:xfrm>
        </p:spPr>
        <p:txBody>
          <a:bodyPr/>
          <a:lstStyle>
            <a:lvl1pPr marL="0" indent="0" algn="ctr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701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554" y="2505984"/>
            <a:ext cx="6127205" cy="4443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8084" y="2505984"/>
            <a:ext cx="6112985" cy="4443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0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555" y="731520"/>
            <a:ext cx="12424513" cy="159067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165" y="2505984"/>
            <a:ext cx="5855039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554" y="3494678"/>
            <a:ext cx="6128650" cy="3454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2404" y="2505984"/>
            <a:ext cx="5838665" cy="98869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3494678"/>
            <a:ext cx="6114428" cy="3454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2521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831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5788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4" y="731520"/>
            <a:ext cx="4718684" cy="2834640"/>
          </a:xfrm>
        </p:spPr>
        <p:txBody>
          <a:bodyPr anchor="b">
            <a:normAutofit/>
          </a:bodyPr>
          <a:lstStyle>
            <a:lvl1pPr>
              <a:defRPr sz="33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677" y="731520"/>
            <a:ext cx="7427390" cy="621792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674" y="3566161"/>
            <a:ext cx="4718684" cy="3383279"/>
          </a:xfrm>
        </p:spPr>
        <p:txBody>
          <a:bodyPr/>
          <a:lstStyle>
            <a:lvl1pPr marL="0" indent="0" algn="ctr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283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3" y="731520"/>
            <a:ext cx="7115728" cy="2834640"/>
          </a:xfrm>
        </p:spPr>
        <p:txBody>
          <a:bodyPr anchor="b">
            <a:normAutofit/>
          </a:bodyPr>
          <a:lstStyle>
            <a:lvl1pPr>
              <a:defRPr sz="384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909765" y="910657"/>
            <a:ext cx="3906427" cy="5859646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553" y="3566160"/>
            <a:ext cx="7121940" cy="3383280"/>
          </a:xfrm>
        </p:spPr>
        <p:txBody>
          <a:bodyPr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140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555" y="731521"/>
            <a:ext cx="12424513" cy="1591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554" y="2515277"/>
            <a:ext cx="12424514" cy="443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14483" y="705993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6553" y="7059931"/>
            <a:ext cx="800743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16814" y="7059931"/>
            <a:ext cx="9042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75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</p:sldLayoutIdLst>
  <p:hf sldNum="0" hdr="0" ftr="0" dt="0"/>
  <p:txStyles>
    <p:titleStyle>
      <a:lvl1pPr algn="ctr" defTabSz="1097280" rtl="0" eaLnBrk="1" latinLnBrk="0" hangingPunct="1">
        <a:lnSpc>
          <a:spcPct val="90000"/>
        </a:lnSpc>
        <a:spcBef>
          <a:spcPct val="0"/>
        </a:spcBef>
        <a:buNone/>
        <a:defRPr sz="408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-3-6.svg"/><Relationship Id="rId5" Type="http://schemas.openxmlformats.org/officeDocument/2006/relationships/image" Target="../media/image-3-4.svg"/><Relationship Id="rId4" Type="http://schemas.openxmlformats.org/officeDocument/2006/relationships/image" Target="../media/image-3-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718667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МЕДИА@AI-lab: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2418040"/>
            <a:ext cx="5677376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 "История моего села"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6280190" y="3117413"/>
            <a:ext cx="707397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Оживляем историю с помощью AI</a:t>
            </a:r>
            <a:endParaRPr lang="en-US" sz="3100" dirty="0"/>
          </a:p>
        </p:txBody>
      </p:sp>
      <p:sp>
        <p:nvSpPr>
          <p:cNvPr id="6" name="Text 3"/>
          <p:cNvSpPr/>
          <p:nvPr/>
        </p:nvSpPr>
        <p:spPr>
          <a:xfrm>
            <a:off x="6280190" y="3911203"/>
            <a:ext cx="755642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6280190" y="4526399"/>
            <a:ext cx="7556421" cy="1984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Томская Мария Ивановна, главный библиотекарь ОИКТ, Сунтарской районной библиотеки им. Л. А. </a:t>
            </a:r>
            <a:r>
              <a:rPr lang="en-US" sz="3100" b="1" dirty="0" err="1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Попова</a:t>
            </a:r>
            <a:r>
              <a:rPr lang="ru-RU" sz="3100" b="1" dirty="0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, Республики Саха (Якутия)</a:t>
            </a: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3276" y="339090"/>
            <a:ext cx="3083123" cy="3854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Будем на связи!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493276" y="773787"/>
            <a:ext cx="5574387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Открыты к сотрудничеству и новым идеям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493276" y="1267063"/>
            <a:ext cx="13643848" cy="197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Проект "История моего села" готов к показу и использованию на </a:t>
            </a:r>
            <a:r>
              <a:rPr lang="en-US" sz="2800" dirty="0" err="1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уроках</a:t>
            </a:r>
            <a:r>
              <a:rPr lang="en-US" sz="28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.</a:t>
            </a:r>
            <a:endParaRPr lang="ru-RU" sz="2800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buNone/>
            </a:pPr>
            <a:r>
              <a:rPr lang="en-US" sz="28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Мы открыты для предложений по сотрудничеству и развитию! </a:t>
            </a:r>
            <a:endParaRPr lang="ru-RU" sz="2800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buNone/>
            </a:pPr>
            <a:r>
              <a:rPr lang="ru-RU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ru-RU" sz="28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800" dirty="0" err="1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Свяжитесь</a:t>
            </a:r>
            <a:r>
              <a:rPr lang="en-US" sz="28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 нами, чтобы вместе развивать этот уникальный проект.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780633" y="3651885"/>
            <a:ext cx="2499836" cy="231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Контактная информация: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801648" y="4209909"/>
            <a:ext cx="6671548" cy="197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3200" b="1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Мария Т</a:t>
            </a:r>
            <a:r>
              <a:rPr lang="en-US" sz="2800" b="1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омская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801648" y="4895611"/>
            <a:ext cx="6671548" cy="197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buSzPct val="100000"/>
              <a:buChar char="•"/>
            </a:pPr>
            <a:r>
              <a:rPr lang="en-US" sz="2800" b="1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Email:</a:t>
            </a:r>
            <a:r>
              <a:rPr lang="en-US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marivanna.0778@mail.ru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801648" y="5561409"/>
            <a:ext cx="6671548" cy="3945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Мы ищем партнеров и сторонников, готовых помочь нам масштабировать проект и донести истории села Сунтар до еще большего числа людей.</a:t>
            </a:r>
            <a:endParaRPr lang="en-US" sz="2800" dirty="0"/>
          </a:p>
        </p:txBody>
      </p:sp>
      <p:sp>
        <p:nvSpPr>
          <p:cNvPr id="10" name="Text 7"/>
          <p:cNvSpPr/>
          <p:nvPr/>
        </p:nvSpPr>
        <p:spPr>
          <a:xfrm>
            <a:off x="7473196" y="8552021"/>
            <a:ext cx="6671548" cy="197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Отсканируйте QR-код, чтобы перейти на страницу проекта или посмотреть портфолио.</a:t>
            </a:r>
            <a:endParaRPr lang="en-US" sz="950" dirty="0"/>
          </a:p>
        </p:txBody>
      </p:sp>
      <p:sp>
        <p:nvSpPr>
          <p:cNvPr id="11" name="Text 8"/>
          <p:cNvSpPr/>
          <p:nvPr/>
        </p:nvSpPr>
        <p:spPr>
          <a:xfrm>
            <a:off x="493276" y="8998982"/>
            <a:ext cx="13643848" cy="1972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9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Присоединяйтесь к нам в создании будущего, где история оживает с помощью современных технологий!</a:t>
            </a:r>
            <a:endParaRPr lang="en-US" sz="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1327"/>
            <a:ext cx="91440" cy="914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87664" y="3765233"/>
            <a:ext cx="11055072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Идея проекта: Путешествие в прошлое с AI</a:t>
            </a:r>
            <a:endParaRPr lang="en-US" sz="3900" dirty="0"/>
          </a:p>
        </p:txBody>
      </p:sp>
      <p:sp>
        <p:nvSpPr>
          <p:cNvPr id="9" name="Text 4"/>
          <p:cNvSpPr/>
          <p:nvPr/>
        </p:nvSpPr>
        <p:spPr>
          <a:xfrm>
            <a:off x="793790" y="4464606"/>
            <a:ext cx="13042821" cy="24806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Мы создаем короткометражный анимационный фильм об истории села Сунтар. Главные герои, школьники, путешествуют в прошлое с помощью волшебной книги, а все визуальные элементы генерируются искусственным интеллектом.</a:t>
            </a:r>
            <a:endParaRPr lang="en-US" sz="31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5" t="-624" r="535" b="46190"/>
          <a:stretch/>
        </p:blipFill>
        <p:spPr>
          <a:xfrm>
            <a:off x="2286000" y="232767"/>
            <a:ext cx="10058400" cy="3128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01886"/>
            <a:ext cx="1182016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Техническая инфраструктура: ИИ в действии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501259"/>
            <a:ext cx="13042821" cy="14882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Наш проект активно использует передовые ИИ-инструменты для создания уникального визуального и текстового контента. Это позволяет нам не только оживить историю, но и сделать ее доступной и увлекательной для современного поколения.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93790" y="3287197"/>
            <a:ext cx="4215289" cy="4140398"/>
          </a:xfrm>
          <a:prstGeom prst="roundRect">
            <a:avLst>
              <a:gd name="adj" fmla="val 719"/>
            </a:avLst>
          </a:prstGeom>
          <a:solidFill>
            <a:srgbClr val="3B3C3E"/>
          </a:solidFill>
          <a:ln/>
        </p:spPr>
      </p:sp>
      <p:sp>
        <p:nvSpPr>
          <p:cNvPr id="5" name="Shape 3"/>
          <p:cNvSpPr/>
          <p:nvPr/>
        </p:nvSpPr>
        <p:spPr>
          <a:xfrm>
            <a:off x="992148" y="348555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9FA582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5859" y="3649147"/>
            <a:ext cx="267891" cy="26789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2148" y="4279225"/>
            <a:ext cx="3818573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Разработка сценария и диалогов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992148" y="4978837"/>
            <a:ext cx="281868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Инструмент: GigaChat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992148" y="5368290"/>
            <a:ext cx="3818573" cy="1240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Результат: Увлекательные истории и живые диалоги, которые погружают зрителя в атмосферу прошлого.</a:t>
            </a:r>
            <a:endParaRPr lang="en-US" sz="1950" dirty="0"/>
          </a:p>
        </p:txBody>
      </p:sp>
      <p:sp>
        <p:nvSpPr>
          <p:cNvPr id="10" name="Shape 7"/>
          <p:cNvSpPr/>
          <p:nvPr/>
        </p:nvSpPr>
        <p:spPr>
          <a:xfrm>
            <a:off x="5207437" y="3287197"/>
            <a:ext cx="4215408" cy="4140398"/>
          </a:xfrm>
          <a:prstGeom prst="roundRect">
            <a:avLst>
              <a:gd name="adj" fmla="val 719"/>
            </a:avLst>
          </a:prstGeom>
          <a:solidFill>
            <a:srgbClr val="3B3C3E"/>
          </a:solidFill>
          <a:ln/>
        </p:spPr>
      </p:sp>
      <p:sp>
        <p:nvSpPr>
          <p:cNvPr id="11" name="Shape 8"/>
          <p:cNvSpPr/>
          <p:nvPr/>
        </p:nvSpPr>
        <p:spPr>
          <a:xfrm>
            <a:off x="5405795" y="348555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9FA582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69506" y="3649147"/>
            <a:ext cx="267891" cy="26789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05795" y="4279225"/>
            <a:ext cx="326195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Генерация изображений</a:t>
            </a:r>
            <a:endParaRPr lang="en-US" sz="1950" dirty="0"/>
          </a:p>
        </p:txBody>
      </p:sp>
      <p:sp>
        <p:nvSpPr>
          <p:cNvPr id="14" name="Text 10"/>
          <p:cNvSpPr/>
          <p:nvPr/>
        </p:nvSpPr>
        <p:spPr>
          <a:xfrm>
            <a:off x="5405795" y="4668679"/>
            <a:ext cx="3818692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Инструмент: </a:t>
            </a:r>
            <a:r>
              <a:rPr lang="en-US" sz="1950" b="1" dirty="0" err="1" smtClean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GigaChat</a:t>
            </a:r>
            <a:r>
              <a:rPr lang="ru-RU" sz="1950" dirty="0" smtClean="0"/>
              <a:t>, </a:t>
            </a:r>
            <a:r>
              <a:rPr lang="en-US" sz="1950" b="1" dirty="0" err="1" smtClean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Yandex</a:t>
            </a:r>
            <a:r>
              <a:rPr lang="en-US" sz="1950" b="1" dirty="0" smtClean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 </a:t>
            </a: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ART (Шедеврушка), Sora, Nana-Banana</a:t>
            </a:r>
            <a:endParaRPr lang="en-US" sz="1950" dirty="0"/>
          </a:p>
        </p:txBody>
      </p:sp>
      <p:sp>
        <p:nvSpPr>
          <p:cNvPr id="15" name="Text 11"/>
          <p:cNvSpPr/>
          <p:nvPr/>
        </p:nvSpPr>
        <p:spPr>
          <a:xfrm>
            <a:off x="5405795" y="5678448"/>
            <a:ext cx="3818692" cy="155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Результат: Детализированные персонажи, исторически достоверные фоны и динамичные сцены.</a:t>
            </a:r>
            <a:endParaRPr lang="en-US" sz="1950" dirty="0"/>
          </a:p>
        </p:txBody>
      </p:sp>
      <p:sp>
        <p:nvSpPr>
          <p:cNvPr id="16" name="Shape 12"/>
          <p:cNvSpPr/>
          <p:nvPr/>
        </p:nvSpPr>
        <p:spPr>
          <a:xfrm>
            <a:off x="9621203" y="3287197"/>
            <a:ext cx="4215289" cy="4140398"/>
          </a:xfrm>
          <a:prstGeom prst="roundRect">
            <a:avLst>
              <a:gd name="adj" fmla="val 719"/>
            </a:avLst>
          </a:prstGeom>
          <a:solidFill>
            <a:srgbClr val="3B3C3E"/>
          </a:solidFill>
          <a:ln/>
        </p:spPr>
      </p:sp>
      <p:sp>
        <p:nvSpPr>
          <p:cNvPr id="17" name="Shape 13"/>
          <p:cNvSpPr/>
          <p:nvPr/>
        </p:nvSpPr>
        <p:spPr>
          <a:xfrm>
            <a:off x="9819561" y="348555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9FA582"/>
          </a:solidFill>
          <a:ln/>
        </p:spPr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83272" y="3649147"/>
            <a:ext cx="267891" cy="26789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819561" y="427922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Монтаж и сборка</a:t>
            </a:r>
            <a:endParaRPr lang="en-US" sz="1950" dirty="0"/>
          </a:p>
        </p:txBody>
      </p:sp>
      <p:sp>
        <p:nvSpPr>
          <p:cNvPr id="20" name="Text 15"/>
          <p:cNvSpPr/>
          <p:nvPr/>
        </p:nvSpPr>
        <p:spPr>
          <a:xfrm>
            <a:off x="9819561" y="4668679"/>
            <a:ext cx="257436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Инструмент: CapCut</a:t>
            </a:r>
            <a:endParaRPr lang="en-US" sz="1950" dirty="0"/>
          </a:p>
        </p:txBody>
      </p:sp>
      <p:sp>
        <p:nvSpPr>
          <p:cNvPr id="21" name="Text 16"/>
          <p:cNvSpPr/>
          <p:nvPr/>
        </p:nvSpPr>
        <p:spPr>
          <a:xfrm>
            <a:off x="9819561" y="5058132"/>
            <a:ext cx="3818573" cy="15507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Результат: Плавный видеоряд, гармонично сочетающий AI-генерированные элементы с записанной озвучкой.</a:t>
            </a:r>
            <a:endParaRPr lang="en-US" sz="19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140" y="508159"/>
            <a:ext cx="13152120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Наш анимационный фильм – это синтез современных технологий и творческого подхода, где каждый элемент тщательно подобран и интегрирован для создания захватывающего повествования. Мы используем следующие компоненты:</a:t>
            </a:r>
            <a:endParaRPr lang="en-US" sz="2150" dirty="0"/>
          </a:p>
        </p:txBody>
      </p:sp>
      <p:sp>
        <p:nvSpPr>
          <p:cNvPr id="3" name="Shape 1"/>
          <p:cNvSpPr/>
          <p:nvPr/>
        </p:nvSpPr>
        <p:spPr>
          <a:xfrm>
            <a:off x="7548205" y="2032635"/>
            <a:ext cx="415766" cy="415766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</p:sp>
      <p:sp>
        <p:nvSpPr>
          <p:cNvPr id="4" name="Text 2"/>
          <p:cNvSpPr/>
          <p:nvPr/>
        </p:nvSpPr>
        <p:spPr>
          <a:xfrm>
            <a:off x="8148756" y="2096095"/>
            <a:ext cx="4409585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Сгенерированные изображения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8148757" y="2458641"/>
            <a:ext cx="6481643" cy="1154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Персонажи и локации, созданные с помощью искусственного интеллекта, оживляют страницы истории, делая их яркими и запоминающимися.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548205" y="3983117"/>
            <a:ext cx="415766" cy="415766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</p:sp>
      <p:sp>
        <p:nvSpPr>
          <p:cNvPr id="7" name="Text 5"/>
          <p:cNvSpPr/>
          <p:nvPr/>
        </p:nvSpPr>
        <p:spPr>
          <a:xfrm>
            <a:off x="8148757" y="4046577"/>
            <a:ext cx="260366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Озвучка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8148757" y="4409122"/>
            <a:ext cx="6481643" cy="1154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Качественная запись голоса с диктофона придает ролику аутентичность и эмоциональную глубину, позволяя зрителю полностью погрузиться в сюжет.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7548205" y="5933599"/>
            <a:ext cx="415766" cy="415766"/>
          </a:xfrm>
          <a:prstGeom prst="roundRect">
            <a:avLst>
              <a:gd name="adj" fmla="val 6667"/>
            </a:avLst>
          </a:prstGeom>
          <a:solidFill>
            <a:srgbClr val="3B3C3E"/>
          </a:solidFill>
          <a:ln/>
        </p:spPr>
      </p:sp>
      <p:sp>
        <p:nvSpPr>
          <p:cNvPr id="10" name="Text 8"/>
          <p:cNvSpPr/>
          <p:nvPr/>
        </p:nvSpPr>
        <p:spPr>
          <a:xfrm>
            <a:off x="8148757" y="5997059"/>
            <a:ext cx="5554122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Собранный и анимированный видеоряд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8148757" y="6359604"/>
            <a:ext cx="6481643" cy="1154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C2C4B5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Финальный монтаж в CapCut обеспечивает динамичность и целостность повествования, превращая отдельные элементы в единое произведение.</a:t>
            </a:r>
            <a:endParaRPr lang="en-US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7325"/>
          <a:stretch/>
        </p:blipFill>
        <p:spPr>
          <a:xfrm>
            <a:off x="537883" y="2032635"/>
            <a:ext cx="6777317" cy="5747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8180" y="510778"/>
            <a:ext cx="11336060" cy="5298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Целевая аудитория: юные исследователи мстории</a:t>
            </a:r>
            <a:endParaRPr lang="en-US" sz="3300" dirty="0"/>
          </a:p>
        </p:txBody>
      </p:sp>
      <p:sp>
        <p:nvSpPr>
          <p:cNvPr id="3" name="Text 1"/>
          <p:cNvSpPr/>
          <p:nvPr/>
        </p:nvSpPr>
        <p:spPr>
          <a:xfrm>
            <a:off x="485774" y="1238646"/>
            <a:ext cx="13274040" cy="9536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Мы стремимся затронуть сердца и умы молодежи, представляя им историю родного края в современном, увлекательном формате. Наш проект разработан с учетом их интересов и предпочтений.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485774" y="2446654"/>
            <a:ext cx="6552248" cy="2012394"/>
          </a:xfrm>
          <a:prstGeom prst="roundRect">
            <a:avLst>
              <a:gd name="adj" fmla="val 1264"/>
            </a:avLst>
          </a:prstGeom>
          <a:solidFill>
            <a:srgbClr val="1C1D1F"/>
          </a:solidFill>
          <a:ln w="22860">
            <a:solidFill>
              <a:srgbClr val="54555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8634" y="2469514"/>
            <a:ext cx="6506528" cy="508635"/>
          </a:xfrm>
          <a:prstGeom prst="rect">
            <a:avLst/>
          </a:prstGeom>
          <a:solidFill>
            <a:srgbClr val="3B3C3E"/>
          </a:solidFill>
          <a:ln/>
        </p:spPr>
      </p:sp>
      <p:sp>
        <p:nvSpPr>
          <p:cNvPr id="6" name="Text 4"/>
          <p:cNvSpPr/>
          <p:nvPr/>
        </p:nvSpPr>
        <p:spPr>
          <a:xfrm>
            <a:off x="870585" y="3017401"/>
            <a:ext cx="61674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Пол/Возраст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70585" y="3458170"/>
            <a:ext cx="61674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Ученики 4-7 классов (11-14 лет), </a:t>
            </a:r>
            <a:endParaRPr lang="ru-RU" sz="2400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lnSpc>
                <a:spcPts val="2650"/>
              </a:lnSpc>
              <a:buNone/>
            </a:pPr>
            <a:r>
              <a:rPr lang="en-US" sz="2400" dirty="0" err="1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мальчики</a:t>
            </a:r>
            <a:r>
              <a:rPr lang="en-US" sz="24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и девочки.</a:t>
            </a:r>
            <a:endParaRPr lang="en-US" sz="2400" dirty="0"/>
          </a:p>
        </p:txBody>
      </p:sp>
      <p:sp>
        <p:nvSpPr>
          <p:cNvPr id="8" name="Shape 6"/>
          <p:cNvSpPr/>
          <p:nvPr/>
        </p:nvSpPr>
        <p:spPr>
          <a:xfrm>
            <a:off x="7422833" y="2423794"/>
            <a:ext cx="6552248" cy="2012394"/>
          </a:xfrm>
          <a:prstGeom prst="roundRect">
            <a:avLst>
              <a:gd name="adj" fmla="val 1264"/>
            </a:avLst>
          </a:prstGeom>
          <a:solidFill>
            <a:srgbClr val="1C1D1F"/>
          </a:solidFill>
          <a:ln w="22860">
            <a:solidFill>
              <a:srgbClr val="545557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445693" y="2446654"/>
            <a:ext cx="6506528" cy="508635"/>
          </a:xfrm>
          <a:prstGeom prst="rect">
            <a:avLst/>
          </a:prstGeom>
          <a:solidFill>
            <a:srgbClr val="3B3C3E"/>
          </a:solidFill>
          <a:ln/>
        </p:spPr>
      </p:sp>
      <p:sp>
        <p:nvSpPr>
          <p:cNvPr id="10" name="Text 8"/>
          <p:cNvSpPr/>
          <p:nvPr/>
        </p:nvSpPr>
        <p:spPr>
          <a:xfrm>
            <a:off x="7592378" y="3017401"/>
            <a:ext cx="61674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География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7592378" y="3458170"/>
            <a:ext cx="6167437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Жители села Сунтар и близлежащих населенных пунктов, которые интересуются своим домом.</a:t>
            </a:r>
            <a:endParaRPr lang="en-US" sz="2400" dirty="0"/>
          </a:p>
        </p:txBody>
      </p:sp>
      <p:sp>
        <p:nvSpPr>
          <p:cNvPr id="12" name="Shape 10"/>
          <p:cNvSpPr/>
          <p:nvPr/>
        </p:nvSpPr>
        <p:spPr>
          <a:xfrm>
            <a:off x="485774" y="4628593"/>
            <a:ext cx="6552248" cy="2351484"/>
          </a:xfrm>
          <a:prstGeom prst="roundRect">
            <a:avLst>
              <a:gd name="adj" fmla="val 1082"/>
            </a:avLst>
          </a:prstGeom>
          <a:solidFill>
            <a:srgbClr val="1C1D1F"/>
          </a:solidFill>
          <a:ln w="22860">
            <a:solidFill>
              <a:srgbClr val="545557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08634" y="4651453"/>
            <a:ext cx="6506528" cy="508635"/>
          </a:xfrm>
          <a:prstGeom prst="rect">
            <a:avLst/>
          </a:prstGeom>
          <a:solidFill>
            <a:srgbClr val="3B3C3E"/>
          </a:solidFill>
          <a:ln/>
        </p:spPr>
      </p:sp>
      <p:sp>
        <p:nvSpPr>
          <p:cNvPr id="14" name="Text 12"/>
          <p:cNvSpPr/>
          <p:nvPr/>
        </p:nvSpPr>
        <p:spPr>
          <a:xfrm>
            <a:off x="870585" y="5199340"/>
            <a:ext cx="61674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Интересы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870585" y="5640110"/>
            <a:ext cx="6167437" cy="1017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Местная история, цифровые технологии, мультфильмы, социальные сети — все, что делает обучение увлекательным.</a:t>
            </a:r>
            <a:endParaRPr lang="en-US" sz="2400" dirty="0"/>
          </a:p>
        </p:txBody>
      </p:sp>
      <p:sp>
        <p:nvSpPr>
          <p:cNvPr id="16" name="Shape 14"/>
          <p:cNvSpPr/>
          <p:nvPr/>
        </p:nvSpPr>
        <p:spPr>
          <a:xfrm>
            <a:off x="7422833" y="4605733"/>
            <a:ext cx="6552248" cy="2351484"/>
          </a:xfrm>
          <a:prstGeom prst="roundRect">
            <a:avLst>
              <a:gd name="adj" fmla="val 1082"/>
            </a:avLst>
          </a:prstGeom>
          <a:solidFill>
            <a:srgbClr val="1C1D1F"/>
          </a:solidFill>
          <a:ln w="22860">
            <a:solidFill>
              <a:srgbClr val="545557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445693" y="4628593"/>
            <a:ext cx="6506528" cy="508635"/>
          </a:xfrm>
          <a:prstGeom prst="rect">
            <a:avLst/>
          </a:prstGeom>
          <a:solidFill>
            <a:srgbClr val="3B3C3E"/>
          </a:solidFill>
          <a:ln/>
        </p:spPr>
      </p:sp>
      <p:sp>
        <p:nvSpPr>
          <p:cNvPr id="18" name="Text 16"/>
          <p:cNvSpPr/>
          <p:nvPr/>
        </p:nvSpPr>
        <p:spPr>
          <a:xfrm>
            <a:off x="7592378" y="5199340"/>
            <a:ext cx="6167437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Образ жизни</a:t>
            </a:r>
            <a:endParaRPr lang="en-US" sz="2400" dirty="0"/>
          </a:p>
        </p:txBody>
      </p:sp>
      <p:sp>
        <p:nvSpPr>
          <p:cNvPr id="19" name="Text 17"/>
          <p:cNvSpPr/>
          <p:nvPr/>
        </p:nvSpPr>
        <p:spPr>
          <a:xfrm>
            <a:off x="7592378" y="5640110"/>
            <a:ext cx="6167437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Активные пользователи интернета, учащиеся школ, открытые к новым форматам получения знаний.</a:t>
            </a:r>
            <a:endParaRPr lang="en-US" sz="2400" dirty="0"/>
          </a:p>
        </p:txBody>
      </p:sp>
      <p:sp>
        <p:nvSpPr>
          <p:cNvPr id="20" name="Text 18"/>
          <p:cNvSpPr/>
          <p:nvPr/>
        </p:nvSpPr>
        <p:spPr>
          <a:xfrm>
            <a:off x="678180" y="7040523"/>
            <a:ext cx="13274040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Ключевая потребность этой аудитории — узнавать что-то новое в современном и увлекательном формате, а не из скучных учебников.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9383" y="537091"/>
            <a:ext cx="12295703" cy="609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Потенциальные партнеры: расширяем влияние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79383" y="1223963"/>
            <a:ext cx="13071634" cy="1461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3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Проект "История моего села" создан не только для развлечения, но и для образования. Его потенциал охватывает широкий круг организаций, заинтересованных в сохранении и популяризации культурного наследия. Мы видим возможности для сотрудничества со следующими структурами:</a:t>
            </a:r>
            <a:endParaRPr lang="en-US" sz="2300" dirty="0"/>
          </a:p>
        </p:txBody>
      </p:sp>
      <p:sp>
        <p:nvSpPr>
          <p:cNvPr id="4" name="Shape 2"/>
          <p:cNvSpPr/>
          <p:nvPr/>
        </p:nvSpPr>
        <p:spPr>
          <a:xfrm>
            <a:off x="779383" y="2762965"/>
            <a:ext cx="6438424" cy="2460124"/>
          </a:xfrm>
          <a:prstGeom prst="roundRect">
            <a:avLst>
              <a:gd name="adj" fmla="val 1415"/>
            </a:avLst>
          </a:prstGeom>
          <a:solidFill>
            <a:srgbClr val="3B3C3E"/>
          </a:solidFill>
          <a:ln/>
        </p:spPr>
      </p:sp>
      <p:sp>
        <p:nvSpPr>
          <p:cNvPr id="5" name="Text 3"/>
          <p:cNvSpPr/>
          <p:nvPr/>
        </p:nvSpPr>
        <p:spPr>
          <a:xfrm>
            <a:off x="974169" y="3172182"/>
            <a:ext cx="6048851" cy="389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Сунтарская школа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974169" y="3678793"/>
            <a:ext cx="6048851" cy="116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Наши мультфильмы станут ценным дополнением к урокам краеведения и истории, предлагая интерактивный подход к обучению.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7412593" y="2762965"/>
            <a:ext cx="6438424" cy="2460124"/>
          </a:xfrm>
          <a:prstGeom prst="roundRect">
            <a:avLst>
              <a:gd name="adj" fmla="val 1415"/>
            </a:avLst>
          </a:prstGeom>
          <a:solidFill>
            <a:srgbClr val="3B3C3E"/>
          </a:solidFill>
          <a:ln/>
        </p:spPr>
      </p:sp>
      <p:sp>
        <p:nvSpPr>
          <p:cNvPr id="8" name="Text 6"/>
          <p:cNvSpPr/>
          <p:nvPr/>
        </p:nvSpPr>
        <p:spPr>
          <a:xfrm>
            <a:off x="7607379" y="3172182"/>
            <a:ext cx="6048851" cy="389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Сельская библиотека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07379" y="3678793"/>
            <a:ext cx="6048851" cy="116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Проект привлечет молодежь, сделав библиотеку центром современного медиа-контента и культурных инноваций.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779383" y="5340008"/>
            <a:ext cx="6438424" cy="2602721"/>
          </a:xfrm>
          <a:prstGeom prst="roundRect">
            <a:avLst>
              <a:gd name="adj" fmla="val 1191"/>
            </a:avLst>
          </a:prstGeom>
          <a:solidFill>
            <a:srgbClr val="3B3C3E"/>
          </a:solidFill>
          <a:ln/>
        </p:spPr>
      </p:sp>
      <p:sp>
        <p:nvSpPr>
          <p:cNvPr id="11" name="Text 9"/>
          <p:cNvSpPr/>
          <p:nvPr/>
        </p:nvSpPr>
        <p:spPr>
          <a:xfrm>
            <a:off x="974169" y="5432227"/>
            <a:ext cx="6048851" cy="389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Центры народного творчества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74169" y="5938838"/>
            <a:ext cx="6048851" cy="116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Мы предоставим уникальный контент для показа на тематических мероприятиях, способствуя возрождению интереса к местным традициям.</a:t>
            </a:r>
            <a:endParaRPr lang="en-US" sz="2200" dirty="0"/>
          </a:p>
        </p:txBody>
      </p:sp>
      <p:sp>
        <p:nvSpPr>
          <p:cNvPr id="13" name="Shape 11"/>
          <p:cNvSpPr/>
          <p:nvPr/>
        </p:nvSpPr>
        <p:spPr>
          <a:xfrm>
            <a:off x="7412593" y="5340008"/>
            <a:ext cx="6438424" cy="2602721"/>
          </a:xfrm>
          <a:prstGeom prst="roundRect">
            <a:avLst>
              <a:gd name="adj" fmla="val 1191"/>
            </a:avLst>
          </a:prstGeom>
          <a:solidFill>
            <a:srgbClr val="3B3C3E"/>
          </a:solidFill>
          <a:ln/>
        </p:spPr>
      </p:sp>
      <p:sp>
        <p:nvSpPr>
          <p:cNvPr id="14" name="Text 12"/>
          <p:cNvSpPr/>
          <p:nvPr/>
        </p:nvSpPr>
        <p:spPr>
          <a:xfrm>
            <a:off x="7607379" y="5432227"/>
            <a:ext cx="6048851" cy="3896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Администрация поселения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607379" y="5938838"/>
            <a:ext cx="6048851" cy="15587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en-US" sz="22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Проект выступит в качестве цифрового инструмента сохранения культурного наследия, демонстрируя инновационный подход к развитию региона.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4126" y="429697"/>
            <a:ext cx="9828133" cy="487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Дорожная карта проекта: Шаг за шагом к успеху</a:t>
            </a:r>
            <a:endParaRPr lang="en-US" sz="3050" dirty="0"/>
          </a:p>
        </p:txBody>
      </p:sp>
      <p:sp>
        <p:nvSpPr>
          <p:cNvPr id="3" name="Text 1"/>
          <p:cNvSpPr/>
          <p:nvPr/>
        </p:nvSpPr>
        <p:spPr>
          <a:xfrm>
            <a:off x="624126" y="1229439"/>
            <a:ext cx="13382149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Мы разработали четкий план развития проекта, который позволит нам достичь максимального охвата и эффективности, превратив "Историю моего села" в масштабную инициативу по сохранению культурного наследия.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26" y="2028825"/>
            <a:ext cx="780217" cy="13413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560314" y="2174913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Этап 1: Создание пилотного мультфильма (Реализован)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1560314" y="2590324"/>
            <a:ext cx="12445960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Разработан первый короткометражный мультфильм, демонстрирующий концепцию и возможности AI-технологий в историческом повествовании.</a:t>
            </a:r>
            <a:endParaRPr lang="en-US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26" y="3370183"/>
            <a:ext cx="780217" cy="102941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560314" y="3370183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Этап 2: Серия коротких мультфильмов (План)</a:t>
            </a:r>
            <a:endParaRPr lang="en-US" dirty="0"/>
          </a:p>
        </p:txBody>
      </p:sp>
      <p:sp>
        <p:nvSpPr>
          <p:cNvPr id="9" name="Text 5"/>
          <p:cNvSpPr/>
          <p:nvPr/>
        </p:nvSpPr>
        <p:spPr>
          <a:xfrm>
            <a:off x="1560314" y="3775710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Планируется создание серии мультфильмов, посвященных различным историческим событиям и </a:t>
            </a:r>
            <a:endParaRPr lang="ru-RU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 err="1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личностям</a:t>
            </a:r>
            <a:r>
              <a:rPr lang="en-US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села Сунтар.</a:t>
            </a:r>
            <a:endParaRPr lang="en-US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26" y="4399598"/>
            <a:ext cx="780217" cy="102941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560314" y="4477583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Этап 3: Распространение на онлайн-платформах (План)</a:t>
            </a:r>
            <a:endParaRPr lang="en-US" dirty="0"/>
          </a:p>
        </p:txBody>
      </p:sp>
      <p:sp>
        <p:nvSpPr>
          <p:cNvPr id="12" name="Text 7"/>
          <p:cNvSpPr/>
          <p:nvPr/>
        </p:nvSpPr>
        <p:spPr>
          <a:xfrm>
            <a:off x="1560314" y="4883110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Размещение мультфильмов на школьном YouTube-канале и в социальных сетях для </a:t>
            </a:r>
            <a:r>
              <a:rPr lang="en-US" dirty="0" err="1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максимального</a:t>
            </a: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dirty="0" err="1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охвата</a:t>
            </a:r>
            <a:endParaRPr lang="ru-RU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аудитории.</a:t>
            </a:r>
            <a:endParaRPr lang="en-US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6" y="5429012"/>
            <a:ext cx="780217" cy="102941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60314" y="5584984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Этап 4: Интерактивные уроки (План)</a:t>
            </a:r>
            <a:endParaRPr lang="en-US" dirty="0"/>
          </a:p>
        </p:txBody>
      </p:sp>
      <p:sp>
        <p:nvSpPr>
          <p:cNvPr id="15" name="Text 9"/>
          <p:cNvSpPr/>
          <p:nvPr/>
        </p:nvSpPr>
        <p:spPr>
          <a:xfrm>
            <a:off x="1560314" y="5990511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Проведение краеведческих уроков для младших классов с показом мультфильма и интерактивными элементами.</a:t>
            </a:r>
            <a:endParaRPr lang="en-US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126" y="6458426"/>
            <a:ext cx="780217" cy="1341358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1560314" y="6458426"/>
            <a:ext cx="12445960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Этап 5: Участие в конкурсах (План)</a:t>
            </a:r>
            <a:endParaRPr lang="en-US" dirty="0"/>
          </a:p>
        </p:txBody>
      </p:sp>
      <p:sp>
        <p:nvSpPr>
          <p:cNvPr id="18" name="Text 11"/>
          <p:cNvSpPr/>
          <p:nvPr/>
        </p:nvSpPr>
        <p:spPr>
          <a:xfrm>
            <a:off x="1560314" y="6908053"/>
            <a:ext cx="12445960" cy="6238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Представление проекта на республиканских и всероссийских конкурсах медиа- и IT-проектов для признания и дальнейшего развития.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835" y="272891"/>
            <a:ext cx="559415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8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Демонстрация проекта: Ожившая История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396835" y="781407"/>
            <a:ext cx="138367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Погрузитесь в мир "Истории моего села", посмотрев фрагменты нашего </a:t>
            </a:r>
            <a:r>
              <a:rPr lang="en-US" sz="2400" dirty="0" err="1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мультфильма</a:t>
            </a: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4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и</a:t>
            </a:r>
            <a:endParaRPr lang="ru-RU" sz="2400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узнав больше о его создании. Мы приглашаем вас оценить уникальное </a:t>
            </a:r>
            <a:r>
              <a:rPr lang="en-US" sz="2400" dirty="0" err="1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сочетание</a:t>
            </a: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endParaRPr lang="ru-RU" sz="2400" dirty="0" smtClean="0">
              <a:solidFill>
                <a:srgbClr val="C2C4B5"/>
              </a:solidFill>
              <a:latin typeface="Bitter" pitchFamily="34" charset="0"/>
              <a:ea typeface="Bitter" pitchFamily="34" charset="-122"/>
              <a:cs typeface="Bitter" pitchFamily="34" charset="-12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err="1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традиций</a:t>
            </a:r>
            <a:r>
              <a:rPr lang="en-US" sz="2400" dirty="0" smtClean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 </a:t>
            </a: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и современных технологий.</a:t>
            </a:r>
            <a:endParaRPr lang="en-US" sz="2400" dirty="0"/>
          </a:p>
        </p:txBody>
      </p:sp>
      <p:sp>
        <p:nvSpPr>
          <p:cNvPr id="6" name="Text 2"/>
          <p:cNvSpPr/>
          <p:nvPr/>
        </p:nvSpPr>
        <p:spPr>
          <a:xfrm>
            <a:off x="8851583" y="1150739"/>
            <a:ext cx="1811417" cy="1550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95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Волшебная книга "Сунтаар"</a:t>
            </a:r>
            <a:endParaRPr lang="en-US" sz="950" dirty="0"/>
          </a:p>
        </p:txBody>
      </p:sp>
      <p:sp>
        <p:nvSpPr>
          <p:cNvPr id="7" name="Text 3"/>
          <p:cNvSpPr/>
          <p:nvPr/>
        </p:nvSpPr>
        <p:spPr>
          <a:xfrm>
            <a:off x="1554312" y="2583880"/>
            <a:ext cx="5760887" cy="4493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0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Книга "Сунтаар" – не просто артефакт, а ключевой элемент сюжета, через который школьники отправляются в путешествие по истории. Это символ связи поколений и хранительница знаний.</a:t>
            </a:r>
            <a:endParaRPr lang="en-US" sz="3000" dirty="0"/>
          </a:p>
        </p:txBody>
      </p:sp>
      <p:sp>
        <p:nvSpPr>
          <p:cNvPr id="9" name="Text 4"/>
          <p:cNvSpPr/>
          <p:nvPr/>
        </p:nvSpPr>
        <p:spPr>
          <a:xfrm>
            <a:off x="1554312" y="6688998"/>
            <a:ext cx="4774770" cy="1092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3000" b="1" dirty="0" err="1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Посмотрите</a:t>
            </a:r>
            <a:r>
              <a:rPr lang="en-US" sz="30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 </a:t>
            </a:r>
            <a:endParaRPr lang="ru-RU" sz="3000" b="1" dirty="0" smtClean="0">
              <a:solidFill>
                <a:srgbClr val="E1E5CD"/>
              </a:solidFill>
              <a:latin typeface="Outfit Bold" pitchFamily="34" charset="0"/>
              <a:ea typeface="Outfit Bold" pitchFamily="34" charset="-122"/>
              <a:cs typeface="Outfit Bold" pitchFamily="34" charset="-120"/>
            </a:endParaRPr>
          </a:p>
          <a:p>
            <a:pPr marL="0" indent="0" algn="l">
              <a:buNone/>
            </a:pPr>
            <a:r>
              <a:rPr lang="en-US" sz="3000" b="1" dirty="0" err="1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мультфильм</a:t>
            </a:r>
            <a:r>
              <a:rPr lang="en-US" sz="30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!</a:t>
            </a:r>
            <a:endParaRPr lang="en-US" sz="3000" dirty="0"/>
          </a:p>
        </p:txBody>
      </p:sp>
      <p:sp>
        <p:nvSpPr>
          <p:cNvPr id="11" name="Text 5"/>
          <p:cNvSpPr/>
          <p:nvPr/>
        </p:nvSpPr>
        <p:spPr>
          <a:xfrm>
            <a:off x="396835" y="13213913"/>
            <a:ext cx="13836729" cy="158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250"/>
              </a:lnSpc>
              <a:buNone/>
            </a:pPr>
            <a:r>
              <a:rPr lang="en-US" sz="75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Отсканируйте QR-код, чтобы посмотреть готовый мультфильм и окунуться в удивительный мир истории села Сунтар!</a:t>
            </a:r>
            <a:endParaRPr lang="en-US" sz="75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r="24242"/>
          <a:stretch/>
        </p:blipFill>
        <p:spPr>
          <a:xfrm>
            <a:off x="8424435" y="1516499"/>
            <a:ext cx="5629835" cy="57476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25" y="5954184"/>
            <a:ext cx="1778757" cy="177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6650" y="574036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Истории, рассказанные AI: </a:t>
            </a:r>
            <a:r>
              <a:rPr lang="en-US" sz="3900" b="1" dirty="0" err="1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Новая</a:t>
            </a:r>
            <a:r>
              <a:rPr lang="en-US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 </a:t>
            </a:r>
            <a:r>
              <a:rPr lang="ru-RU" sz="3900" b="1" dirty="0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э</a:t>
            </a:r>
            <a:r>
              <a:rPr lang="en-US" sz="3900" b="1" dirty="0" err="1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ра</a:t>
            </a:r>
            <a:r>
              <a:rPr lang="en-US" sz="3900" b="1" dirty="0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 </a:t>
            </a:r>
            <a:r>
              <a:rPr lang="ru-RU" sz="3900" b="1" dirty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к</a:t>
            </a:r>
            <a:r>
              <a:rPr lang="en-US" sz="3900" b="1" dirty="0" err="1" smtClean="0">
                <a:solidFill>
                  <a:srgbClr val="E1E5CD"/>
                </a:solidFill>
                <a:latin typeface="Outfit Bold" pitchFamily="34" charset="0"/>
                <a:ea typeface="Outfit Bold" pitchFamily="34" charset="-122"/>
                <a:cs typeface="Outfit Bold" pitchFamily="34" charset="-120"/>
              </a:rPr>
              <a:t>раеведения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89" y="1865521"/>
            <a:ext cx="7556421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Наш проект "История моего села" демонстрирует, как искусственный интеллект может быть мощным инструментом для сохранения и популяризации культурного наследия. Мы верим, что такой подход делает историю доступной и интересной для самой широкой аудитории, особенно для детей.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16650" y="4842198"/>
            <a:ext cx="725876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>
                <a:solidFill>
                  <a:srgbClr val="C2C4B5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"Оживляя прошлое с помощью AI, мы не только создаем увлекательные истории, но и вдохновляем новое поколение ценить и беречь свое культурное наследие."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599238" y="4842198"/>
            <a:ext cx="22860" cy="1399103"/>
          </a:xfrm>
          <a:prstGeom prst="rect">
            <a:avLst/>
          </a:prstGeom>
          <a:solidFill>
            <a:srgbClr val="9FA582"/>
          </a:solidFill>
          <a:ln/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71</TotalTime>
  <Words>947</Words>
  <Application>Microsoft Office PowerPoint</Application>
  <PresentationFormat>Произвольный</PresentationFormat>
  <Paragraphs>93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Bitter</vt:lpstr>
      <vt:lpstr>Rockwell</vt:lpstr>
      <vt:lpstr>Arial</vt:lpstr>
      <vt:lpstr>Bookman Old Style</vt:lpstr>
      <vt:lpstr>Outfit Bold</vt:lpstr>
      <vt:lpstr>Calibri</vt:lpstr>
      <vt:lpstr>Damask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ИКТ</dc:creator>
  <cp:lastModifiedBy>ИКТ</cp:lastModifiedBy>
  <cp:revision>7</cp:revision>
  <dcterms:created xsi:type="dcterms:W3CDTF">2025-11-21T16:30:21Z</dcterms:created>
  <dcterms:modified xsi:type="dcterms:W3CDTF">2025-11-23T13:13:13Z</dcterms:modified>
</cp:coreProperties>
</file>