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3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3432" y="2807167"/>
            <a:ext cx="10944225" cy="636123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«Генеалогическое исследование рода и семьи»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0032" y="4663229"/>
            <a:ext cx="7766936" cy="109689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Окороков Артем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ученик 8 г класса МОБУ СОШ 12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91ED71-8DF3-FA97-9261-77BA4B3BA239}"/>
              </a:ext>
            </a:extLst>
          </p:cNvPr>
          <p:cNvSpPr txBox="1"/>
          <p:nvPr/>
        </p:nvSpPr>
        <p:spPr>
          <a:xfrm>
            <a:off x="2147582" y="1768775"/>
            <a:ext cx="7390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 работа на тему: </a:t>
            </a:r>
          </a:p>
        </p:txBody>
      </p:sp>
    </p:spTree>
    <p:extLst>
      <p:ext uri="{BB962C8B-B14F-4D97-AF65-F5344CB8AC3E}">
        <p14:creationId xmlns:p14="http://schemas.microsoft.com/office/powerpoint/2010/main" val="3875037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5821F6-6228-0447-72D2-8553F8D36A89}"/>
              </a:ext>
            </a:extLst>
          </p:cNvPr>
          <p:cNvSpPr txBox="1"/>
          <p:nvPr/>
        </p:nvSpPr>
        <p:spPr>
          <a:xfrm>
            <a:off x="1560352" y="922789"/>
            <a:ext cx="86993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Каждому человеку необходимо знать, откуда он произошел и где его «малая Родина». Любой должен знать историю своих предков, чтобы сохранить и передать её для потомков. Именно эти знания помогают нам понять, кто ты есть на самом деле, откуда ты произошел, и кто твои предки.</a:t>
            </a:r>
          </a:p>
          <a:p>
            <a:pPr algn="just"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составление и изучение родословной моей семьи. Создание генеалогического древа.</a:t>
            </a:r>
          </a:p>
          <a:p>
            <a:pPr algn="just"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проекта: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литературу по этой теме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Опросить родственников, записать нужную информацию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генеалогическое древо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вывод      </a:t>
            </a:r>
          </a:p>
        </p:txBody>
      </p:sp>
    </p:spTree>
    <p:extLst>
      <p:ext uri="{BB962C8B-B14F-4D97-AF65-F5344CB8AC3E}">
        <p14:creationId xmlns:p14="http://schemas.microsoft.com/office/powerpoint/2010/main" val="3580103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096" y="209847"/>
            <a:ext cx="10172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Основатель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Мегино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Кангаласского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3204" y="983858"/>
            <a:ext cx="2557462" cy="74183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Эллэй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Боотур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9328" y="2249187"/>
            <a:ext cx="2039535" cy="766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Намылга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Силик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21693" y="2249187"/>
            <a:ext cx="1607345" cy="7660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Хатамаллай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124558" y="2249187"/>
            <a:ext cx="2014538" cy="7572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Болотой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Орхон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293706" y="2249186"/>
            <a:ext cx="1626996" cy="7842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23696" y="3032650"/>
            <a:ext cx="2961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родился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Мэнэбил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Безе, от которого пошел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Мегинский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улус.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162619" y="2249185"/>
            <a:ext cx="1593041" cy="784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Дьуон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Дьаанылы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914680" y="2249185"/>
            <a:ext cx="1657350" cy="7572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Лангха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Силик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86386" y="2850151"/>
            <a:ext cx="2468914" cy="4007430"/>
          </a:xfrm>
          <a:prstGeom prst="rect">
            <a:avLst/>
          </a:prstGeom>
        </p:spPr>
      </p:pic>
      <p:cxnSp>
        <p:nvCxnSpPr>
          <p:cNvPr id="21" name="Прямая со стрелкой 20"/>
          <p:cNvCxnSpPr>
            <a:endCxn id="8" idx="0"/>
          </p:cNvCxnSpPr>
          <p:nvPr/>
        </p:nvCxnSpPr>
        <p:spPr>
          <a:xfrm flipH="1">
            <a:off x="1259096" y="1656672"/>
            <a:ext cx="3744108" cy="592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9" idx="0"/>
          </p:cNvCxnSpPr>
          <p:nvPr/>
        </p:nvCxnSpPr>
        <p:spPr>
          <a:xfrm flipH="1">
            <a:off x="3225366" y="1725691"/>
            <a:ext cx="2061009" cy="5234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5074163" y="1759817"/>
            <a:ext cx="717652" cy="489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11" idx="0"/>
          </p:cNvCxnSpPr>
          <p:nvPr/>
        </p:nvCxnSpPr>
        <p:spPr>
          <a:xfrm>
            <a:off x="6580397" y="1725691"/>
            <a:ext cx="526807" cy="5234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15" idx="0"/>
          </p:cNvCxnSpPr>
          <p:nvPr/>
        </p:nvCxnSpPr>
        <p:spPr>
          <a:xfrm>
            <a:off x="7386638" y="1728788"/>
            <a:ext cx="1572502" cy="520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17" idx="0"/>
          </p:cNvCxnSpPr>
          <p:nvPr/>
        </p:nvCxnSpPr>
        <p:spPr>
          <a:xfrm>
            <a:off x="7560666" y="1656672"/>
            <a:ext cx="3182689" cy="592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Скругленный прямоугольник 31"/>
          <p:cNvSpPr/>
          <p:nvPr/>
        </p:nvSpPr>
        <p:spPr>
          <a:xfrm>
            <a:off x="4434365" y="3673829"/>
            <a:ext cx="1279596" cy="3440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Мэнэбил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Безе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434365" y="4115828"/>
            <a:ext cx="1279596" cy="34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Борбой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405737" y="4557828"/>
            <a:ext cx="1308224" cy="34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Бусага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034455" y="5019841"/>
            <a:ext cx="2079416" cy="805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Нокочо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Чермоков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Ильгын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Нокочин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Князь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Дьанхаады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843800" y="3255862"/>
            <a:ext cx="493810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Эллэй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Боотур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—культурный герой, основавший традиционное скотоводческое хозяйство якутов, создавший материальные ценности вплоть до домашней утвари.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Эллэй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Боотур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основатель праздника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Ысыах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котором впервые из якутов произнёс моление-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Создателю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Эллэя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было шесть сыновей: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Намылга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Хатамаллай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Болотой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Орхон,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Дьуон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Дьанылы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Лангха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 сыновей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Эллэя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произошли пять якутских улусов</a:t>
            </a:r>
          </a:p>
        </p:txBody>
      </p:sp>
    </p:spTree>
    <p:extLst>
      <p:ext uri="{BB962C8B-B14F-4D97-AF65-F5344CB8AC3E}">
        <p14:creationId xmlns:p14="http://schemas.microsoft.com/office/powerpoint/2010/main" val="3069489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442920" y="228718"/>
            <a:ext cx="2886958" cy="5811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Василий Попов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Князь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Дьанхадинского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наслега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157611" y="1143006"/>
            <a:ext cx="3457575" cy="61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Константин Попов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выборной (делегации) </a:t>
            </a:r>
          </a:p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Мегинского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улуса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64658" y="2783811"/>
            <a:ext cx="1186737" cy="3680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Григорий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69292" y="3382566"/>
            <a:ext cx="1128712" cy="337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Гаврил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99345" y="3364716"/>
            <a:ext cx="1193097" cy="3912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Спиридон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24648" y="3409007"/>
            <a:ext cx="1705141" cy="542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 (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дедушка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90757" y="3404141"/>
            <a:ext cx="1385889" cy="3050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Захар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806728" y="3295386"/>
            <a:ext cx="1271588" cy="457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Михаил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806728" y="2183296"/>
            <a:ext cx="2526799" cy="8143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</a:t>
            </a:r>
          </a:p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Телен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Ньукуус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народе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Иирбит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Ньукуус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 rot="16200000">
            <a:off x="797420" y="4231778"/>
            <a:ext cx="948332" cy="3714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Михаил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 rot="16200000">
            <a:off x="1114422" y="4556440"/>
            <a:ext cx="1298739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Константин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 rot="16200000">
            <a:off x="1626234" y="4452195"/>
            <a:ext cx="1216326" cy="385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Афанаси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81840" y="4100509"/>
            <a:ext cx="985834" cy="3286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007190" y="4446093"/>
            <a:ext cx="2091325" cy="584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Василий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дедушка)</a:t>
            </a:r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1283275" y="3700284"/>
            <a:ext cx="214312" cy="276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833648" y="3638830"/>
            <a:ext cx="0" cy="4486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2162692" y="3736181"/>
            <a:ext cx="164310" cy="307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8" idx="2"/>
          </p:cNvCxnSpPr>
          <p:nvPr/>
        </p:nvCxnSpPr>
        <p:spPr>
          <a:xfrm flipH="1">
            <a:off x="3418236" y="3755925"/>
            <a:ext cx="77658" cy="328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cxnSpLocks/>
          </p:cNvCxnSpPr>
          <p:nvPr/>
        </p:nvCxnSpPr>
        <p:spPr>
          <a:xfrm flipH="1">
            <a:off x="4997221" y="3968220"/>
            <a:ext cx="224366" cy="4943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cxnSpLocks/>
            <a:stCxn id="23" idx="3"/>
          </p:cNvCxnSpPr>
          <p:nvPr/>
        </p:nvCxnSpPr>
        <p:spPr>
          <a:xfrm>
            <a:off x="7329878" y="2273450"/>
            <a:ext cx="1434570" cy="253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350978" y="326595"/>
            <a:ext cx="3325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Князь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Дьанхадинского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наслега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644956" y="1161741"/>
            <a:ext cx="3043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выборной (делегации)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Мегинского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улуса</a:t>
            </a: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6623375" y="4069346"/>
            <a:ext cx="1035846" cy="422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Никита</a:t>
            </a: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7792315" y="4060327"/>
            <a:ext cx="1014413" cy="4089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Мария</a:t>
            </a:r>
          </a:p>
        </p:txBody>
      </p:sp>
      <p:cxnSp>
        <p:nvCxnSpPr>
          <p:cNvPr id="60" name="Прямая со стрелкой 59"/>
          <p:cNvCxnSpPr/>
          <p:nvPr/>
        </p:nvCxnSpPr>
        <p:spPr>
          <a:xfrm flipH="1">
            <a:off x="7243763" y="3793332"/>
            <a:ext cx="214431" cy="250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10" idx="2"/>
            <a:endCxn id="58" idx="0"/>
          </p:cNvCxnSpPr>
          <p:nvPr/>
        </p:nvCxnSpPr>
        <p:spPr>
          <a:xfrm>
            <a:off x="7483702" y="3709176"/>
            <a:ext cx="815820" cy="351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6266910" y="4736457"/>
            <a:ext cx="830917" cy="3689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7133267" y="4763401"/>
            <a:ext cx="736707" cy="357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Илья</a:t>
            </a: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7921876" y="4756370"/>
            <a:ext cx="780016" cy="414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Петр</a:t>
            </a:r>
          </a:p>
        </p:txBody>
      </p:sp>
      <p:cxnSp>
        <p:nvCxnSpPr>
          <p:cNvPr id="75" name="Прямая со стрелкой 74"/>
          <p:cNvCxnSpPr>
            <a:stCxn id="57" idx="2"/>
          </p:cNvCxnSpPr>
          <p:nvPr/>
        </p:nvCxnSpPr>
        <p:spPr>
          <a:xfrm flipH="1">
            <a:off x="6830104" y="4491720"/>
            <a:ext cx="311194" cy="250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>
            <a:stCxn id="57" idx="2"/>
          </p:cNvCxnSpPr>
          <p:nvPr/>
        </p:nvCxnSpPr>
        <p:spPr>
          <a:xfrm>
            <a:off x="7141298" y="4491720"/>
            <a:ext cx="285040" cy="28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7294781" y="4491720"/>
            <a:ext cx="918380" cy="264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>
            <a:cxnSpLocks/>
            <a:stCxn id="23" idx="1"/>
            <a:endCxn id="5" idx="0"/>
          </p:cNvCxnSpPr>
          <p:nvPr/>
        </p:nvCxnSpPr>
        <p:spPr>
          <a:xfrm flipH="1">
            <a:off x="1558027" y="2273450"/>
            <a:ext cx="2818759" cy="510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cxnSpLocks/>
            <a:endCxn id="7" idx="0"/>
          </p:cNvCxnSpPr>
          <p:nvPr/>
        </p:nvCxnSpPr>
        <p:spPr>
          <a:xfrm flipH="1">
            <a:off x="1833648" y="2570704"/>
            <a:ext cx="2591000" cy="811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>
            <a:cxnSpLocks/>
            <a:endCxn id="8" idx="0"/>
          </p:cNvCxnSpPr>
          <p:nvPr/>
        </p:nvCxnSpPr>
        <p:spPr>
          <a:xfrm flipH="1">
            <a:off x="3495894" y="2621267"/>
            <a:ext cx="1365564" cy="7434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>
            <a:cxnSpLocks/>
          </p:cNvCxnSpPr>
          <p:nvPr/>
        </p:nvCxnSpPr>
        <p:spPr>
          <a:xfrm flipH="1">
            <a:off x="5288999" y="2621267"/>
            <a:ext cx="4639" cy="775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>
            <a:cxnSpLocks/>
          </p:cNvCxnSpPr>
          <p:nvPr/>
        </p:nvCxnSpPr>
        <p:spPr>
          <a:xfrm>
            <a:off x="6266910" y="2672124"/>
            <a:ext cx="1231119" cy="659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>
            <a:cxnSpLocks/>
          </p:cNvCxnSpPr>
          <p:nvPr/>
        </p:nvCxnSpPr>
        <p:spPr>
          <a:xfrm>
            <a:off x="7283818" y="2608723"/>
            <a:ext cx="2140920" cy="662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Скругленный прямоугольник 167"/>
          <p:cNvSpPr/>
          <p:nvPr/>
        </p:nvSpPr>
        <p:spPr>
          <a:xfrm>
            <a:off x="7751819" y="5927939"/>
            <a:ext cx="1182289" cy="30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Земфира</a:t>
            </a:r>
          </a:p>
        </p:txBody>
      </p:sp>
      <p:cxnSp>
        <p:nvCxnSpPr>
          <p:cNvPr id="171" name="Прямая со стрелкой 170"/>
          <p:cNvCxnSpPr>
            <a:stCxn id="73" idx="2"/>
          </p:cNvCxnSpPr>
          <p:nvPr/>
        </p:nvCxnSpPr>
        <p:spPr>
          <a:xfrm>
            <a:off x="8311884" y="5170702"/>
            <a:ext cx="0" cy="757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Прямая со стрелкой 186"/>
          <p:cNvCxnSpPr>
            <a:cxnSpLocks/>
            <a:stCxn id="3" idx="2"/>
          </p:cNvCxnSpPr>
          <p:nvPr/>
        </p:nvCxnSpPr>
        <p:spPr>
          <a:xfrm>
            <a:off x="5886399" y="809866"/>
            <a:ext cx="0" cy="314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TextBox 199"/>
          <p:cNvSpPr txBox="1"/>
          <p:nvPr/>
        </p:nvSpPr>
        <p:spPr>
          <a:xfrm>
            <a:off x="6017933" y="5111809"/>
            <a:ext cx="1312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Ветеран ЯЦЭС, «Знак почета» орден кавалера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8979439" y="5758140"/>
            <a:ext cx="2858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Мегино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Кангаласского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р-на, Прокурор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Сунтаара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Мегино-Кангаласского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р-на.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Улэ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кыьыл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Знамятын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орден кавалера</a:t>
            </a:r>
          </a:p>
        </p:txBody>
      </p:sp>
      <p:cxnSp>
        <p:nvCxnSpPr>
          <p:cNvPr id="230" name="Прямая со стрелкой 229"/>
          <p:cNvCxnSpPr/>
          <p:nvPr/>
        </p:nvCxnSpPr>
        <p:spPr>
          <a:xfrm>
            <a:off x="8663735" y="5207108"/>
            <a:ext cx="597071" cy="577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Прямая со стрелкой 239"/>
          <p:cNvCxnSpPr/>
          <p:nvPr/>
        </p:nvCxnSpPr>
        <p:spPr>
          <a:xfrm flipH="1">
            <a:off x="7329878" y="6272937"/>
            <a:ext cx="630157" cy="1322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Прямая со стрелкой 242"/>
          <p:cNvCxnSpPr>
            <a:stCxn id="17" idx="2"/>
          </p:cNvCxnSpPr>
          <p:nvPr/>
        </p:nvCxnSpPr>
        <p:spPr>
          <a:xfrm>
            <a:off x="5052853" y="5030989"/>
            <a:ext cx="0" cy="176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BB234B4C-E425-3250-F305-89E8F5739448}"/>
              </a:ext>
            </a:extLst>
          </p:cNvPr>
          <p:cNvSpPr/>
          <p:nvPr/>
        </p:nvSpPr>
        <p:spPr>
          <a:xfrm>
            <a:off x="4376786" y="1937390"/>
            <a:ext cx="2953092" cy="6721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Михаил Константинович Попов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дедушка)</a:t>
            </a:r>
          </a:p>
        </p:txBody>
      </p:sp>
      <p:cxnSp>
        <p:nvCxnSpPr>
          <p:cNvPr id="229" name="Прямая со стрелкой 228">
            <a:extLst>
              <a:ext uri="{FF2B5EF4-FFF2-40B4-BE49-F238E27FC236}">
                <a16:creationId xmlns:a16="http://schemas.microsoft.com/office/drawing/2014/main" id="{8AE1B755-504C-91F7-4B55-7C54CB4CD3B9}"/>
              </a:ext>
            </a:extLst>
          </p:cNvPr>
          <p:cNvCxnSpPr>
            <a:cxnSpLocks/>
          </p:cNvCxnSpPr>
          <p:nvPr/>
        </p:nvCxnSpPr>
        <p:spPr>
          <a:xfrm>
            <a:off x="10612073" y="2997682"/>
            <a:ext cx="176169" cy="862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33" name="Рисунок 232">
            <a:extLst>
              <a:ext uri="{FF2B5EF4-FFF2-40B4-BE49-F238E27FC236}">
                <a16:creationId xmlns:a16="http://schemas.microsoft.com/office/drawing/2014/main" id="{C0AF4679-B449-D1BD-6D8B-778944D14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252009" y="-564688"/>
            <a:ext cx="1747567" cy="3530131"/>
          </a:xfrm>
          <a:prstGeom prst="rect">
            <a:avLst/>
          </a:prstGeom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82001FEF-4FCE-FAB8-F7F8-BDEBE31F8609}"/>
              </a:ext>
            </a:extLst>
          </p:cNvPr>
          <p:cNvSpPr/>
          <p:nvPr/>
        </p:nvSpPr>
        <p:spPr>
          <a:xfrm>
            <a:off x="10229949" y="3918347"/>
            <a:ext cx="1255211" cy="5235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 2 </a:t>
            </a:r>
          </a:p>
          <a:p>
            <a:pPr algn="ctr"/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Ньуукка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06427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128962" y="928687"/>
            <a:ext cx="5686425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дедушка)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Прасковья жена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бабушка)</a:t>
            </a:r>
          </a:p>
        </p:txBody>
      </p:sp>
      <p:cxnSp>
        <p:nvCxnSpPr>
          <p:cNvPr id="5" name="Прямая со стрелкой 4"/>
          <p:cNvCxnSpPr>
            <a:cxnSpLocks/>
            <a:endCxn id="3" idx="0"/>
          </p:cNvCxnSpPr>
          <p:nvPr/>
        </p:nvCxnSpPr>
        <p:spPr>
          <a:xfrm>
            <a:off x="5972175" y="729842"/>
            <a:ext cx="0" cy="198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Скругленный прямоугольник 5"/>
          <p:cNvSpPr/>
          <p:nvPr/>
        </p:nvSpPr>
        <p:spPr>
          <a:xfrm>
            <a:off x="1128712" y="2128840"/>
            <a:ext cx="1871663" cy="742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Гаврил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86288" y="2128839"/>
            <a:ext cx="2786062" cy="742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 (дедушка)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Варвара жена (бабушка)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186738" y="2128840"/>
            <a:ext cx="2571750" cy="742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Василий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7213" y="3500438"/>
            <a:ext cx="1914525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Прасковья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 (муж)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57500" y="3500438"/>
            <a:ext cx="2443163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Алена (мама)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 муж (папа)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00701" y="3500438"/>
            <a:ext cx="1614488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Станислав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72350" y="3500438"/>
            <a:ext cx="1643063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372600" y="3500438"/>
            <a:ext cx="24003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 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Александра жена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28600" y="4693442"/>
            <a:ext cx="900112" cy="5857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87" y="5414963"/>
            <a:ext cx="942976" cy="557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Аинат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671637" y="6107908"/>
            <a:ext cx="1028700" cy="6143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Элина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314700" y="4693442"/>
            <a:ext cx="1443038" cy="5857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Артём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786938" y="4743446"/>
            <a:ext cx="1543050" cy="7215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Мила</a:t>
            </a:r>
          </a:p>
        </p:txBody>
      </p:sp>
      <p:cxnSp>
        <p:nvCxnSpPr>
          <p:cNvPr id="22" name="Прямая со стрелкой 21"/>
          <p:cNvCxnSpPr>
            <a:endCxn id="10" idx="0"/>
          </p:cNvCxnSpPr>
          <p:nvPr/>
        </p:nvCxnSpPr>
        <p:spPr>
          <a:xfrm flipH="1">
            <a:off x="1514476" y="2871789"/>
            <a:ext cx="3071812" cy="628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1" idx="0"/>
          </p:cNvCxnSpPr>
          <p:nvPr/>
        </p:nvCxnSpPr>
        <p:spPr>
          <a:xfrm flipH="1">
            <a:off x="4079082" y="2871788"/>
            <a:ext cx="1250157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2" idx="0"/>
          </p:cNvCxnSpPr>
          <p:nvPr/>
        </p:nvCxnSpPr>
        <p:spPr>
          <a:xfrm>
            <a:off x="6407945" y="2871788"/>
            <a:ext cx="0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13" idx="0"/>
          </p:cNvCxnSpPr>
          <p:nvPr/>
        </p:nvCxnSpPr>
        <p:spPr>
          <a:xfrm>
            <a:off x="6943725" y="2871789"/>
            <a:ext cx="1250157" cy="628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4" idx="0"/>
          </p:cNvCxnSpPr>
          <p:nvPr/>
        </p:nvCxnSpPr>
        <p:spPr>
          <a:xfrm>
            <a:off x="7372350" y="2871788"/>
            <a:ext cx="3200400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16" idx="0"/>
          </p:cNvCxnSpPr>
          <p:nvPr/>
        </p:nvCxnSpPr>
        <p:spPr>
          <a:xfrm flipH="1">
            <a:off x="678656" y="4357688"/>
            <a:ext cx="250031" cy="335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10" idx="2"/>
            <a:endCxn id="17" idx="0"/>
          </p:cNvCxnSpPr>
          <p:nvPr/>
        </p:nvCxnSpPr>
        <p:spPr>
          <a:xfrm flipH="1">
            <a:off x="1400175" y="4357688"/>
            <a:ext cx="114301" cy="1057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endCxn id="18" idx="0"/>
          </p:cNvCxnSpPr>
          <p:nvPr/>
        </p:nvCxnSpPr>
        <p:spPr>
          <a:xfrm>
            <a:off x="1964531" y="4357688"/>
            <a:ext cx="221456" cy="1750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1" idx="2"/>
            <a:endCxn id="19" idx="0"/>
          </p:cNvCxnSpPr>
          <p:nvPr/>
        </p:nvCxnSpPr>
        <p:spPr>
          <a:xfrm flipH="1">
            <a:off x="4036219" y="4357688"/>
            <a:ext cx="42863" cy="335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14" idx="2"/>
            <a:endCxn id="20" idx="0"/>
          </p:cNvCxnSpPr>
          <p:nvPr/>
        </p:nvCxnSpPr>
        <p:spPr>
          <a:xfrm flipH="1">
            <a:off x="10558463" y="4357688"/>
            <a:ext cx="14287" cy="385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BFB4A36D-ADB6-4E88-1065-094C14C83A23}"/>
              </a:ext>
            </a:extLst>
          </p:cNvPr>
          <p:cNvCxnSpPr>
            <a:stCxn id="3" idx="2"/>
            <a:endCxn id="8" idx="0"/>
          </p:cNvCxnSpPr>
          <p:nvPr/>
        </p:nvCxnSpPr>
        <p:spPr>
          <a:xfrm>
            <a:off x="5972175" y="1714500"/>
            <a:ext cx="7144" cy="414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CF3B439A-D6F1-58F8-CAB0-B98163EC8FA4}"/>
              </a:ext>
            </a:extLst>
          </p:cNvPr>
          <p:cNvCxnSpPr>
            <a:endCxn id="6" idx="0"/>
          </p:cNvCxnSpPr>
          <p:nvPr/>
        </p:nvCxnSpPr>
        <p:spPr>
          <a:xfrm flipH="1">
            <a:off x="2064544" y="1714500"/>
            <a:ext cx="1064418" cy="4143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180D2BA9-4279-EC0E-A097-4CFC2FBF062F}"/>
              </a:ext>
            </a:extLst>
          </p:cNvPr>
          <p:cNvCxnSpPr>
            <a:endCxn id="9" idx="0"/>
          </p:cNvCxnSpPr>
          <p:nvPr/>
        </p:nvCxnSpPr>
        <p:spPr>
          <a:xfrm>
            <a:off x="8506437" y="1714500"/>
            <a:ext cx="966176" cy="4143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B3E47D6-FA3B-BD3E-2D5F-2E058185FB6B}"/>
              </a:ext>
            </a:extLst>
          </p:cNvPr>
          <p:cNvSpPr txBox="1"/>
          <p:nvPr/>
        </p:nvSpPr>
        <p:spPr>
          <a:xfrm>
            <a:off x="2185987" y="228600"/>
            <a:ext cx="7452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Родословная со стороны дедушки – отца моей матери</a:t>
            </a:r>
          </a:p>
        </p:txBody>
      </p:sp>
    </p:spTree>
    <p:extLst>
      <p:ext uri="{BB962C8B-B14F-4D97-AF65-F5344CB8AC3E}">
        <p14:creationId xmlns:p14="http://schemas.microsoft.com/office/powerpoint/2010/main" val="3074961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30555E-8E64-8F66-CCB0-EF3230C02483}"/>
              </a:ext>
            </a:extLst>
          </p:cNvPr>
          <p:cNvSpPr txBox="1"/>
          <p:nvPr/>
        </p:nvSpPr>
        <p:spPr>
          <a:xfrm>
            <a:off x="1887523" y="570451"/>
            <a:ext cx="8103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Знаменитые имена нашей семьи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6DEAF4-3139-3945-55EF-D6DBA41BB5DA}"/>
              </a:ext>
            </a:extLst>
          </p:cNvPr>
          <p:cNvSpPr txBox="1"/>
          <p:nvPr/>
        </p:nvSpPr>
        <p:spPr>
          <a:xfrm>
            <a:off x="1182848" y="2801923"/>
            <a:ext cx="26425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Попов Николай Михайлович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Телен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Ньукуус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Иирбит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Ньукуус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Провидец, философ из народа. Он был сожжен на костре белобандитами. В его честь утвердили территорию объекта культурного наследия регионального значения «Памятное место гибели борца за власть Советов Н.М. Попов (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Иирбит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Ньукуус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рядом с.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Техтюр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Мегино-Кангалсского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района.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3D0985-50CB-ECE9-3F5E-C2818BFDD1FD}"/>
              </a:ext>
            </a:extLst>
          </p:cNvPr>
          <p:cNvSpPr txBox="1"/>
          <p:nvPr/>
        </p:nvSpPr>
        <p:spPr>
          <a:xfrm>
            <a:off x="6727971" y="2801923"/>
            <a:ext cx="28522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Земфира Петровна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Заслуженный врач и отличник здравоохранения РФ и РС (Я), обладатель знака отличия «За заслуги перед Якутском» Окружного Совета г. Якутска, знака отличия Президента РС (Я) «370 лет Якутия с Россией», лауреат в номинации «Человек года» в области здравоохранения.</a:t>
            </a:r>
          </a:p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D0BD3B7-0FAC-5419-9DF3-F9A6227B5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714" y="1224794"/>
            <a:ext cx="1175333" cy="143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870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BF5D0E-A73C-5FD9-DF09-AA0A4FC50CA9}"/>
              </a:ext>
            </a:extLst>
          </p:cNvPr>
          <p:cNvSpPr txBox="1"/>
          <p:nvPr/>
        </p:nvSpPr>
        <p:spPr>
          <a:xfrm>
            <a:off x="1493240" y="746620"/>
            <a:ext cx="87664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Я понял, что своей жизнью обязан многим поколениям своей семьи. Поэтому надо бережно относиться к своим близким, не забывать их, во всём им помогать. Семья обеспечивает продолжение человеческого рода, берёт на себя воспитание детей. Родители передают детям жизненный опыт, правила и традиции, прививают манеры поведения, закреплённые в обществе. Семья оказывает решающее влияние на личность ребёнка, а также на взрослых членов семьи. Она удовлетворяет потребности человека в любви, духовном общении, в моральной и материальной поддержке, в организации досуга и отдыха. Семья играет важную роль в ведении домашнего хозяйства. Она заботится о малолетних и престарелых членах семьи, придаёт устойчивость и стабильность обществу.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Я накопил определённый опыт в изучении истории нашей семьи. Эта работа была для меня очень полезна и увлекательна.</a:t>
            </a:r>
          </a:p>
        </p:txBody>
      </p:sp>
    </p:spTree>
    <p:extLst>
      <p:ext uri="{BB962C8B-B14F-4D97-AF65-F5344CB8AC3E}">
        <p14:creationId xmlns:p14="http://schemas.microsoft.com/office/powerpoint/2010/main" val="4174909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0110" y="539127"/>
            <a:ext cx="3674269" cy="301988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D69510-1475-E3EA-1571-CEA81D6582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192602" y="142855"/>
            <a:ext cx="4555222" cy="434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35109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483</TotalTime>
  <Words>640</Words>
  <Application>Microsoft Office PowerPoint</Application>
  <PresentationFormat>Широкоэкранный</PresentationFormat>
  <Paragraphs>90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Грань</vt:lpstr>
      <vt:lpstr>«Генеалогическое исследование рода и семьи»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Родословная со стороны дедушки – отца моей матери</dc:title>
  <dc:creator>user</dc:creator>
  <cp:lastModifiedBy>Владимир Окороков</cp:lastModifiedBy>
  <cp:revision>33</cp:revision>
  <dcterms:created xsi:type="dcterms:W3CDTF">2025-05-06T02:46:03Z</dcterms:created>
  <dcterms:modified xsi:type="dcterms:W3CDTF">2025-10-29T00:30:55Z</dcterms:modified>
</cp:coreProperties>
</file>