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5" r:id="rId6"/>
    <p:sldId id="266" r:id="rId7"/>
    <p:sldId id="268" r:id="rId8"/>
    <p:sldId id="271" r:id="rId9"/>
    <p:sldId id="274" r:id="rId10"/>
    <p:sldId id="275" r:id="rId11"/>
  </p:sldIdLst>
  <p:sldSz cx="18288000" cy="10287000"/>
  <p:notesSz cx="6858000" cy="9144000"/>
  <p:embeddedFontLst>
    <p:embeddedFont>
      <p:font typeface="Roboto Bold" panose="02000000000000000000" pitchFamily="2" charset="0"/>
      <p:regular r:id="rId12"/>
      <p:bold r:id="rId13"/>
    </p:embeddedFont>
    <p:embeddedFont>
      <p:font typeface="TT Interphases Mon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F118D-9E36-433B-A7E3-5D0497089932}" v="3" dt="2026-02-07T15:17:52.150"/>
    <p1510:client id="{232BF567-2CFF-449D-A4F5-EB7170E54C07}" v="286" dt="2026-02-07T15:45:47.034"/>
    <p1510:client id="{28CED576-F747-40EE-8724-539C34487651}" v="82" dt="2026-02-07T17:06:49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arant.ru/news/16284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sv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842633" y="3368017"/>
            <a:ext cx="260273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кта</a:t>
            </a:r>
            <a:r>
              <a:rPr lang="en-US" sz="3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969019" y="9258300"/>
            <a:ext cx="2992318" cy="739955"/>
            <a:chOff x="0" y="0"/>
            <a:chExt cx="788100" cy="1948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00" cy="194885"/>
            </a:xfrm>
            <a:custGeom>
              <a:avLst/>
              <a:gdLst/>
              <a:ahLst/>
              <a:cxnLst/>
              <a:rect l="l" t="t" r="r" b="b"/>
              <a:pathLst>
                <a:path w="788100" h="194885">
                  <a:moveTo>
                    <a:pt x="82792" y="0"/>
                  </a:moveTo>
                  <a:lnTo>
                    <a:pt x="705308" y="0"/>
                  </a:lnTo>
                  <a:cubicBezTo>
                    <a:pt x="751033" y="0"/>
                    <a:pt x="788100" y="37067"/>
                    <a:pt x="788100" y="82792"/>
                  </a:cubicBezTo>
                  <a:lnTo>
                    <a:pt x="788100" y="112093"/>
                  </a:lnTo>
                  <a:cubicBezTo>
                    <a:pt x="788100" y="134051"/>
                    <a:pt x="779377" y="155109"/>
                    <a:pt x="763851" y="170636"/>
                  </a:cubicBezTo>
                  <a:cubicBezTo>
                    <a:pt x="748324" y="186162"/>
                    <a:pt x="727266" y="194885"/>
                    <a:pt x="705308" y="194885"/>
                  </a:cubicBezTo>
                  <a:lnTo>
                    <a:pt x="82792" y="194885"/>
                  </a:lnTo>
                  <a:cubicBezTo>
                    <a:pt x="60835" y="194885"/>
                    <a:pt x="39776" y="186162"/>
                    <a:pt x="24249" y="170636"/>
                  </a:cubicBezTo>
                  <a:cubicBezTo>
                    <a:pt x="8723" y="155109"/>
                    <a:pt x="0" y="134051"/>
                    <a:pt x="0" y="112093"/>
                  </a:cubicBezTo>
                  <a:lnTo>
                    <a:pt x="0" y="82792"/>
                  </a:lnTo>
                  <a:cubicBezTo>
                    <a:pt x="0" y="60835"/>
                    <a:pt x="8723" y="39776"/>
                    <a:pt x="24249" y="24249"/>
                  </a:cubicBezTo>
                  <a:cubicBezTo>
                    <a:pt x="39776" y="8723"/>
                    <a:pt x="60835" y="0"/>
                    <a:pt x="82792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88100" cy="24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958954" y="73291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/>
              <a:t>ФГБОУ ВО ПЛИ ТГТУ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4200" y="62865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Автор: </a:t>
            </a:r>
            <a:r>
              <a:rPr lang="ru-RU" sz="2400" err="1"/>
              <a:t>Белогрудова</a:t>
            </a:r>
            <a:r>
              <a:rPr lang="ru-RU" sz="2400"/>
              <a:t> Диана Вадимовна</a:t>
            </a:r>
          </a:p>
          <a:p>
            <a:r>
              <a:rPr lang="ru-RU" sz="2400"/>
              <a:t>Наставник: Болтнев Юрий Викторович</a:t>
            </a:r>
          </a:p>
          <a:p>
            <a:r>
              <a:rPr lang="ru-RU" sz="2400"/>
              <a:t>Учитель ИП: Родина Антонина Александровна</a:t>
            </a:r>
          </a:p>
          <a:p>
            <a:endParaRPr lang="ru-RU" sz="2400"/>
          </a:p>
        </p:txBody>
      </p:sp>
      <p:sp>
        <p:nvSpPr>
          <p:cNvPr id="13" name="TextBox 12"/>
          <p:cNvSpPr txBox="1"/>
          <p:nvPr/>
        </p:nvSpPr>
        <p:spPr>
          <a:xfrm>
            <a:off x="15719239" y="9305111"/>
            <a:ext cx="14918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0FBBB1-39F4-50A8-3077-8A84FC297339}"/>
              </a:ext>
            </a:extLst>
          </p:cNvPr>
          <p:cNvSpPr txBox="1"/>
          <p:nvPr/>
        </p:nvSpPr>
        <p:spPr>
          <a:xfrm>
            <a:off x="4419600" y="2436993"/>
            <a:ext cx="96839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/>
              <a:t>Угловая линейка</a:t>
            </a:r>
          </a:p>
          <a:p>
            <a:pPr algn="ctr"/>
            <a:r>
              <a:rPr lang="ru-RU" sz="6000"/>
              <a:t>с двигающимся держателем </a:t>
            </a:r>
          </a:p>
          <a:p>
            <a:pPr algn="ctr"/>
            <a:r>
              <a:rPr lang="ru-RU" sz="6000"/>
              <a:t>для карандаша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5E65B-3E14-A377-5153-4F8E96985020}"/>
              </a:ext>
            </a:extLst>
          </p:cNvPr>
          <p:cNvSpPr txBox="1"/>
          <p:nvPr/>
        </p:nvSpPr>
        <p:spPr>
          <a:xfrm>
            <a:off x="1143000" y="732915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кванториум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12CE8-B427-2749-75A4-A9072772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78EF12-60DF-9216-2EE2-705830CDDA80}"/>
              </a:ext>
            </a:extLst>
          </p:cNvPr>
          <p:cNvGrpSpPr/>
          <p:nvPr/>
        </p:nvGrpSpPr>
        <p:grpSpPr>
          <a:xfrm>
            <a:off x="0" y="-325892"/>
            <a:ext cx="10841877" cy="1615104"/>
            <a:chOff x="0" y="0"/>
            <a:chExt cx="2855474" cy="4253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DC04B5-50F4-BEB3-B7D2-995A4DDB9C8F}"/>
                </a:ext>
              </a:extLst>
            </p:cNvPr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21B3C14-8E56-2AEC-31BA-86D9B1EFA83E}"/>
                </a:ext>
              </a:extLst>
            </p:cNvPr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8">
            <a:extLst>
              <a:ext uri="{FF2B5EF4-FFF2-40B4-BE49-F238E27FC236}">
                <a16:creationId xmlns:a16="http://schemas.microsoft.com/office/drawing/2014/main" id="{CC66BF95-7273-871C-8885-B2C56D8392DA}"/>
              </a:ext>
            </a:extLst>
          </p:cNvPr>
          <p:cNvSpPr/>
          <p:nvPr/>
        </p:nvSpPr>
        <p:spPr>
          <a:xfrm>
            <a:off x="9460543" y="-109409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07C754-4FDD-0DC1-5D49-EDCD936A893B}"/>
              </a:ext>
            </a:extLst>
          </p:cNvPr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712C7DE-0C0A-F022-8E54-B4C3D946795F}"/>
                </a:ext>
              </a:extLst>
            </p:cNvPr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DD89D-E2D8-B485-1917-4F64D0FEE541}"/>
                </a:ext>
              </a:extLst>
            </p:cNvPr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F975271-EDCF-B67E-DFB9-E50592326EB6}"/>
              </a:ext>
            </a:extLst>
          </p:cNvPr>
          <p:cNvSpPr txBox="1"/>
          <p:nvPr/>
        </p:nvSpPr>
        <p:spPr>
          <a:xfrm>
            <a:off x="83845" y="672384"/>
            <a:ext cx="92583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99"/>
              </a:lnSpc>
            </a:pPr>
            <a:r>
              <a:rPr lang="ru-RU" sz="5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ХОД РАБОТЫ</a:t>
            </a:r>
            <a:endParaRPr lang="en-US" sz="54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9" name="Рисунок 8" descr="Изображение выглядит как человек, в помещении, офисные принадлежности, Офис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33F513-7EE1-44EC-623A-CE7417D2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009" y="221935"/>
            <a:ext cx="5454042" cy="7269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C5937-BD50-2C96-9989-D11360673800}"/>
              </a:ext>
            </a:extLst>
          </p:cNvPr>
          <p:cNvSpPr txBox="1"/>
          <p:nvPr/>
        </p:nvSpPr>
        <p:spPr>
          <a:xfrm>
            <a:off x="4169524" y="324296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7855F-F704-A83B-E6AD-2F41970E6F23}"/>
              </a:ext>
            </a:extLst>
          </p:cNvPr>
          <p:cNvSpPr txBox="1"/>
          <p:nvPr/>
        </p:nvSpPr>
        <p:spPr>
          <a:xfrm>
            <a:off x="13626642" y="8032019"/>
            <a:ext cx="36043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400" dirty="0">
                <a:ea typeface="Calibri"/>
                <a:cs typeface="Calibri"/>
              </a:rPr>
              <a:t>тестирование</a:t>
            </a:r>
          </a:p>
        </p:txBody>
      </p:sp>
      <p:pic>
        <p:nvPicPr>
          <p:cNvPr id="14" name="Рисунок 13" descr="Изображение выглядит как ноутбук, компьютер, Компьютерная клавиатур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04B363-86AE-B21C-9441-460A2C137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128" y="1988507"/>
            <a:ext cx="4129675" cy="604380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ноутбук, Устройство ввода, периферический, рыча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D4A5EA-B1CF-C799-1EA4-15455531C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935" y="1988505"/>
            <a:ext cx="4114019" cy="60438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утбук, компьютер, Устройство ввода, Компьютерный компон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E680835-9B80-7596-A423-DCF1EEA82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71" y="1988508"/>
            <a:ext cx="3597319" cy="60438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E44F95-441D-C4A1-26D8-94110B8A29D1}"/>
              </a:ext>
            </a:extLst>
          </p:cNvPr>
          <p:cNvSpPr txBox="1"/>
          <p:nvPr/>
        </p:nvSpPr>
        <p:spPr>
          <a:xfrm>
            <a:off x="4438925" y="8359621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400" dirty="0">
                <a:ea typeface="Calibri"/>
                <a:cs typeface="Calibri"/>
              </a:rPr>
              <a:t>сборка</a:t>
            </a:r>
          </a:p>
        </p:txBody>
      </p:sp>
    </p:spTree>
    <p:extLst>
      <p:ext uri="{BB962C8B-B14F-4D97-AF65-F5344CB8AC3E}">
        <p14:creationId xmlns:p14="http://schemas.microsoft.com/office/powerpoint/2010/main" val="217948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1952"/>
              </p:ext>
            </p:extLst>
          </p:nvPr>
        </p:nvGraphicFramePr>
        <p:xfrm>
          <a:off x="708002" y="2222690"/>
          <a:ext cx="16871996" cy="7325560"/>
        </p:xfrm>
        <a:graphic>
          <a:graphicData uri="http://schemas.openxmlformats.org/drawingml/2006/table">
            <a:tbl>
              <a:tblPr/>
              <a:tblGrid>
                <a:gridCol w="843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Найденые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проблемные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ситуации</a:t>
                      </a:r>
                      <a:endParaRPr lang="en-US" sz="36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Проблемная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ситуация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,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на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решение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которой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будет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направлен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проект</a:t>
                      </a:r>
                      <a:endParaRPr lang="en-US" sz="36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3200"/>
                        <a:t>При черчении неудобно чертить длинные линии</a:t>
                      </a:r>
                      <a:endParaRPr lang="en-US" sz="32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3200"/>
                        <a:t>Проблемная ситуация заключается во всех 3х  неудобствах при черчении, приведенных слева</a:t>
                      </a:r>
                      <a:endParaRPr lang="en-US" sz="32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3200"/>
                        <a:t>При  черчении контура тяжело сразу начертить с нужным отступом</a:t>
                      </a:r>
                      <a:endParaRPr lang="en-US" sz="32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3200"/>
                        <a:t>При черчении сложно нарисовать параллельные линии</a:t>
                      </a:r>
                      <a:endParaRPr lang="en-US" sz="32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52400" y="666750"/>
            <a:ext cx="869309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ПРОБЛЕМНОЕ ПОЛЕ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A6E6AB-747C-A5F6-1015-3277345B8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104513"/>
            <a:ext cx="2424112" cy="2118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96205" y="438204"/>
            <a:ext cx="819102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ЦЕЛЕВАЯ АУДИТОРИЯ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FDEEB-8E34-5099-CBB9-085F19A784FB}"/>
              </a:ext>
            </a:extLst>
          </p:cNvPr>
          <p:cNvSpPr txBox="1"/>
          <p:nvPr/>
        </p:nvSpPr>
        <p:spPr>
          <a:xfrm>
            <a:off x="586679" y="1899434"/>
            <a:ext cx="15191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/>
              <a:t>Целевая аудитория – ученики 5-9 классов,10-11 классов</a:t>
            </a:r>
          </a:p>
          <a:p>
            <a:r>
              <a:rPr lang="ru-RU" sz="4800" b="1"/>
              <a:t> инженерного профиля, </a:t>
            </a:r>
          </a:p>
          <a:p>
            <a:r>
              <a:rPr lang="ru-RU" sz="4800" b="1"/>
              <a:t>Студенты инженерных профессий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F64D64DC-6074-5EA5-2906-058DF0684939}"/>
              </a:ext>
            </a:extLst>
          </p:cNvPr>
          <p:cNvSpPr/>
          <p:nvPr/>
        </p:nvSpPr>
        <p:spPr>
          <a:xfrm>
            <a:off x="16078200" y="118992"/>
            <a:ext cx="2116686" cy="1795930"/>
          </a:xfrm>
          <a:custGeom>
            <a:avLst/>
            <a:gdLst/>
            <a:ahLst/>
            <a:cxnLst/>
            <a:rect l="l" t="t" r="r" b="b"/>
            <a:pathLst>
              <a:path w="3155185" h="3155185">
                <a:moveTo>
                  <a:pt x="0" y="0"/>
                </a:moveTo>
                <a:lnTo>
                  <a:pt x="3155185" y="0"/>
                </a:lnTo>
                <a:lnTo>
                  <a:pt x="3155185" y="3155185"/>
                </a:lnTo>
                <a:lnTo>
                  <a:pt x="0" y="315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3C875846-6A8E-36BC-C4E1-579FAEB1CDFD}"/>
              </a:ext>
            </a:extLst>
          </p:cNvPr>
          <p:cNvSpPr/>
          <p:nvPr/>
        </p:nvSpPr>
        <p:spPr>
          <a:xfrm>
            <a:off x="16091292" y="40322"/>
            <a:ext cx="2116686" cy="1795930"/>
          </a:xfrm>
          <a:custGeom>
            <a:avLst/>
            <a:gdLst/>
            <a:ahLst/>
            <a:cxnLst/>
            <a:rect l="l" t="t" r="r" b="b"/>
            <a:pathLst>
              <a:path w="3155185" h="3155185">
                <a:moveTo>
                  <a:pt x="0" y="0"/>
                </a:moveTo>
                <a:lnTo>
                  <a:pt x="3155185" y="0"/>
                </a:lnTo>
                <a:lnTo>
                  <a:pt x="3155185" y="3155185"/>
                </a:lnTo>
                <a:lnTo>
                  <a:pt x="0" y="315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07018-3CF9-B0B8-59ED-DEEE1DC4A321}"/>
              </a:ext>
            </a:extLst>
          </p:cNvPr>
          <p:cNvSpPr txBox="1"/>
          <p:nvPr/>
        </p:nvSpPr>
        <p:spPr>
          <a:xfrm>
            <a:off x="434244" y="3243536"/>
            <a:ext cx="18473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/>
          </a:p>
          <a:p>
            <a:endParaRPr lang="ru-RU" sz="4000"/>
          </a:p>
          <a:p>
            <a:endParaRPr lang="ru-RU" sz="360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938046-AF8B-3E4F-06C5-D1C9D27D1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543300"/>
            <a:ext cx="6612485" cy="66957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69228C-5B2A-D721-2D5B-8B152CDA8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69" y="6005629"/>
            <a:ext cx="5626166" cy="4424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A6E796-9937-7592-A7B7-DC47F7FA35B2}"/>
              </a:ext>
            </a:extLst>
          </p:cNvPr>
          <p:cNvSpPr txBox="1"/>
          <p:nvPr/>
        </p:nvSpPr>
        <p:spPr>
          <a:xfrm>
            <a:off x="427520" y="4701380"/>
            <a:ext cx="8345830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4000" dirty="0"/>
              <a:t>По данным сайта </a:t>
            </a:r>
            <a:r>
              <a:rPr lang="en-US" sz="4000" dirty="0">
                <a:hlinkClick r:id="rId7"/>
              </a:rPr>
              <a:t>https://www.garant.ru/news/1628471</a:t>
            </a:r>
            <a:r>
              <a:rPr lang="ru-RU" sz="4000" dirty="0"/>
              <a:t> </a:t>
            </a:r>
            <a:endParaRPr lang="ru-RU" sz="4000">
              <a:ea typeface="Calibri"/>
              <a:cs typeface="Calibri"/>
            </a:endParaRPr>
          </a:p>
          <a:p>
            <a:r>
              <a:rPr lang="ru-RU" sz="4000" dirty="0"/>
              <a:t>с 2024-25 года уроки черчения являются</a:t>
            </a:r>
            <a:endParaRPr lang="ru-RU" sz="4000">
              <a:ea typeface="Calibri"/>
              <a:cs typeface="Calibri"/>
            </a:endParaRPr>
          </a:p>
          <a:p>
            <a:r>
              <a:rPr lang="ru-RU" sz="4000" dirty="0"/>
              <a:t> обязательными в 5-9х классах, а также его изучают в 10-11 классах инженерного профиля</a:t>
            </a:r>
            <a:endParaRPr lang="ru-RU" sz="40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4713245" y="-3124544"/>
            <a:ext cx="8861510" cy="17631263"/>
            <a:chOff x="0" y="0"/>
            <a:chExt cx="2333896" cy="46436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896" cy="4643625"/>
            </a:xfrm>
            <a:custGeom>
              <a:avLst/>
              <a:gdLst/>
              <a:ahLst/>
              <a:cxnLst/>
              <a:rect l="l" t="t" r="r" b="b"/>
              <a:pathLst>
                <a:path w="2333896" h="4643625">
                  <a:moveTo>
                    <a:pt x="44557" y="0"/>
                  </a:moveTo>
                  <a:lnTo>
                    <a:pt x="2289339" y="0"/>
                  </a:lnTo>
                  <a:cubicBezTo>
                    <a:pt x="2313947" y="0"/>
                    <a:pt x="2333896" y="19949"/>
                    <a:pt x="2333896" y="44557"/>
                  </a:cubicBezTo>
                  <a:lnTo>
                    <a:pt x="2333896" y="4599068"/>
                  </a:lnTo>
                  <a:cubicBezTo>
                    <a:pt x="2333896" y="4623676"/>
                    <a:pt x="2313947" y="4643625"/>
                    <a:pt x="2289339" y="4643625"/>
                  </a:cubicBezTo>
                  <a:lnTo>
                    <a:pt x="44557" y="4643625"/>
                  </a:lnTo>
                  <a:cubicBezTo>
                    <a:pt x="19949" y="4643625"/>
                    <a:pt x="0" y="4623676"/>
                    <a:pt x="0" y="4599068"/>
                  </a:cubicBezTo>
                  <a:lnTo>
                    <a:pt x="0" y="44557"/>
                  </a:lnTo>
                  <a:cubicBezTo>
                    <a:pt x="0" y="19949"/>
                    <a:pt x="19949" y="0"/>
                    <a:pt x="44557" y="0"/>
                  </a:cubicBezTo>
                  <a:close/>
                </a:path>
              </a:pathLst>
            </a:custGeom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896" cy="469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8393" y="263520"/>
            <a:ext cx="9460543" cy="1615104"/>
            <a:chOff x="0" y="0"/>
            <a:chExt cx="261732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5021" y="-192137"/>
            <a:ext cx="2777959" cy="1220837"/>
            <a:chOff x="0" y="0"/>
            <a:chExt cx="3703945" cy="162778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703945" cy="1627783"/>
              <a:chOff x="0" y="0"/>
              <a:chExt cx="967926" cy="425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67926" cy="425377"/>
              </a:xfrm>
              <a:custGeom>
                <a:avLst/>
                <a:gdLst/>
                <a:ahLst/>
                <a:cxnLst/>
                <a:rect l="l" t="t" r="r" b="b"/>
                <a:pathLst>
                  <a:path w="967926" h="425377">
                    <a:moveTo>
                      <a:pt x="89181" y="0"/>
                    </a:moveTo>
                    <a:lnTo>
                      <a:pt x="878745" y="0"/>
                    </a:lnTo>
                    <a:cubicBezTo>
                      <a:pt x="902397" y="0"/>
                      <a:pt x="925081" y="9396"/>
                      <a:pt x="941806" y="26121"/>
                    </a:cubicBezTo>
                    <a:cubicBezTo>
                      <a:pt x="958530" y="42845"/>
                      <a:pt x="967926" y="65529"/>
                      <a:pt x="967926" y="89181"/>
                    </a:cubicBezTo>
                    <a:lnTo>
                      <a:pt x="967926" y="336196"/>
                    </a:lnTo>
                    <a:cubicBezTo>
                      <a:pt x="967926" y="385449"/>
                      <a:pt x="927998" y="425377"/>
                      <a:pt x="878745" y="425377"/>
                    </a:cubicBezTo>
                    <a:lnTo>
                      <a:pt x="89181" y="425377"/>
                    </a:lnTo>
                    <a:cubicBezTo>
                      <a:pt x="39928" y="425377"/>
                      <a:pt x="0" y="385449"/>
                      <a:pt x="0" y="336196"/>
                    </a:cubicBezTo>
                    <a:lnTo>
                      <a:pt x="0" y="89181"/>
                    </a:lnTo>
                    <a:cubicBezTo>
                      <a:pt x="0" y="39928"/>
                      <a:pt x="39928" y="0"/>
                      <a:pt x="891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967926" cy="473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54323" y="470215"/>
              <a:ext cx="980102" cy="980102"/>
            </a:xfrm>
            <a:custGeom>
              <a:avLst/>
              <a:gdLst/>
              <a:ahLst/>
              <a:cxnLst/>
              <a:rect l="l" t="t" r="r" b="b"/>
              <a:pathLst>
                <a:path w="980102" h="980102">
                  <a:moveTo>
                    <a:pt x="0" y="0"/>
                  </a:moveTo>
                  <a:lnTo>
                    <a:pt x="980101" y="0"/>
                  </a:lnTo>
                  <a:lnTo>
                    <a:pt x="980101" y="980102"/>
                  </a:lnTo>
                  <a:lnTo>
                    <a:pt x="0" y="98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77123" y="323841"/>
              <a:ext cx="1272850" cy="1272850"/>
            </a:xfrm>
            <a:custGeom>
              <a:avLst/>
              <a:gdLst/>
              <a:ahLst/>
              <a:cxnLst/>
              <a:rect l="l" t="t" r="r" b="b"/>
              <a:pathLst>
                <a:path w="1272850" h="1272850">
                  <a:moveTo>
                    <a:pt x="0" y="0"/>
                  </a:moveTo>
                  <a:lnTo>
                    <a:pt x="1272850" y="0"/>
                  </a:lnTo>
                  <a:lnTo>
                    <a:pt x="1272850" y="1272850"/>
                  </a:lnTo>
                  <a:lnTo>
                    <a:pt x="0" y="1272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011400" y="145711"/>
            <a:ext cx="2356716" cy="1949790"/>
          </a:xfrm>
          <a:custGeom>
            <a:avLst/>
            <a:gdLst/>
            <a:ahLst/>
            <a:cxnLst/>
            <a:rect l="l" t="t" r="r" b="b"/>
            <a:pathLst>
              <a:path w="2876801" h="2603505">
                <a:moveTo>
                  <a:pt x="0" y="0"/>
                </a:moveTo>
                <a:lnTo>
                  <a:pt x="2876801" y="0"/>
                </a:lnTo>
                <a:lnTo>
                  <a:pt x="2876801" y="2603506"/>
                </a:lnTo>
                <a:lnTo>
                  <a:pt x="0" y="2603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97580"/>
              </p:ext>
            </p:extLst>
          </p:nvPr>
        </p:nvGraphicFramePr>
        <p:xfrm>
          <a:off x="1028700" y="2276328"/>
          <a:ext cx="16230600" cy="7584407"/>
        </p:xfrm>
        <a:graphic>
          <a:graphicData uri="http://schemas.openxmlformats.org/drawingml/2006/table">
            <a:tbl>
              <a:tblPr/>
              <a:tblGrid>
                <a:gridCol w="544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67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ФОТО АНАЛОГА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“ПЛЮСЫ”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“МИНУСЫ”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67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20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800"/>
                        <a:t>Ей можно чертить ровные линии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800"/>
                        <a:t>Нельзя одновременно отмерять отступы с двух сторон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38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20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ts val="2520"/>
                        </a:lnSpc>
                        <a:buFont typeface="+mj-lt"/>
                        <a:buNone/>
                        <a:defRPr/>
                      </a:pPr>
                      <a:r>
                        <a:rPr lang="ru-RU" sz="2800"/>
                        <a:t>Линии получаются ровными и </a:t>
                      </a:r>
                    </a:p>
                    <a:p>
                      <a:pPr marL="0" indent="0" algn="ctr">
                        <a:lnSpc>
                          <a:spcPts val="2520"/>
                        </a:lnSpc>
                        <a:buFont typeface="+mj-lt"/>
                        <a:buNone/>
                        <a:defRPr/>
                      </a:pPr>
                      <a:r>
                        <a:rPr lang="ru-RU" sz="2800"/>
                        <a:t>параллельными, что экономит</a:t>
                      </a:r>
                    </a:p>
                    <a:p>
                      <a:pPr marL="0" indent="0" algn="ctr">
                        <a:lnSpc>
                          <a:spcPts val="2520"/>
                        </a:lnSpc>
                        <a:buFont typeface="+mj-lt"/>
                        <a:buNone/>
                        <a:defRPr/>
                      </a:pPr>
                      <a:r>
                        <a:rPr lang="ru-RU" sz="2800"/>
                        <a:t>время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Резинки на валике сползают и подклинивают, их нужно постоянно поправлять</a:t>
                      </a:r>
                      <a:r>
                        <a:rPr lang="ru-RU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67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800"/>
                        <a:t>Из-за большого размера неудобно брать на выездные мероприятия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1409624" y="368300"/>
            <a:ext cx="5268277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АНАЛОГИЧНЫЕ</a:t>
            </a:r>
          </a:p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РЕШЕНИЯ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292D1A-E679-9751-99AE-8D6C04D664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49" y="4561147"/>
            <a:ext cx="4419600" cy="8618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DE22ED-B706-08B1-70BE-AD7E067763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228931"/>
            <a:ext cx="2895600" cy="1500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34FCC-B877-82F5-A3D3-78BBD80FAA68}"/>
              </a:ext>
            </a:extLst>
          </p:cNvPr>
          <p:cNvSpPr txBox="1"/>
          <p:nvPr/>
        </p:nvSpPr>
        <p:spPr>
          <a:xfrm>
            <a:off x="7620000" y="8877300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/>
              <a:t>Универсальность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9D94D0-D85E-0439-C211-7FC767213F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49" y="5986985"/>
            <a:ext cx="4191000" cy="1795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АВТОРСКОЕ РЕШЕНИЕ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BA439-2738-37A0-60DB-546E6ACFBEFE}"/>
              </a:ext>
            </a:extLst>
          </p:cNvPr>
          <p:cNvSpPr txBox="1"/>
          <p:nvPr/>
        </p:nvSpPr>
        <p:spPr>
          <a:xfrm>
            <a:off x="123825" y="2081391"/>
            <a:ext cx="1252320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/>
              <a:t>Линейка состоит из трех частей</a:t>
            </a:r>
            <a:r>
              <a:rPr lang="en-US" sz="4400"/>
              <a:t>:</a:t>
            </a:r>
            <a:endParaRPr lang="ru-RU" sz="4400"/>
          </a:p>
          <a:p>
            <a:endParaRPr lang="ru-RU" sz="4400"/>
          </a:p>
          <a:p>
            <a:r>
              <a:rPr lang="ru-RU" sz="4400"/>
              <a:t>*основная часть – линейка с</a:t>
            </a:r>
          </a:p>
          <a:p>
            <a:r>
              <a:rPr lang="ru-RU" sz="4400"/>
              <a:t>держателем  для карандаша</a:t>
            </a:r>
          </a:p>
          <a:p>
            <a:endParaRPr lang="ru-RU" sz="4400"/>
          </a:p>
          <a:p>
            <a:r>
              <a:rPr lang="ru-RU" sz="4400"/>
              <a:t>*вертикальная линейка – прикрепляется с боку </a:t>
            </a:r>
          </a:p>
          <a:p>
            <a:r>
              <a:rPr lang="ru-RU" sz="4400"/>
              <a:t>для вертикального измерения отступов</a:t>
            </a:r>
          </a:p>
          <a:p>
            <a:endParaRPr lang="ru-RU" sz="4400"/>
          </a:p>
          <a:p>
            <a:r>
              <a:rPr lang="ru-RU" sz="4400"/>
              <a:t>*держатель карандаша – подставка, на которой </a:t>
            </a:r>
          </a:p>
          <a:p>
            <a:r>
              <a:rPr lang="ru-RU" sz="4400"/>
              <a:t>можно закрепить карандаш под нужным углом, которая перемещается по основанию</a:t>
            </a: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1E946824-8867-D39C-D560-1B39376A16F1}"/>
              </a:ext>
            </a:extLst>
          </p:cNvPr>
          <p:cNvSpPr/>
          <p:nvPr/>
        </p:nvSpPr>
        <p:spPr>
          <a:xfrm>
            <a:off x="15839342" y="40322"/>
            <a:ext cx="2116686" cy="1795930"/>
          </a:xfrm>
          <a:custGeom>
            <a:avLst/>
            <a:gdLst/>
            <a:ahLst/>
            <a:cxnLst/>
            <a:rect l="l" t="t" r="r" b="b"/>
            <a:pathLst>
              <a:path w="3155185" h="3155185">
                <a:moveTo>
                  <a:pt x="0" y="0"/>
                </a:moveTo>
                <a:lnTo>
                  <a:pt x="3155185" y="0"/>
                </a:lnTo>
                <a:lnTo>
                  <a:pt x="3155185" y="3155185"/>
                </a:lnTo>
                <a:lnTo>
                  <a:pt x="0" y="315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94C492-4CD1-4467-D44E-6DA2DA31D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026" y="2019300"/>
            <a:ext cx="5229225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 rot="5400000">
            <a:off x="4803658" y="-3164100"/>
            <a:ext cx="8861510" cy="178120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491177" y="255671"/>
            <a:ext cx="9460543" cy="1615104"/>
            <a:chOff x="0" y="0"/>
            <a:chExt cx="261732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5021" y="-192137"/>
            <a:ext cx="2777959" cy="1220837"/>
            <a:chOff x="0" y="0"/>
            <a:chExt cx="3703945" cy="162778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703945" cy="1627783"/>
              <a:chOff x="0" y="0"/>
              <a:chExt cx="967926" cy="425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67926" cy="425377"/>
              </a:xfrm>
              <a:custGeom>
                <a:avLst/>
                <a:gdLst/>
                <a:ahLst/>
                <a:cxnLst/>
                <a:rect l="l" t="t" r="r" b="b"/>
                <a:pathLst>
                  <a:path w="967926" h="425377">
                    <a:moveTo>
                      <a:pt x="89181" y="0"/>
                    </a:moveTo>
                    <a:lnTo>
                      <a:pt x="878745" y="0"/>
                    </a:lnTo>
                    <a:cubicBezTo>
                      <a:pt x="902397" y="0"/>
                      <a:pt x="925081" y="9396"/>
                      <a:pt x="941806" y="26121"/>
                    </a:cubicBezTo>
                    <a:cubicBezTo>
                      <a:pt x="958530" y="42845"/>
                      <a:pt x="967926" y="65529"/>
                      <a:pt x="967926" y="89181"/>
                    </a:cubicBezTo>
                    <a:lnTo>
                      <a:pt x="967926" y="336196"/>
                    </a:lnTo>
                    <a:cubicBezTo>
                      <a:pt x="967926" y="385449"/>
                      <a:pt x="927998" y="425377"/>
                      <a:pt x="878745" y="425377"/>
                    </a:cubicBezTo>
                    <a:lnTo>
                      <a:pt x="89181" y="425377"/>
                    </a:lnTo>
                    <a:cubicBezTo>
                      <a:pt x="39928" y="425377"/>
                      <a:pt x="0" y="385449"/>
                      <a:pt x="0" y="336196"/>
                    </a:cubicBezTo>
                    <a:lnTo>
                      <a:pt x="0" y="89181"/>
                    </a:lnTo>
                    <a:cubicBezTo>
                      <a:pt x="0" y="39928"/>
                      <a:pt x="39928" y="0"/>
                      <a:pt x="891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967926" cy="473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54323" y="470215"/>
              <a:ext cx="980102" cy="980102"/>
            </a:xfrm>
            <a:custGeom>
              <a:avLst/>
              <a:gdLst/>
              <a:ahLst/>
              <a:cxnLst/>
              <a:rect l="l" t="t" r="r" b="b"/>
              <a:pathLst>
                <a:path w="980102" h="980102">
                  <a:moveTo>
                    <a:pt x="0" y="0"/>
                  </a:moveTo>
                  <a:lnTo>
                    <a:pt x="980101" y="0"/>
                  </a:lnTo>
                  <a:lnTo>
                    <a:pt x="980101" y="980102"/>
                  </a:lnTo>
                  <a:lnTo>
                    <a:pt x="0" y="98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77123" y="323841"/>
              <a:ext cx="1272850" cy="1272850"/>
            </a:xfrm>
            <a:custGeom>
              <a:avLst/>
              <a:gdLst/>
              <a:ahLst/>
              <a:cxnLst/>
              <a:rect l="l" t="t" r="r" b="b"/>
              <a:pathLst>
                <a:path w="1272850" h="1272850">
                  <a:moveTo>
                    <a:pt x="0" y="0"/>
                  </a:moveTo>
                  <a:lnTo>
                    <a:pt x="1272850" y="0"/>
                  </a:lnTo>
                  <a:lnTo>
                    <a:pt x="1272850" y="1272850"/>
                  </a:lnTo>
                  <a:lnTo>
                    <a:pt x="0" y="1272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89178" y="1951118"/>
            <a:ext cx="9123792" cy="8390598"/>
          </a:xfrm>
          <a:custGeom>
            <a:avLst/>
            <a:gdLst/>
            <a:ahLst/>
            <a:cxnLst/>
            <a:rect l="l" t="t" r="r" b="b"/>
            <a:pathLst>
              <a:path w="9123792" h="6356278">
                <a:moveTo>
                  <a:pt x="0" y="0"/>
                </a:moveTo>
                <a:lnTo>
                  <a:pt x="9123792" y="0"/>
                </a:lnTo>
                <a:lnTo>
                  <a:pt x="9123792" y="6356277"/>
                </a:lnTo>
                <a:lnTo>
                  <a:pt x="0" y="6356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11"/>
            </a:stretch>
          </a:blipFill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9587" y="715963"/>
            <a:ext cx="5200333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ЦЕЛЬ ПРОЕКТА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07800" y="4310638"/>
            <a:ext cx="7891022" cy="183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500">
                <a:solidFill>
                  <a:srgbClr val="000000"/>
                </a:solidFill>
                <a:latin typeface="TT Interphases Mono"/>
                <a:ea typeface="TT Interphases Mono"/>
                <a:cs typeface="TT Interphases Mono"/>
                <a:sym typeface="TT Interphases Mono"/>
              </a:rPr>
              <a:t>Создание макета угловой линейки с держателем для карандаша</a:t>
            </a:r>
            <a:endParaRPr lang="en-US" sz="3500">
              <a:solidFill>
                <a:srgbClr val="000000"/>
              </a:solidFill>
              <a:latin typeface="TT Interphases Mono"/>
              <a:ea typeface="TT Interphases Mono"/>
              <a:cs typeface="TT Interphases Mono"/>
              <a:sym typeface="TT Interphases Mo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5C06A-C3FC-ABC6-B94C-CD4B059A914C}"/>
              </a:ext>
            </a:extLst>
          </p:cNvPr>
          <p:cNvSpPr txBox="1"/>
          <p:nvPr/>
        </p:nvSpPr>
        <p:spPr>
          <a:xfrm>
            <a:off x="3600020" y="8484661"/>
            <a:ext cx="1925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/>
              <a:t>Октябрь-январь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E6B0C9-0DF5-F044-1B04-89FBC23C062F}"/>
              </a:ext>
            </a:extLst>
          </p:cNvPr>
          <p:cNvSpPr txBox="1"/>
          <p:nvPr/>
        </p:nvSpPr>
        <p:spPr>
          <a:xfrm>
            <a:off x="5290131" y="758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22E443-56B3-94A1-2E7B-95D980B2AA25}"/>
              </a:ext>
            </a:extLst>
          </p:cNvPr>
          <p:cNvSpPr txBox="1"/>
          <p:nvPr/>
        </p:nvSpPr>
        <p:spPr>
          <a:xfrm>
            <a:off x="3600020" y="69795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актуально, для студентов и школьников, которые не занимаются профессионально черчением, но у них есть этот предмет, а также для использования в выездных мероприятиях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EFA2A3-53BF-C641-BCA3-7E9F996EF79B}"/>
              </a:ext>
            </a:extLst>
          </p:cNvPr>
          <p:cNvSpPr txBox="1"/>
          <p:nvPr/>
        </p:nvSpPr>
        <p:spPr>
          <a:xfrm>
            <a:off x="3661344" y="4192369"/>
            <a:ext cx="586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Оптимизация времени, затраченное на черчение фигур.</a:t>
            </a:r>
          </a:p>
          <a:p>
            <a:r>
              <a:rPr lang="ru-RU"/>
              <a:t>Спрос на использование УВЛ в школах и ВУЗах.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1FB6EE-0256-CE28-4B2A-79F4C41BBD55}"/>
              </a:ext>
            </a:extLst>
          </p:cNvPr>
          <p:cNvSpPr txBox="1"/>
          <p:nvPr/>
        </p:nvSpPr>
        <p:spPr>
          <a:xfrm>
            <a:off x="3550228" y="5439370"/>
            <a:ext cx="5684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Необходимо в линейку встроить карандаш, </a:t>
            </a:r>
          </a:p>
          <a:p>
            <a:r>
              <a:rPr lang="ru-RU"/>
              <a:t>который за счет параллельного крепления будет иметь </a:t>
            </a:r>
          </a:p>
          <a:p>
            <a:r>
              <a:rPr lang="ru-RU"/>
              <a:t>возможность перемещаться по основанию линейки.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5EA05C-A434-4415-C013-C4397CEE272F}"/>
              </a:ext>
            </a:extLst>
          </p:cNvPr>
          <p:cNvSpPr/>
          <p:nvPr/>
        </p:nvSpPr>
        <p:spPr>
          <a:xfrm>
            <a:off x="589178" y="1870774"/>
            <a:ext cx="9123792" cy="529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41AD5-60BE-8542-AF80-3F40076EC418}"/>
              </a:ext>
            </a:extLst>
          </p:cNvPr>
          <p:cNvSpPr txBox="1"/>
          <p:nvPr/>
        </p:nvSpPr>
        <p:spPr>
          <a:xfrm>
            <a:off x="5029200" y="30861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1 </a:t>
            </a:r>
            <a:r>
              <a:rPr lang="ru-RU" err="1"/>
              <a:t>шт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5021" y="-192137"/>
            <a:ext cx="2777959" cy="1220837"/>
            <a:chOff x="0" y="0"/>
            <a:chExt cx="3703945" cy="162778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703945" cy="1627783"/>
              <a:chOff x="0" y="0"/>
              <a:chExt cx="967926" cy="425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67926" cy="425377"/>
              </a:xfrm>
              <a:custGeom>
                <a:avLst/>
                <a:gdLst/>
                <a:ahLst/>
                <a:cxnLst/>
                <a:rect l="l" t="t" r="r" b="b"/>
                <a:pathLst>
                  <a:path w="967926" h="425377">
                    <a:moveTo>
                      <a:pt x="89181" y="0"/>
                    </a:moveTo>
                    <a:lnTo>
                      <a:pt x="878745" y="0"/>
                    </a:lnTo>
                    <a:cubicBezTo>
                      <a:pt x="902397" y="0"/>
                      <a:pt x="925081" y="9396"/>
                      <a:pt x="941806" y="26121"/>
                    </a:cubicBezTo>
                    <a:cubicBezTo>
                      <a:pt x="958530" y="42845"/>
                      <a:pt x="967926" y="65529"/>
                      <a:pt x="967926" y="89181"/>
                    </a:cubicBezTo>
                    <a:lnTo>
                      <a:pt x="967926" y="336196"/>
                    </a:lnTo>
                    <a:cubicBezTo>
                      <a:pt x="967926" y="385449"/>
                      <a:pt x="927998" y="425377"/>
                      <a:pt x="878745" y="425377"/>
                    </a:cubicBezTo>
                    <a:lnTo>
                      <a:pt x="89181" y="425377"/>
                    </a:lnTo>
                    <a:cubicBezTo>
                      <a:pt x="39928" y="425377"/>
                      <a:pt x="0" y="385449"/>
                      <a:pt x="0" y="336196"/>
                    </a:cubicBezTo>
                    <a:lnTo>
                      <a:pt x="0" y="89181"/>
                    </a:lnTo>
                    <a:cubicBezTo>
                      <a:pt x="0" y="39928"/>
                      <a:pt x="39928" y="0"/>
                      <a:pt x="891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967926" cy="473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54323" y="470215"/>
              <a:ext cx="980102" cy="980102"/>
            </a:xfrm>
            <a:custGeom>
              <a:avLst/>
              <a:gdLst/>
              <a:ahLst/>
              <a:cxnLst/>
              <a:rect l="l" t="t" r="r" b="b"/>
              <a:pathLst>
                <a:path w="980102" h="980102">
                  <a:moveTo>
                    <a:pt x="0" y="0"/>
                  </a:moveTo>
                  <a:lnTo>
                    <a:pt x="980101" y="0"/>
                  </a:lnTo>
                  <a:lnTo>
                    <a:pt x="980101" y="980102"/>
                  </a:lnTo>
                  <a:lnTo>
                    <a:pt x="0" y="98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77123" y="323841"/>
              <a:ext cx="1272850" cy="1272850"/>
            </a:xfrm>
            <a:custGeom>
              <a:avLst/>
              <a:gdLst/>
              <a:ahLst/>
              <a:cxnLst/>
              <a:rect l="l" t="t" r="r" b="b"/>
              <a:pathLst>
                <a:path w="1272850" h="1272850">
                  <a:moveTo>
                    <a:pt x="0" y="0"/>
                  </a:moveTo>
                  <a:lnTo>
                    <a:pt x="1272850" y="0"/>
                  </a:lnTo>
                  <a:lnTo>
                    <a:pt x="1272850" y="1272850"/>
                  </a:lnTo>
                  <a:lnTo>
                    <a:pt x="0" y="1272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168717" y="4198377"/>
            <a:ext cx="6151414" cy="4795610"/>
          </a:xfrm>
          <a:custGeom>
            <a:avLst/>
            <a:gdLst/>
            <a:ahLst/>
            <a:cxnLst/>
            <a:rect l="l" t="t" r="r" b="b"/>
            <a:pathLst>
              <a:path w="6151414" h="4795610">
                <a:moveTo>
                  <a:pt x="0" y="0"/>
                </a:moveTo>
                <a:lnTo>
                  <a:pt x="6151413" y="0"/>
                </a:lnTo>
                <a:lnTo>
                  <a:pt x="6151413" y="4795611"/>
                </a:lnTo>
                <a:lnTo>
                  <a:pt x="0" y="4795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4161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TextBox 18"/>
          <p:cNvSpPr txBox="1"/>
          <p:nvPr/>
        </p:nvSpPr>
        <p:spPr>
          <a:xfrm>
            <a:off x="1032301" y="715963"/>
            <a:ext cx="6214904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ЗАДАЧИ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7A0F7-02CE-992F-A6C9-18C92F27DE94}"/>
              </a:ext>
            </a:extLst>
          </p:cNvPr>
          <p:cNvSpPr txBox="1"/>
          <p:nvPr/>
        </p:nvSpPr>
        <p:spPr>
          <a:xfrm>
            <a:off x="11695896" y="7333392"/>
            <a:ext cx="5822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Выбор материалов для линейки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1EEC9-B111-6EE0-2133-E266D46A4A2B}"/>
              </a:ext>
            </a:extLst>
          </p:cNvPr>
          <p:cNvSpPr txBox="1"/>
          <p:nvPr/>
        </p:nvSpPr>
        <p:spPr>
          <a:xfrm>
            <a:off x="11665416" y="6596182"/>
            <a:ext cx="513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Создание модели в компасе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85972-ADF0-6FE6-2AE5-3082B1B32CD4}"/>
              </a:ext>
            </a:extLst>
          </p:cNvPr>
          <p:cNvSpPr txBox="1"/>
          <p:nvPr/>
        </p:nvSpPr>
        <p:spPr>
          <a:xfrm>
            <a:off x="11811000" y="8163689"/>
            <a:ext cx="3756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Изучение проблемы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C6258-BD2C-0D79-E97F-4358C5D22A1E}"/>
              </a:ext>
            </a:extLst>
          </p:cNvPr>
          <p:cNvSpPr txBox="1"/>
          <p:nvPr/>
        </p:nvSpPr>
        <p:spPr>
          <a:xfrm>
            <a:off x="11811000" y="5826995"/>
            <a:ext cx="5191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Вырезка лазером из фанеры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C6727-A48F-6D92-18F7-4528D0F71593}"/>
              </a:ext>
            </a:extLst>
          </p:cNvPr>
          <p:cNvSpPr txBox="1"/>
          <p:nvPr/>
        </p:nvSpPr>
        <p:spPr>
          <a:xfrm>
            <a:off x="11756595" y="4704805"/>
            <a:ext cx="5047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Создание модели каркаса и</a:t>
            </a:r>
          </a:p>
          <a:p>
            <a:r>
              <a:rPr lang="ru-RU" sz="3200"/>
              <a:t> держателя в компасе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7BFABC-43CE-D5C2-B335-1C6627550873}"/>
              </a:ext>
            </a:extLst>
          </p:cNvPr>
          <p:cNvSpPr txBox="1"/>
          <p:nvPr/>
        </p:nvSpPr>
        <p:spPr>
          <a:xfrm>
            <a:off x="11830877" y="4128096"/>
            <a:ext cx="1858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3</a:t>
            </a:r>
            <a:r>
              <a:rPr lang="en-US" sz="3200"/>
              <a:t>d</a:t>
            </a:r>
            <a:r>
              <a:rPr lang="ru-RU" sz="3200"/>
              <a:t> печать</a:t>
            </a:r>
          </a:p>
        </p:txBody>
      </p:sp>
      <p:sp>
        <p:nvSpPr>
          <p:cNvPr id="39" name="Freeform 17">
            <a:extLst>
              <a:ext uri="{FF2B5EF4-FFF2-40B4-BE49-F238E27FC236}">
                <a16:creationId xmlns:a16="http://schemas.microsoft.com/office/drawing/2014/main" id="{0155D3DB-1E33-8FA1-5DFC-695105FA8892}"/>
              </a:ext>
            </a:extLst>
          </p:cNvPr>
          <p:cNvSpPr/>
          <p:nvPr/>
        </p:nvSpPr>
        <p:spPr>
          <a:xfrm>
            <a:off x="11241718" y="1765432"/>
            <a:ext cx="6151414" cy="4795610"/>
          </a:xfrm>
          <a:custGeom>
            <a:avLst/>
            <a:gdLst/>
            <a:ahLst/>
            <a:cxnLst/>
            <a:rect l="l" t="t" r="r" b="b"/>
            <a:pathLst>
              <a:path w="6151414" h="4795610">
                <a:moveTo>
                  <a:pt x="0" y="0"/>
                </a:moveTo>
                <a:lnTo>
                  <a:pt x="6151413" y="0"/>
                </a:lnTo>
                <a:lnTo>
                  <a:pt x="6151413" y="4795611"/>
                </a:lnTo>
                <a:lnTo>
                  <a:pt x="0" y="4795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4161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7B4D66-4164-6CF2-9402-280CAC4E881F}"/>
              </a:ext>
            </a:extLst>
          </p:cNvPr>
          <p:cNvSpPr txBox="1"/>
          <p:nvPr/>
        </p:nvSpPr>
        <p:spPr>
          <a:xfrm>
            <a:off x="11756595" y="3362311"/>
            <a:ext cx="560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Склеивание каркаса и линейки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19CF56-1761-5368-A2A3-76B4C00E270B}"/>
              </a:ext>
            </a:extLst>
          </p:cNvPr>
          <p:cNvSpPr txBox="1"/>
          <p:nvPr/>
        </p:nvSpPr>
        <p:spPr>
          <a:xfrm>
            <a:off x="11830877" y="2537782"/>
            <a:ext cx="340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Сборка держателя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EA73E6-39D4-1707-E73D-C8BBAC308573}"/>
              </a:ext>
            </a:extLst>
          </p:cNvPr>
          <p:cNvSpPr txBox="1"/>
          <p:nvPr/>
        </p:nvSpPr>
        <p:spPr>
          <a:xfrm>
            <a:off x="11811000" y="1723353"/>
            <a:ext cx="3905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Сборка всей линейки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4680B8-7F7B-E5F8-7FC0-AEBEC5C18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4" y="1941028"/>
            <a:ext cx="5278428" cy="481931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202B2DE-9CAE-0891-7F2B-4FCA3BA172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25" y="6119382"/>
            <a:ext cx="5675229" cy="3898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B1FA826-B34F-698B-9C1D-A7060EC57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912" y="-80618"/>
            <a:ext cx="2156439" cy="1693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ru-RU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ХОД</a:t>
            </a: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РАБОТЫ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F2CC45-45D3-C44F-FA68-DF498920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0" y="1918168"/>
            <a:ext cx="4340000" cy="55113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A542C8-7664-BDCB-0D49-7E1D43D08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00" y="1972165"/>
            <a:ext cx="3324225" cy="443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55511F-2AF4-8AEA-6D98-4F8360ADEAC4}"/>
              </a:ext>
            </a:extLst>
          </p:cNvPr>
          <p:cNvSpPr txBox="1"/>
          <p:nvPr/>
        </p:nvSpPr>
        <p:spPr>
          <a:xfrm>
            <a:off x="785442" y="7926014"/>
            <a:ext cx="7573035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400"/>
              <a:t>Создание основы для линейки</a:t>
            </a:r>
            <a:endParaRPr lang="ru-RU" sz="4400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2D38E-505D-6481-7942-67494B670818}"/>
              </a:ext>
            </a:extLst>
          </p:cNvPr>
          <p:cNvSpPr txBox="1"/>
          <p:nvPr/>
        </p:nvSpPr>
        <p:spPr>
          <a:xfrm>
            <a:off x="9891387" y="8313536"/>
            <a:ext cx="83976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400" dirty="0"/>
              <a:t>Создание каркаса для держателя</a:t>
            </a:r>
            <a:endParaRPr lang="ru-RU" sz="4400" dirty="0">
              <a:ea typeface="Calibri"/>
              <a:cs typeface="Calibri"/>
            </a:endParaRPr>
          </a:p>
        </p:txBody>
      </p:sp>
      <p:pic>
        <p:nvPicPr>
          <p:cNvPr id="12" name="Рисунок 11" descr="Изображение выглядит как текст, ноутбук, компьютер, Компьютерное желез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7E64AA-5A4C-818C-1D3F-54CC4E27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141" y="1894562"/>
            <a:ext cx="4176648" cy="590289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электроника, ноутбук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E17D83F-E9F9-15E1-D25B-DD56893A5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5512" y="1878903"/>
            <a:ext cx="3785211" cy="5902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F8D8AC-D830-4C84-5AFD-73CF8DE3B27B}"/>
              </a:ext>
            </a:extLst>
          </p:cNvPr>
          <p:cNvGrpSpPr/>
          <p:nvPr/>
        </p:nvGrpSpPr>
        <p:grpSpPr>
          <a:xfrm>
            <a:off x="0" y="-325892"/>
            <a:ext cx="10841877" cy="1615104"/>
            <a:chOff x="0" y="0"/>
            <a:chExt cx="2855474" cy="4253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6F2CCCC-EDD0-7AE4-B1FD-F78ABD862C4B}"/>
                </a:ext>
              </a:extLst>
            </p:cNvPr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BA8ADF1-74DC-8D4F-6B3E-9DD0A17CA39A}"/>
                </a:ext>
              </a:extLst>
            </p:cNvPr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8">
            <a:extLst>
              <a:ext uri="{FF2B5EF4-FFF2-40B4-BE49-F238E27FC236}">
                <a16:creationId xmlns:a16="http://schemas.microsoft.com/office/drawing/2014/main" id="{A2EF7C4C-C14A-8C84-7C12-D39758D06148}"/>
              </a:ext>
            </a:extLst>
          </p:cNvPr>
          <p:cNvSpPr/>
          <p:nvPr/>
        </p:nvSpPr>
        <p:spPr>
          <a:xfrm>
            <a:off x="9460543" y="-109409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EF86B-6E28-F993-C623-C2D18FCF5894}"/>
              </a:ext>
            </a:extLst>
          </p:cNvPr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2D38F09-FC6C-C0FE-1533-7853037F2221}"/>
                </a:ext>
              </a:extLst>
            </p:cNvPr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C33207-A239-FB34-D422-F5E505B0AB7F}"/>
                </a:ext>
              </a:extLst>
            </p:cNvPr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9C8701-EDC9-784C-6DE2-E8D5A5C4BFA5}"/>
              </a:ext>
            </a:extLst>
          </p:cNvPr>
          <p:cNvSpPr txBox="1"/>
          <p:nvPr/>
        </p:nvSpPr>
        <p:spPr>
          <a:xfrm>
            <a:off x="5193082" y="9032769"/>
            <a:ext cx="748442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600"/>
              <a:t>Создание держателя для карандаша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8E0C2-0FA3-3A56-E92F-6C4592FA5E8E}"/>
              </a:ext>
            </a:extLst>
          </p:cNvPr>
          <p:cNvSpPr txBox="1"/>
          <p:nvPr/>
        </p:nvSpPr>
        <p:spPr>
          <a:xfrm>
            <a:off x="83845" y="672384"/>
            <a:ext cx="92583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99"/>
              </a:lnSpc>
            </a:pPr>
            <a:r>
              <a:rPr lang="ru-RU" sz="5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ХОД РАБОТЫ</a:t>
            </a:r>
            <a:endParaRPr lang="en-US" sz="54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3" name="Рисунок 12" descr="Изображение выглядит как ноутбук, текст, электроника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3CC28C-1D5A-00A2-0E1A-EA0648D9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45" y="2082452"/>
            <a:ext cx="5225703" cy="646656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электроника, компьютер, Компьютерное железо, Устройство вв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615E6C-2B01-B36F-2BBA-94FC1DD8E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59" y="2082452"/>
            <a:ext cx="5084785" cy="646656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электроника, ноутбук, текст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5243F1B-6730-DAFC-A5E9-D6520771E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032" y="2082453"/>
            <a:ext cx="4943867" cy="64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Произвольный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2.0_Индивидуальные проекты_метода</dc:title>
  <dc:creator>рс</dc:creator>
  <cp:revision>49</cp:revision>
  <dcterms:created xsi:type="dcterms:W3CDTF">2006-08-16T00:00:00Z</dcterms:created>
  <dcterms:modified xsi:type="dcterms:W3CDTF">2026-02-07T17:07:15Z</dcterms:modified>
  <dc:identifier>DAGbrlvMeag</dc:identifier>
</cp:coreProperties>
</file>