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E0BCD-D699-4255-91D6-6D6F826AE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F53F9D-35E0-47A6-AB87-53ED8A5A1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AA27D-0129-47F1-A6C6-3F7FAB6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5CFBD-BABE-46A9-B98A-ECF051EA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70170-D0CF-461F-88A1-101418C5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7A3C-37A7-406B-AB60-0C39187A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06773D-559E-4C93-B5D4-36F8EBAFA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45532-E630-4E26-A1DC-55E4B2DF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190EF-8D01-4C54-99EE-A6B7CE63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AD3F8-F854-4D0A-8106-41D8E3E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7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F51A20-45AC-410A-9E36-08F824DE4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1ED920-0297-4025-8037-AC46AD85C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3AB7B-11C1-42F3-A498-2C2B1A18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5A388-6A63-4F07-BD2B-C353B0EA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F376F-0D69-4B07-AE6A-C1A5014E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1A80-624B-4412-B050-C4DB1752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6E57A-9CD2-46DA-95D8-257053299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AEFDB-38B1-4299-AECD-2A7B1527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AE346-5DD2-4B0C-AC6A-AF5331A7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4C114-BABB-405F-87EB-68746913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4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80C5E-9404-4A81-9292-612358DA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DC9DE-AC34-4A34-9253-885C7F72A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25008-10DB-4755-9F8A-C691CA49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9EF8F-3B16-404A-A029-C67919EC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33027-8B83-4059-B341-3AE7487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4D7C2-8EE6-40CB-B53B-5001EBA5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04E09-D9CA-4E50-8BF5-BA70148EE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6183F1-F660-4EB9-AA6E-565449FF7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969A5-626C-4602-B372-C266B08A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2D698-9532-4DE2-99BB-2D5FF618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F6E026-F52A-4198-B51C-7B385CEA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0B1E5-2086-4DEF-B38A-072BBBCD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16524-A8A6-4738-8474-B58B9CA9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AEE168-BF0A-493D-BC2D-63CEAF04E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231085-51B7-4583-8F32-D002919AF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3A467B-D3F8-4B7D-A234-8B5603EAD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4DAD80-FE40-4B09-87F8-F57B30D9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921845-9AFE-46DB-8847-C7629657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9E0E67-EB69-4CF4-AF7A-808A641D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1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60654-1E47-4054-B254-A8160737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6074E6-883B-4D63-919E-486B72B5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136DA-1CEB-4366-A0E1-BA4BBC2F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8CDBCD-A67B-4548-A2F2-656EEB1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8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7DAB44-FC53-4F2D-83D0-BC2626FB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EE1821-7A05-403F-ABE6-525C899A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76F2A5-2D63-4D96-99AF-F17263D3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4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148F0-80C9-4EA3-8C28-DB8388A2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33B7C-1ADF-4777-A830-3D010316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A47A7-16FC-4B8A-9807-93412826A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98B35C-89CC-48BB-83E5-6D70BB4A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F2CDF-EE09-4138-90B7-32E0AF6C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2791CD-0FDB-4997-9855-76FF8103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6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2313E-298A-43CE-9292-2A5E919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433BEE-2284-407D-BCE8-85C36764E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B94DDE-0C64-49A8-B38F-6B5E3E72E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A973D-2E62-49AF-BCB0-643B2903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FC2480-1043-4785-A541-DE11D9B6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C1917-9081-46A4-935C-F15CD36F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52EF1-C500-408A-BE80-A5651428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769A-1527-4289-9365-C78083770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D155F-778D-4CAE-8FC4-766C68957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D559F-BFE5-43F5-A48C-E5F62C21F744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3D3DF-CDFA-4985-97D7-BFFCD2915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1DAB4-AEB4-4F9F-A59C-BF4D745EA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3237-E5BA-4214-B33E-00A9D1B73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4BEEF4-FE63-40FA-873A-E5C3A66F4D99}"/>
              </a:ext>
            </a:extLst>
          </p:cNvPr>
          <p:cNvSpPr/>
          <p:nvPr/>
        </p:nvSpPr>
        <p:spPr>
          <a:xfrm>
            <a:off x="1899979" y="1591296"/>
            <a:ext cx="839204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БЕЗОПАСНОСТЬ</a:t>
            </a:r>
          </a:p>
          <a:p>
            <a:pPr algn="ctr"/>
            <a:r>
              <a:rPr lang="ru-RU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на зимних каникулах</a:t>
            </a:r>
          </a:p>
        </p:txBody>
      </p:sp>
    </p:spTree>
    <p:extLst>
      <p:ext uri="{BB962C8B-B14F-4D97-AF65-F5344CB8AC3E}">
        <p14:creationId xmlns:p14="http://schemas.microsoft.com/office/powerpoint/2010/main" val="379481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Можно кататься с горок, которые расположены рядом с дорогой?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НЕЛЬЗЯ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5DFDE2-36B6-4244-8BD4-A5AC4F86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84" y="3518482"/>
            <a:ext cx="4099915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Можно есть снег и грызть сосульки?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НЕЛЬЗЯ </a:t>
            </a:r>
          </a:p>
        </p:txBody>
      </p:sp>
    </p:spTree>
    <p:extLst>
      <p:ext uri="{BB962C8B-B14F-4D97-AF65-F5344CB8AC3E}">
        <p14:creationId xmlns:p14="http://schemas.microsoft.com/office/powerpoint/2010/main" val="14642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Кататься на коньках, лыжах можно только в специально отведенных для этого местах?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ДА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D352D1-00A3-426A-9B3D-041F7C817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913" y="3560305"/>
            <a:ext cx="3709518" cy="24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Чем нельзя украшать новогоднюю ёлку?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Ватой, свечами, сломанными гирляндами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6F49B-F608-49FC-908B-27DF8950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0" y="3503201"/>
            <a:ext cx="183657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В каком месте в комнате правильно устанавливать елку?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5211192" y="4128117"/>
            <a:ext cx="4785065" cy="1651245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Елка не должна мешать ходить, не должна заслонять двери</a:t>
            </a:r>
            <a:r>
              <a:rPr lang="ru-RU" sz="2500" b="1">
                <a:latin typeface="Comic Sans MS" panose="030F0702030302020204" pitchFamily="66" charset="0"/>
              </a:rPr>
              <a:t>, стоять </a:t>
            </a:r>
            <a:r>
              <a:rPr lang="ru-RU" sz="2500" b="1" dirty="0">
                <a:latin typeface="Comic Sans MS" panose="030F0702030302020204" pitchFamily="66" charset="0"/>
              </a:rPr>
              <a:t>далеко </a:t>
            </a:r>
            <a:r>
              <a:rPr lang="ru-RU" sz="2500" b="1">
                <a:latin typeface="Comic Sans MS" panose="030F0702030302020204" pitchFamily="66" charset="0"/>
              </a:rPr>
              <a:t>от батарей</a:t>
            </a:r>
            <a:endParaRPr lang="ru-RU" sz="25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6F49B-F608-49FC-908B-27DF8950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0" y="3503201"/>
            <a:ext cx="183657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Можно оставить включенную гирлянду ночью?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6F49B-F608-49FC-908B-27DF8950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0" y="3503201"/>
            <a:ext cx="183657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В каком возрасте можно покупать пиротехнические изделия?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С 18 лет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6F49B-F608-49FC-908B-27DF8950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0" y="3503201"/>
            <a:ext cx="183657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На каком расстоянии от дома можно устраивать салюты?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Не менее 30 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6F49B-F608-49FC-908B-27DF8950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90" y="3503201"/>
            <a:ext cx="183657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Первый признак обморожения?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Потеря чувствительности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799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Как помочь себе при обморожении?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Растирать руки руками, прыгать, идти домой</a:t>
            </a:r>
          </a:p>
        </p:txBody>
      </p:sp>
    </p:spTree>
    <p:extLst>
      <p:ext uri="{BB962C8B-B14F-4D97-AF65-F5344CB8AC3E}">
        <p14:creationId xmlns:p14="http://schemas.microsoft.com/office/powerpoint/2010/main" val="25898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D29D682-47DB-4FAC-B599-28E8B7352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53066"/>
              </p:ext>
            </p:extLst>
          </p:nvPr>
        </p:nvGraphicFramePr>
        <p:xfrm>
          <a:off x="2032986" y="950485"/>
          <a:ext cx="8127016" cy="50685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8901">
                  <a:extLst>
                    <a:ext uri="{9D8B030D-6E8A-4147-A177-3AD203B41FA5}">
                      <a16:colId xmlns:a16="http://schemas.microsoft.com/office/drawing/2014/main" val="3107994809"/>
                    </a:ext>
                  </a:extLst>
                </a:gridCol>
                <a:gridCol w="1275623">
                  <a:extLst>
                    <a:ext uri="{9D8B030D-6E8A-4147-A177-3AD203B41FA5}">
                      <a16:colId xmlns:a16="http://schemas.microsoft.com/office/drawing/2014/main" val="3881710725"/>
                    </a:ext>
                  </a:extLst>
                </a:gridCol>
                <a:gridCol w="1275623">
                  <a:extLst>
                    <a:ext uri="{9D8B030D-6E8A-4147-A177-3AD203B41FA5}">
                      <a16:colId xmlns:a16="http://schemas.microsoft.com/office/drawing/2014/main" val="3710111039"/>
                    </a:ext>
                  </a:extLst>
                </a:gridCol>
                <a:gridCol w="1275623">
                  <a:extLst>
                    <a:ext uri="{9D8B030D-6E8A-4147-A177-3AD203B41FA5}">
                      <a16:colId xmlns:a16="http://schemas.microsoft.com/office/drawing/2014/main" val="2188572898"/>
                    </a:ext>
                  </a:extLst>
                </a:gridCol>
                <a:gridCol w="1275623">
                  <a:extLst>
                    <a:ext uri="{9D8B030D-6E8A-4147-A177-3AD203B41FA5}">
                      <a16:colId xmlns:a16="http://schemas.microsoft.com/office/drawing/2014/main" val="3825405462"/>
                    </a:ext>
                  </a:extLst>
                </a:gridCol>
                <a:gridCol w="1275623">
                  <a:extLst>
                    <a:ext uri="{9D8B030D-6E8A-4147-A177-3AD203B41FA5}">
                      <a16:colId xmlns:a16="http://schemas.microsoft.com/office/drawing/2014/main" val="2129940798"/>
                    </a:ext>
                  </a:extLst>
                </a:gridCol>
              </a:tblGrid>
              <a:tr h="1267144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Загадки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hlinkClick r:id="rId2" action="ppaction://hlinksldjump"/>
                        </a:rPr>
                        <a:t>1</a:t>
                      </a:r>
                      <a:endParaRPr lang="ru-RU" sz="70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3" action="ppaction://hlinksldjump"/>
                        </a:rPr>
                        <a:t>2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4" action="ppaction://hlinksldjump"/>
                        </a:rPr>
                        <a:t>3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5" action="ppaction://hlinksldjump"/>
                        </a:rPr>
                        <a:t>4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6" action="ppaction://hlinksldjump"/>
                        </a:rPr>
                        <a:t>5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966137"/>
                  </a:ext>
                </a:extLst>
              </a:tr>
              <a:tr h="1267144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Можно/ нельзя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0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hlinkClick r:id="rId7" action="ppaction://hlinksldjump"/>
                        </a:rPr>
                        <a:t>1</a:t>
                      </a:r>
                      <a:endParaRPr lang="ru-RU" sz="7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8" action="ppaction://hlinksldjump"/>
                        </a:rPr>
                        <a:t>2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9" action="ppaction://hlinksldjump"/>
                        </a:rPr>
                        <a:t>3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0" action="ppaction://hlinksldjump"/>
                        </a:rPr>
                        <a:t>4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1" action="ppaction://hlinksldjump"/>
                        </a:rPr>
                        <a:t>5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513792"/>
                  </a:ext>
                </a:extLst>
              </a:tr>
              <a:tr h="12671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Новогодние праздники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0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hlinkClick r:id="rId12" action="ppaction://hlinksldjump"/>
                        </a:rPr>
                        <a:t>1</a:t>
                      </a:r>
                      <a:endParaRPr lang="ru-RU" sz="7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3" action="ppaction://hlinksldjump"/>
                        </a:rPr>
                        <a:t>2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4" action="ppaction://hlinksldjump"/>
                        </a:rPr>
                        <a:t>3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5" action="ppaction://hlinksldjump"/>
                        </a:rPr>
                        <a:t>4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6" action="ppaction://hlinksldjump"/>
                        </a:rPr>
                        <a:t>5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3301483"/>
                  </a:ext>
                </a:extLst>
              </a:tr>
              <a:tr h="126714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Меры безопасности зимой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0" b="1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hlinkClick r:id="rId17" action="ppaction://hlinksldjump"/>
                        </a:rPr>
                        <a:t>1</a:t>
                      </a:r>
                      <a:endParaRPr lang="ru-RU" sz="70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8" action="ppaction://hlinksldjump"/>
                        </a:rPr>
                        <a:t>2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19" action="ppaction://hlinksldjump"/>
                        </a:rPr>
                        <a:t>3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20" action="ppaction://hlinksldjump"/>
                        </a:rPr>
                        <a:t>4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  <a:hlinkClick r:id="rId21" action="ppaction://hlinksldjump"/>
                        </a:rPr>
                        <a:t>5</a:t>
                      </a:r>
                      <a:endParaRPr kumimoji="0" lang="ru-RU" sz="7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94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5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Что нельзя делать, когда на улице гололед?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6764785" y="4518733"/>
            <a:ext cx="3231472" cy="1260629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Бегать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E1BFB-FFAD-4B85-A3A1-F65214E2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46" y="3844032"/>
            <a:ext cx="2293986" cy="17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Что делать, если вдруг провалился под лед?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5992427" y="3719745"/>
            <a:ext cx="4003830" cy="205961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Не паниковать, попытаться позвать помощь, выбраться самому и бежать к людям в тепло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C46B84-B6C1-4614-B205-B4AB33AA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64" y="3682661"/>
            <a:ext cx="295681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Как правильно падать, если поскользнулся?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4660778" y="3666479"/>
            <a:ext cx="5335480" cy="2112884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Постараться упасть вперед на живот с вытянутыми руками слегка согнутыми в локтях. Если падаешь на спину, то постараться прижать голову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E1BFB-FFAD-4B85-A3A1-F65214E2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356" y="3932809"/>
            <a:ext cx="2293986" cy="17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Я живу под самой крышей,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Даже страшно глянуть вниз. 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Я могла бы жить и выше,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Если б крыши там нашлись.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Сосулька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4F3378-1CF4-45D1-B4C8-EFBF0B96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94" y="3944558"/>
            <a:ext cx="3258132" cy="21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Без досок, без топоров.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Чрез речку мост готов.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Мост – как синее стекло: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Скользко, весело, светло.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Лёд </a:t>
            </a:r>
          </a:p>
        </p:txBody>
      </p:sp>
    </p:spTree>
    <p:extLst>
      <p:ext uri="{BB962C8B-B14F-4D97-AF65-F5344CB8AC3E}">
        <p14:creationId xmlns:p14="http://schemas.microsoft.com/office/powerpoint/2010/main" val="18559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Сажусь и качусь,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С горы я мчусь,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Но это не санки,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А просто …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Ледянка </a:t>
            </a:r>
          </a:p>
        </p:txBody>
      </p:sp>
    </p:spTree>
    <p:extLst>
      <p:ext uri="{BB962C8B-B14F-4D97-AF65-F5344CB8AC3E}">
        <p14:creationId xmlns:p14="http://schemas.microsoft.com/office/powerpoint/2010/main" val="10537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Запорошила дорожки,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Разукрасила окошки.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Радость детям подарила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И на санках прокатила.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Зима </a:t>
            </a:r>
          </a:p>
        </p:txBody>
      </p:sp>
    </p:spTree>
    <p:extLst>
      <p:ext uri="{BB962C8B-B14F-4D97-AF65-F5344CB8AC3E}">
        <p14:creationId xmlns:p14="http://schemas.microsoft.com/office/powerpoint/2010/main" val="6013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689933" y="1043124"/>
            <a:ext cx="6622741" cy="1819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На дворе – горой,</a:t>
            </a:r>
          </a:p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А в избе – водой.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Сугроб</a:t>
            </a:r>
          </a:p>
        </p:txBody>
      </p:sp>
    </p:spTree>
    <p:extLst>
      <p:ext uri="{BB962C8B-B14F-4D97-AF65-F5344CB8AC3E}">
        <p14:creationId xmlns:p14="http://schemas.microsoft.com/office/powerpoint/2010/main" val="20442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784629" y="1078636"/>
            <a:ext cx="6622741" cy="20862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Можно ли прыгать на льду?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НЕЛЬЗЯ </a:t>
            </a:r>
          </a:p>
        </p:txBody>
      </p:sp>
    </p:spTree>
    <p:extLst>
      <p:ext uri="{BB962C8B-B14F-4D97-AF65-F5344CB8AC3E}">
        <p14:creationId xmlns:p14="http://schemas.microsoft.com/office/powerpoint/2010/main" val="42524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FFC0568-2973-4A21-85C0-143BB6AB4877}"/>
              </a:ext>
            </a:extLst>
          </p:cNvPr>
          <p:cNvSpPr/>
          <p:nvPr/>
        </p:nvSpPr>
        <p:spPr>
          <a:xfrm>
            <a:off x="2210540" y="994298"/>
            <a:ext cx="7785716" cy="2434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Comic Sans MS" panose="030F0702030302020204" pitchFamily="66" charset="0"/>
              </a:rPr>
              <a:t>Если одежда и обувь промокли, нужно идти домой?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A350293-BD36-4A7C-A509-9D4DF9922341}"/>
              </a:ext>
            </a:extLst>
          </p:cNvPr>
          <p:cNvSpPr/>
          <p:nvPr/>
        </p:nvSpPr>
        <p:spPr>
          <a:xfrm>
            <a:off x="7075503" y="4518734"/>
            <a:ext cx="2920753" cy="95878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latin typeface="Comic Sans MS" panose="030F0702030302020204" pitchFamily="66" charset="0"/>
              </a:rPr>
              <a:t>ДА </a:t>
            </a:r>
          </a:p>
        </p:txBody>
      </p:sp>
    </p:spTree>
    <p:extLst>
      <p:ext uri="{BB962C8B-B14F-4D97-AF65-F5344CB8AC3E}">
        <p14:creationId xmlns:p14="http://schemas.microsoft.com/office/powerpoint/2010/main" val="1358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330</Words>
  <Application>Microsoft Office PowerPoint</Application>
  <PresentationFormat>Широкоэкранный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Пестерева</dc:creator>
  <cp:lastModifiedBy>Екатерина Пестерева</cp:lastModifiedBy>
  <cp:revision>10</cp:revision>
  <dcterms:created xsi:type="dcterms:W3CDTF">2025-12-21T14:47:50Z</dcterms:created>
  <dcterms:modified xsi:type="dcterms:W3CDTF">2026-03-11T14:42:20Z</dcterms:modified>
</cp:coreProperties>
</file>