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layfair Display Semi Bold" panose="020B0604020202020204" charset="-5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ublic Sans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4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8463"/>
            <a:ext cx="7556421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Методические рекомендации к коррекционному уроку «Мои эмоции» с использованием цифровых технологий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237" y="1321832"/>
            <a:ext cx="8025527" cy="1497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Заключение: Цифровые технологии как инструмент развития эмоциональной компетентности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559237" y="3059192"/>
            <a:ext cx="639127" cy="1176337"/>
          </a:xfrm>
          <a:prstGeom prst="roundRect">
            <a:avLst>
              <a:gd name="adj" fmla="val 36004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758904" y="3497580"/>
            <a:ext cx="23967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1358146" y="3218974"/>
            <a:ext cx="199739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Синтез методов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358146" y="3564493"/>
            <a:ext cx="7226618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Современный коррекционный урок «Мои эмоции» — это гармоничный синтез психологических техник и цифровых инноваций.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559237" y="4395311"/>
            <a:ext cx="639127" cy="1176337"/>
          </a:xfrm>
          <a:prstGeom prst="roundRect">
            <a:avLst>
              <a:gd name="adj" fmla="val 36004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758904" y="4833699"/>
            <a:ext cx="23967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358146" y="4555093"/>
            <a:ext cx="199739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Понимание себя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358146" y="4900613"/>
            <a:ext cx="7226618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Такой подход помогает детям лучше понимать свои чувства и эффективно управлять ими в различных ситуациях.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559237" y="5731431"/>
            <a:ext cx="639127" cy="1176337"/>
          </a:xfrm>
          <a:prstGeom prst="roundRect">
            <a:avLst>
              <a:gd name="adj" fmla="val 36004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758904" y="6169819"/>
            <a:ext cx="23967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358146" y="5891213"/>
            <a:ext cx="1997393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Призыв к действию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358146" y="6236732"/>
            <a:ext cx="7226618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Призываем педагогов активно внедрять цифровые решения для повышения качества и эффективности коррекционной работы.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9111" y="1795343"/>
            <a:ext cx="8125778" cy="909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Введение: Почему важно работать с эмоциями на уроках коррекции</a:t>
            </a:r>
            <a:endParaRPr lang="en-US" sz="2850" dirty="0"/>
          </a:p>
        </p:txBody>
      </p:sp>
      <p:sp>
        <p:nvSpPr>
          <p:cNvPr id="4" name="Shape 1"/>
          <p:cNvSpPr/>
          <p:nvPr/>
        </p:nvSpPr>
        <p:spPr>
          <a:xfrm>
            <a:off x="509111" y="2922627"/>
            <a:ext cx="3990142" cy="1799511"/>
          </a:xfrm>
          <a:prstGeom prst="roundRect">
            <a:avLst>
              <a:gd name="adj" fmla="val 4065"/>
            </a:avLst>
          </a:prstGeom>
          <a:solidFill>
            <a:srgbClr val="FFFAF6"/>
          </a:solidFill>
          <a:ln w="15240">
            <a:solidFill>
              <a:srgbClr val="E1C2C2"/>
            </a:solidFill>
            <a:prstDash val="solid"/>
          </a:ln>
          <a:effectLst>
            <a:outerShdw dist="1270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493871" y="2922627"/>
            <a:ext cx="60960" cy="1799511"/>
          </a:xfrm>
          <a:prstGeom prst="roundRect">
            <a:avLst>
              <a:gd name="adj" fmla="val 100227"/>
            </a:avLst>
          </a:prstGeom>
          <a:solidFill>
            <a:srgbClr val="E1C2C2"/>
          </a:solidFill>
          <a:ln/>
        </p:spPr>
      </p:sp>
      <p:sp>
        <p:nvSpPr>
          <p:cNvPr id="6" name="Text 3"/>
          <p:cNvSpPr/>
          <p:nvPr/>
        </p:nvSpPr>
        <p:spPr>
          <a:xfrm>
            <a:off x="715447" y="3083243"/>
            <a:ext cx="2892028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Влияние на учебную мотивацию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15447" y="3397687"/>
            <a:ext cx="3623191" cy="1163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Эмоциональная сфера напрямую влияет на учебную мотивацию и поведение детей с особыми образовательными потребностями, формируя их отношение к обучению и социализации.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644628" y="2922627"/>
            <a:ext cx="3990261" cy="1799511"/>
          </a:xfrm>
          <a:prstGeom prst="roundRect">
            <a:avLst>
              <a:gd name="adj" fmla="val 4065"/>
            </a:avLst>
          </a:prstGeom>
          <a:solidFill>
            <a:srgbClr val="FFFAF6"/>
          </a:solidFill>
          <a:ln w="15240">
            <a:solidFill>
              <a:srgbClr val="CCC4EC"/>
            </a:solidFill>
            <a:prstDash val="solid"/>
          </a:ln>
          <a:effectLst>
            <a:outerShdw dist="1270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4629388" y="2922627"/>
            <a:ext cx="60960" cy="1799511"/>
          </a:xfrm>
          <a:prstGeom prst="roundRect">
            <a:avLst>
              <a:gd name="adj" fmla="val 100227"/>
            </a:avLst>
          </a:prstGeom>
          <a:solidFill>
            <a:srgbClr val="CCC4EC"/>
          </a:solidFill>
          <a:ln/>
        </p:spPr>
      </p:sp>
      <p:sp>
        <p:nvSpPr>
          <p:cNvPr id="10" name="Text 7"/>
          <p:cNvSpPr/>
          <p:nvPr/>
        </p:nvSpPr>
        <p:spPr>
          <a:xfrm>
            <a:off x="4850963" y="3083243"/>
            <a:ext cx="3473887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Развитие эмоциональной грамотности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4850963" y="3397687"/>
            <a:ext cx="3623310" cy="931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Коррекционные уроки помогают развивать эмоциональную грамотность, способность распознавать свои и чужие эмоции, а также навыки саморегуляции.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509111" y="4867513"/>
            <a:ext cx="3990142" cy="1566743"/>
          </a:xfrm>
          <a:prstGeom prst="roundRect">
            <a:avLst>
              <a:gd name="adj" fmla="val 4669"/>
            </a:avLst>
          </a:prstGeom>
          <a:solidFill>
            <a:srgbClr val="FFFAF6"/>
          </a:solidFill>
          <a:ln w="15240">
            <a:solidFill>
              <a:srgbClr val="B4DAE4"/>
            </a:solidFill>
            <a:prstDash val="solid"/>
          </a:ln>
          <a:effectLst>
            <a:outerShdw dist="1270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493871" y="4867513"/>
            <a:ext cx="60960" cy="1566743"/>
          </a:xfrm>
          <a:prstGeom prst="roundRect">
            <a:avLst>
              <a:gd name="adj" fmla="val 100227"/>
            </a:avLst>
          </a:prstGeom>
          <a:solidFill>
            <a:srgbClr val="B4DAE4"/>
          </a:solidFill>
          <a:ln/>
        </p:spPr>
      </p:sp>
      <p:sp>
        <p:nvSpPr>
          <p:cNvPr id="14" name="Text 11"/>
          <p:cNvSpPr/>
          <p:nvPr/>
        </p:nvSpPr>
        <p:spPr>
          <a:xfrm>
            <a:off x="715447" y="5028128"/>
            <a:ext cx="2439353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Расширение возможностей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715447" y="5342573"/>
            <a:ext cx="3623191" cy="931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Цифровые технологии расширяют возможности вовлечения, индивидуализации обучения и создания интерактивной среды для более эффективного усвоения материала.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8047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Цели и задачи урока «Мои эмоции»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05000" y="2680097"/>
            <a:ext cx="31276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Коррекция и развитие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70515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Развитие эмоционально-волевой сферы учащихся с психофизическими особенностями.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97628" y="2861548"/>
            <a:ext cx="33712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Формирование навыков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597628" y="335196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Обучение распознаванию и выражению собственных эмоций.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597628" y="5132665"/>
            <a:ext cx="35305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Управление состояниями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597628" y="5623084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Обучение управлению эмоциональными состояниями с помощью современных методов.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570673" y="5132665"/>
            <a:ext cx="34619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Цифровые инструменты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93790" y="5623084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Эффективное использование цифровых технологий для достижения поставленных целей.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675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29815" y="2529959"/>
            <a:ext cx="9970770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Три ключевые техники управления эмоциями для урока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2329815" y="3751540"/>
            <a:ext cx="9970770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Эти техники, предложенные Part Academy, являются основой для развития эмоциональной саморегуляции.</a:t>
            </a:r>
            <a:endParaRPr lang="en-US" sz="1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15" y="4180999"/>
            <a:ext cx="3323511" cy="6305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487454" y="4969193"/>
            <a:ext cx="197048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Якорение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2487454" y="5309949"/>
            <a:ext cx="3008233" cy="1260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Создание устойчивых эмоциональных «якорей» через повторяющиеся позитивные действия, которые ассоциируются с определённым чувством.</a:t>
            </a:r>
            <a:endParaRPr lang="en-US" sz="1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326" y="4180999"/>
            <a:ext cx="3323630" cy="63055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810964" y="4969193"/>
            <a:ext cx="197560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Мышечная разрядка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5810964" y="5309949"/>
            <a:ext cx="3008352" cy="1260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Снятие физического и эмоционального напряжения через целенаправленные физические упражнения и дыхательные практики, способствующие расслаблению.</a:t>
            </a:r>
            <a:endParaRPr lang="en-US" sz="12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955" y="4180999"/>
            <a:ext cx="3323511" cy="63055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34594" y="4969193"/>
            <a:ext cx="1996321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Выявление барьеров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9134594" y="5309949"/>
            <a:ext cx="3008233" cy="1008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Анализ и преодоление внутренних препятствий, мешающих здоровому эмоциональному выражению и пониманию своих чувств.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2566273" y="7240667"/>
            <a:ext cx="9734312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/>
          </a:p>
        </p:txBody>
      </p:sp>
      <p:sp>
        <p:nvSpPr>
          <p:cNvPr id="15" name="Shape 9"/>
          <p:cNvSpPr/>
          <p:nvPr/>
        </p:nvSpPr>
        <p:spPr>
          <a:xfrm>
            <a:off x="2329815" y="7063383"/>
            <a:ext cx="22860" cy="606743"/>
          </a:xfrm>
          <a:prstGeom prst="rect">
            <a:avLst/>
          </a:prstGeom>
          <a:solidFill>
            <a:srgbClr val="E1C2C2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3308" y="591860"/>
            <a:ext cx="13123783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Роль цифровых технологий в коррекционном уроке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3308" y="2453759"/>
            <a:ext cx="7664172" cy="1377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Цифровые технологии значительно обогащают коррекционный процесс, делая его более динамичным и персонализированным. Они предоставляют педагогам новые инструменты для работы с эмоциональной сферой учащихся.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53308" y="4024789"/>
            <a:ext cx="7664172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Интерактивные приложения и тренажёры для визуализации эмоций и их контроля.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53308" y="4788694"/>
            <a:ext cx="7664172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Видеоматериалы и анимации для наглядного объяснения сложных эмоциональных состояний.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3308" y="5552599"/>
            <a:ext cx="7664172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Онлайн-тесты и игры для закрепления навыков эмоциональной саморегуляции в увлекательной форме.</a:t>
            </a:r>
            <a:endParaRPr lang="en-US" sz="16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166" y="2502098"/>
            <a:ext cx="4934426" cy="49344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735" y="586383"/>
            <a:ext cx="131509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Практические рекомендации по внедрению цифровых инструментов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39735" y="2646878"/>
            <a:ext cx="6469737" cy="2233970"/>
          </a:xfrm>
          <a:prstGeom prst="roundRect">
            <a:avLst>
              <a:gd name="adj" fmla="val 4912"/>
            </a:avLst>
          </a:prstGeom>
          <a:solidFill>
            <a:srgbClr val="FFFAF6"/>
          </a:solidFill>
          <a:ln/>
          <a:effectLst>
            <a:outerShdw dist="1905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39735" y="2624018"/>
            <a:ext cx="6469737" cy="91440"/>
          </a:xfrm>
          <a:prstGeom prst="roundRect">
            <a:avLst>
              <a:gd name="adj" fmla="val 97085"/>
            </a:avLst>
          </a:prstGeom>
          <a:solidFill>
            <a:srgbClr val="E1C2C2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2329934"/>
            <a:ext cx="634008" cy="634008"/>
          </a:xfrm>
          <a:prstGeom prst="roundRect">
            <a:avLst>
              <a:gd name="adj" fmla="val 144225"/>
            </a:avLst>
          </a:prstGeom>
          <a:solidFill>
            <a:srgbClr val="E1C2C2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3847683" y="2488406"/>
            <a:ext cx="25360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73931" y="317527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Выбор приложений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973931" y="3632240"/>
            <a:ext cx="6001345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Подбирайте простые, интуитивно понятные приложения, адаптированные под возраст и когнитивные возможности учащихся с ООП.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20808" y="2646878"/>
            <a:ext cx="6469856" cy="2233970"/>
          </a:xfrm>
          <a:prstGeom prst="roundRect">
            <a:avLst>
              <a:gd name="adj" fmla="val 4912"/>
            </a:avLst>
          </a:prstGeom>
          <a:solidFill>
            <a:srgbClr val="FFFAF6"/>
          </a:solidFill>
          <a:ln/>
          <a:effectLst>
            <a:outerShdw dist="1905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7420808" y="2624018"/>
            <a:ext cx="6469856" cy="91440"/>
          </a:xfrm>
          <a:prstGeom prst="roundRect">
            <a:avLst>
              <a:gd name="adj" fmla="val 97085"/>
            </a:avLst>
          </a:prstGeom>
          <a:solidFill>
            <a:srgbClr val="CCC4EC"/>
          </a:solidFill>
          <a:ln/>
        </p:spPr>
      </p:sp>
      <p:sp>
        <p:nvSpPr>
          <p:cNvPr id="11" name="Shape 9"/>
          <p:cNvSpPr/>
          <p:nvPr/>
        </p:nvSpPr>
        <p:spPr>
          <a:xfrm>
            <a:off x="10338733" y="2329934"/>
            <a:ext cx="634008" cy="634008"/>
          </a:xfrm>
          <a:prstGeom prst="roundRect">
            <a:avLst>
              <a:gd name="adj" fmla="val 144225"/>
            </a:avLst>
          </a:prstGeom>
          <a:solidFill>
            <a:srgbClr val="CCC4EC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528875" y="2488406"/>
            <a:ext cx="25360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55004" y="317527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Интеграция в урок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655004" y="3632240"/>
            <a:ext cx="6001464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Гармонично встраивайте цифровые упражнения в различные этапы урока: для разминки, основной части и рефлексии.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39735" y="5409128"/>
            <a:ext cx="6469737" cy="2233970"/>
          </a:xfrm>
          <a:prstGeom prst="roundRect">
            <a:avLst>
              <a:gd name="adj" fmla="val 4912"/>
            </a:avLst>
          </a:prstGeom>
          <a:solidFill>
            <a:srgbClr val="FFFAF6"/>
          </a:solidFill>
          <a:ln/>
          <a:effectLst>
            <a:outerShdw dist="1905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739735" y="5386268"/>
            <a:ext cx="6469737" cy="91440"/>
          </a:xfrm>
          <a:prstGeom prst="roundRect">
            <a:avLst>
              <a:gd name="adj" fmla="val 97085"/>
            </a:avLst>
          </a:prstGeom>
          <a:solidFill>
            <a:srgbClr val="B4DAE4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5092184"/>
            <a:ext cx="634008" cy="634008"/>
          </a:xfrm>
          <a:prstGeom prst="roundRect">
            <a:avLst>
              <a:gd name="adj" fmla="val 144225"/>
            </a:avLst>
          </a:prstGeom>
          <a:solidFill>
            <a:srgbClr val="B4DAE4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3847683" y="5250656"/>
            <a:ext cx="25360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73931" y="5937528"/>
            <a:ext cx="274617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Поддержка педагогов</a:t>
            </a:r>
            <a:endParaRPr lang="en-US" sz="2050" dirty="0"/>
          </a:p>
        </p:txBody>
      </p:sp>
      <p:sp>
        <p:nvSpPr>
          <p:cNvPr id="20" name="Text 18"/>
          <p:cNvSpPr/>
          <p:nvPr/>
        </p:nvSpPr>
        <p:spPr>
          <a:xfrm>
            <a:off x="973931" y="6394490"/>
            <a:ext cx="6001345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Обеспечьте техническую поддержку и систематическое обучение педагогов работе с новыми цифровыми ресурсами.</a:t>
            </a:r>
            <a:endParaRPr lang="en-US" sz="1650" dirty="0"/>
          </a:p>
        </p:txBody>
      </p:sp>
      <p:sp>
        <p:nvSpPr>
          <p:cNvPr id="21" name="Shape 19"/>
          <p:cNvSpPr/>
          <p:nvPr/>
        </p:nvSpPr>
        <p:spPr>
          <a:xfrm>
            <a:off x="7420808" y="5409128"/>
            <a:ext cx="6469856" cy="2233970"/>
          </a:xfrm>
          <a:prstGeom prst="roundRect">
            <a:avLst>
              <a:gd name="adj" fmla="val 4912"/>
            </a:avLst>
          </a:prstGeom>
          <a:solidFill>
            <a:srgbClr val="FFFAF6"/>
          </a:solidFill>
          <a:ln/>
          <a:effectLst>
            <a:outerShdw dist="1905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7420808" y="5386268"/>
            <a:ext cx="6469856" cy="91440"/>
          </a:xfrm>
          <a:prstGeom prst="roundRect">
            <a:avLst>
              <a:gd name="adj" fmla="val 97085"/>
            </a:avLst>
          </a:prstGeom>
          <a:solidFill>
            <a:srgbClr val="E1C2C2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38733" y="5092184"/>
            <a:ext cx="634008" cy="634008"/>
          </a:xfrm>
          <a:prstGeom prst="roundRect">
            <a:avLst>
              <a:gd name="adj" fmla="val 144225"/>
            </a:avLst>
          </a:prstGeom>
          <a:solidFill>
            <a:srgbClr val="E1C2C2">
              <a:alpha val="5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10528875" y="5250656"/>
            <a:ext cx="25360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7655004" y="593752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Доступность</a:t>
            </a:r>
            <a:endParaRPr lang="en-US" sz="2050" dirty="0"/>
          </a:p>
        </p:txBody>
      </p:sp>
      <p:sp>
        <p:nvSpPr>
          <p:cNvPr id="26" name="Text 24"/>
          <p:cNvSpPr/>
          <p:nvPr/>
        </p:nvSpPr>
        <p:spPr>
          <a:xfrm>
            <a:off x="7655004" y="6394490"/>
            <a:ext cx="6001464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Убедитесь, что выбранные инструменты доступны и удобны для использования всеми учащимися.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1" y="1040130"/>
            <a:ext cx="8059579" cy="1452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Пример структуры коррекционного урока «Мои эмоции» с цифровыми технологиями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716518" y="2725222"/>
            <a:ext cx="22860" cy="4464129"/>
          </a:xfrm>
          <a:prstGeom prst="roundRect">
            <a:avLst>
              <a:gd name="adj" fmla="val 284683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867966" y="2888099"/>
            <a:ext cx="464820" cy="22860"/>
          </a:xfrm>
          <a:prstGeom prst="roundRect">
            <a:avLst>
              <a:gd name="adj" fmla="val 284683"/>
            </a:avLst>
          </a:prstGeom>
          <a:solidFill>
            <a:srgbClr val="C7A8A8"/>
          </a:solidFill>
          <a:ln/>
        </p:spPr>
      </p:sp>
      <p:sp>
        <p:nvSpPr>
          <p:cNvPr id="6" name="Shape 3"/>
          <p:cNvSpPr/>
          <p:nvPr/>
        </p:nvSpPr>
        <p:spPr>
          <a:xfrm>
            <a:off x="542211" y="2725222"/>
            <a:ext cx="348615" cy="348615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00313" y="2754273"/>
            <a:ext cx="23241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491258" y="2778443"/>
            <a:ext cx="193679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Вводная часть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1491258" y="3113365"/>
            <a:ext cx="7110532" cy="495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Обсуждение эмоций с использованием мультимедийной презентации, демонстрация карточек с эмоциями.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867966" y="4081582"/>
            <a:ext cx="464820" cy="22860"/>
          </a:xfrm>
          <a:prstGeom prst="roundRect">
            <a:avLst>
              <a:gd name="adj" fmla="val 284683"/>
            </a:avLst>
          </a:prstGeom>
          <a:solidFill>
            <a:srgbClr val="B2AAD2"/>
          </a:solidFill>
          <a:ln/>
        </p:spPr>
      </p:sp>
      <p:sp>
        <p:nvSpPr>
          <p:cNvPr id="11" name="Shape 8"/>
          <p:cNvSpPr/>
          <p:nvPr/>
        </p:nvSpPr>
        <p:spPr>
          <a:xfrm>
            <a:off x="542211" y="3918704"/>
            <a:ext cx="348615" cy="348615"/>
          </a:xfrm>
          <a:prstGeom prst="roundRect">
            <a:avLst>
              <a:gd name="adj" fmla="val 1866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00313" y="3947755"/>
            <a:ext cx="23241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1491258" y="3971925"/>
            <a:ext cx="193679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Основная часть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1491258" y="4306848"/>
            <a:ext cx="7110532" cy="495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Упражнения с приложением на распознавание эмоций на лицах, соотнесение эмоций с ситуациями.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867966" y="5275064"/>
            <a:ext cx="464820" cy="22860"/>
          </a:xfrm>
          <a:prstGeom prst="roundRect">
            <a:avLst>
              <a:gd name="adj" fmla="val 284683"/>
            </a:avLst>
          </a:prstGeom>
          <a:solidFill>
            <a:srgbClr val="9AC0CA"/>
          </a:solidFill>
          <a:ln/>
        </p:spPr>
      </p:sp>
      <p:sp>
        <p:nvSpPr>
          <p:cNvPr id="16" name="Shape 13"/>
          <p:cNvSpPr/>
          <p:nvPr/>
        </p:nvSpPr>
        <p:spPr>
          <a:xfrm>
            <a:off x="542211" y="5112187"/>
            <a:ext cx="348615" cy="348615"/>
          </a:xfrm>
          <a:prstGeom prst="roundRect">
            <a:avLst>
              <a:gd name="adj" fmla="val 1866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00313" y="5141238"/>
            <a:ext cx="23241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1491258" y="5165408"/>
            <a:ext cx="193679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Практика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1491258" y="5500330"/>
            <a:ext cx="7110532" cy="495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Дыхательные и мышечные техники с видеоинструкциями, интерактивные игры на снятие напряжения.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867966" y="6468547"/>
            <a:ext cx="464820" cy="22860"/>
          </a:xfrm>
          <a:prstGeom prst="roundRect">
            <a:avLst>
              <a:gd name="adj" fmla="val 284683"/>
            </a:avLst>
          </a:prstGeom>
          <a:solidFill>
            <a:srgbClr val="C7A8A8"/>
          </a:solidFill>
          <a:ln/>
        </p:spPr>
      </p:sp>
      <p:sp>
        <p:nvSpPr>
          <p:cNvPr id="21" name="Shape 18"/>
          <p:cNvSpPr/>
          <p:nvPr/>
        </p:nvSpPr>
        <p:spPr>
          <a:xfrm>
            <a:off x="542211" y="6305669"/>
            <a:ext cx="348615" cy="348615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2" name="Text 19"/>
          <p:cNvSpPr/>
          <p:nvPr/>
        </p:nvSpPr>
        <p:spPr>
          <a:xfrm>
            <a:off x="600313" y="6334720"/>
            <a:ext cx="23241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1491258" y="6358890"/>
            <a:ext cx="193679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Итог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491258" y="6693813"/>
            <a:ext cx="7110532" cy="495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Интерактивный тест на закрепление пройденного материала и коллективное обсуждение результатов урока.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4708" y="1124545"/>
            <a:ext cx="8094583" cy="937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Эффективность и преимущества цифрового подхода</a:t>
            </a:r>
            <a:endParaRPr lang="en-US" sz="2950" dirty="0"/>
          </a:p>
        </p:txBody>
      </p:sp>
      <p:sp>
        <p:nvSpPr>
          <p:cNvPr id="4" name="Shape 1"/>
          <p:cNvSpPr/>
          <p:nvPr/>
        </p:nvSpPr>
        <p:spPr>
          <a:xfrm>
            <a:off x="524708" y="2286357"/>
            <a:ext cx="8094583" cy="4818698"/>
          </a:xfrm>
          <a:prstGeom prst="roundRect">
            <a:avLst>
              <a:gd name="adj" fmla="val 1307"/>
            </a:avLst>
          </a:prstGeom>
          <a:solidFill>
            <a:srgbClr val="F0DEDC"/>
          </a:solidFill>
          <a:ln w="762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532328" y="2293977"/>
            <a:ext cx="8079343" cy="1088469"/>
          </a:xfrm>
          <a:prstGeom prst="roundRect">
            <a:avLst>
              <a:gd name="adj" fmla="val 5785"/>
            </a:avLst>
          </a:prstGeom>
          <a:solidFill>
            <a:srgbClr val="F0DEDC"/>
          </a:solidFill>
          <a:ln/>
        </p:spPr>
      </p:sp>
      <p:sp>
        <p:nvSpPr>
          <p:cNvPr id="6" name="Text 3"/>
          <p:cNvSpPr/>
          <p:nvPr/>
        </p:nvSpPr>
        <p:spPr>
          <a:xfrm>
            <a:off x="682228" y="2443877"/>
            <a:ext cx="2529483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Повышение вовлечённости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82228" y="2767965"/>
            <a:ext cx="777954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Интерактивный формат урока стимулирует интерес и активное участие детей.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532328" y="3382447"/>
            <a:ext cx="8079343" cy="1313259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9" name="Shape 6"/>
          <p:cNvSpPr/>
          <p:nvPr/>
        </p:nvSpPr>
        <p:spPr>
          <a:xfrm>
            <a:off x="532328" y="3382447"/>
            <a:ext cx="8079343" cy="15240"/>
          </a:xfrm>
          <a:prstGeom prst="roundRect">
            <a:avLst>
              <a:gd name="adj" fmla="val 413174"/>
            </a:avLst>
          </a:prstGeom>
          <a:solidFill>
            <a:srgbClr val="B2AAD2"/>
          </a:solidFill>
          <a:ln/>
        </p:spPr>
      </p:sp>
      <p:sp>
        <p:nvSpPr>
          <p:cNvPr id="10" name="Shape 7"/>
          <p:cNvSpPr/>
          <p:nvPr/>
        </p:nvSpPr>
        <p:spPr>
          <a:xfrm>
            <a:off x="4384596" y="3202722"/>
            <a:ext cx="374690" cy="374690"/>
          </a:xfrm>
          <a:prstGeom prst="roundRect">
            <a:avLst>
              <a:gd name="adj" fmla="val 16805"/>
            </a:avLst>
          </a:prstGeom>
          <a:solidFill>
            <a:srgbClr val="FFFAF6"/>
          </a:solidFill>
          <a:ln w="15240">
            <a:solidFill>
              <a:srgbClr val="B2AAD2"/>
            </a:solidFill>
            <a:prstDash val="solid"/>
          </a:ln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82228" y="3757136"/>
            <a:ext cx="2670215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Индивидуализация обучения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82228" y="4081224"/>
            <a:ext cx="777954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Возможность адаптации заданий под индивидуальные потребности и темп каждого ученика.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532328" y="4695706"/>
            <a:ext cx="8079343" cy="1313259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4" name="Shape 11"/>
          <p:cNvSpPr/>
          <p:nvPr/>
        </p:nvSpPr>
        <p:spPr>
          <a:xfrm>
            <a:off x="532328" y="4695706"/>
            <a:ext cx="8079343" cy="15240"/>
          </a:xfrm>
          <a:prstGeom prst="roundRect">
            <a:avLst>
              <a:gd name="adj" fmla="val 413174"/>
            </a:avLst>
          </a:prstGeom>
          <a:solidFill>
            <a:srgbClr val="9AC0CA"/>
          </a:solidFill>
          <a:ln/>
        </p:spPr>
      </p:sp>
      <p:sp>
        <p:nvSpPr>
          <p:cNvPr id="15" name="Shape 12"/>
          <p:cNvSpPr/>
          <p:nvPr/>
        </p:nvSpPr>
        <p:spPr>
          <a:xfrm>
            <a:off x="4384596" y="4515981"/>
            <a:ext cx="374690" cy="374690"/>
          </a:xfrm>
          <a:prstGeom prst="roundRect">
            <a:avLst>
              <a:gd name="adj" fmla="val 16805"/>
            </a:avLst>
          </a:prstGeom>
          <a:solidFill>
            <a:srgbClr val="FFFAF6"/>
          </a:solidFill>
          <a:ln w="15240">
            <a:solidFill>
              <a:srgbClr val="9AC0CA"/>
            </a:solidFill>
            <a:prstDash val="solid"/>
          </a:ln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6" name="Text 13"/>
          <p:cNvSpPr/>
          <p:nvPr/>
        </p:nvSpPr>
        <p:spPr>
          <a:xfrm>
            <a:off x="682228" y="5070396"/>
            <a:ext cx="2213372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Быстрая обратная связь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682228" y="5394484"/>
            <a:ext cx="777954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Мгновенное получение результатов позволяет корректировать действия в реальном времени.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532328" y="6008965"/>
            <a:ext cx="8079343" cy="1088469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9" name="Shape 16"/>
          <p:cNvSpPr/>
          <p:nvPr/>
        </p:nvSpPr>
        <p:spPr>
          <a:xfrm>
            <a:off x="532328" y="6008965"/>
            <a:ext cx="8079343" cy="15240"/>
          </a:xfrm>
          <a:prstGeom prst="roundRect">
            <a:avLst>
              <a:gd name="adj" fmla="val 413174"/>
            </a:avLst>
          </a:prstGeom>
          <a:solidFill>
            <a:srgbClr val="C7A8A8"/>
          </a:solidFill>
          <a:ln/>
        </p:spPr>
      </p:sp>
      <p:sp>
        <p:nvSpPr>
          <p:cNvPr id="20" name="Shape 17"/>
          <p:cNvSpPr/>
          <p:nvPr/>
        </p:nvSpPr>
        <p:spPr>
          <a:xfrm>
            <a:off x="4384596" y="5829240"/>
            <a:ext cx="374690" cy="374690"/>
          </a:xfrm>
          <a:prstGeom prst="roundRect">
            <a:avLst>
              <a:gd name="adj" fmla="val 16805"/>
            </a:avLst>
          </a:prstGeom>
          <a:solidFill>
            <a:srgbClr val="FFFAF6"/>
          </a:solidFill>
          <a:ln w="15240">
            <a:solidFill>
              <a:srgbClr val="C7A8A8"/>
            </a:solidFill>
            <a:prstDash val="solid"/>
          </a:ln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1" name="Text 18"/>
          <p:cNvSpPr/>
          <p:nvPr/>
        </p:nvSpPr>
        <p:spPr>
          <a:xfrm>
            <a:off x="682228" y="6383655"/>
            <a:ext cx="2305764" cy="234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Повторение упражнений</a:t>
            </a:r>
            <a:endParaRPr lang="en-US" sz="1450" dirty="0"/>
          </a:p>
        </p:txBody>
      </p:sp>
      <p:sp>
        <p:nvSpPr>
          <p:cNvPr id="22" name="Text 19"/>
          <p:cNvSpPr/>
          <p:nvPr/>
        </p:nvSpPr>
        <p:spPr>
          <a:xfrm>
            <a:off x="682228" y="6707743"/>
            <a:ext cx="777954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Доступ к цифровым ресурсам позволяет повторять упражнения вне урока, закрепляя навыки.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508" y="1658183"/>
            <a:ext cx="6923723" cy="568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Вызовы и пути их преодоления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36508" y="2662833"/>
            <a:ext cx="3713678" cy="1745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Технические сложности: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Необходимость обеспечения стабильного интернет-соединения и достаточного количества устройств. </a:t>
            </a:r>
            <a:endParaRPr lang="en-US" sz="1400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BE7C7B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Решение: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Подготовка оборудования заранее, наличие резервных планов.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36508" y="4471630"/>
            <a:ext cx="3713678" cy="1745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Перегрузка информацией: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Риск избыточного использования цифровых средств. </a:t>
            </a:r>
            <a:endParaRPr lang="en-US" sz="1400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BE7C7B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Решение: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Баланс с традиционными методиками, дозированное включение цифровых элементов.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801433" y="2662833"/>
            <a:ext cx="3713678" cy="1745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Подготовка педагогов: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Недостаточная цифровая компетентность учителей. </a:t>
            </a:r>
            <a:endParaRPr lang="en-US" sz="1400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BE7C7B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Решение: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Регулярные курсы повышения квалификации, мастер-классы, поддержка методистов.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801433" y="4471630"/>
            <a:ext cx="3713678" cy="2036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Безопасность и этика: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Вопросы конфиденциальности данных и защиты детей в интернете. </a:t>
            </a:r>
            <a:endParaRPr lang="en-US" sz="1400" dirty="0"/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BE7C7B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Решение: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Выбор проверенных ресурсов, соблюдение правил цифровой гигиены, информирование родителей.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660</Words>
  <Application>Microsoft Office PowerPoint</Application>
  <PresentationFormat>Произвольный</PresentationFormat>
  <Paragraphs>94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Playfair Display Semi Bold</vt:lpstr>
      <vt:lpstr>Calibri</vt:lpstr>
      <vt:lpstr>Public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Компьютер</cp:lastModifiedBy>
  <cp:revision>2</cp:revision>
  <dcterms:created xsi:type="dcterms:W3CDTF">2026-01-19T23:38:33Z</dcterms:created>
  <dcterms:modified xsi:type="dcterms:W3CDTF">2026-01-19T23:41:56Z</dcterms:modified>
</cp:coreProperties>
</file>