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3" r:id="rId6"/>
    <p:sldId id="264" r:id="rId7"/>
    <p:sldId id="265" r:id="rId8"/>
    <p:sldId id="266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64;&#1082;&#1086;&#1083;&#1072;\&#1057;&#1074;&#1072;&#1088;&#1082;&#1072;\&#1090;&#1072;&#1073;&#1083;&#1080;&#1094;&#1072;%20&#1072;&#1087;&#1088;&#1086;&#1089;%20&#1074;&#1079;&#1088;&#1086;&#1089;&#1083;&#1099;&#1077;_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64;&#1082;&#1086;&#1083;&#1072;\&#1057;&#1074;&#1072;&#1088;&#1082;&#1072;\&#1090;&#1072;&#1073;&#1083;&#1080;&#1094;&#1072;%20&#1072;&#1087;&#1088;&#1086;&#1089;%20&#1074;&#1079;&#1088;&#1086;&#1089;&#1083;&#1099;&#1077;_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AD4A-4A3E-A65A-8ECCA4F88FD4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AD4A-4A3E-A65A-8ECCA4F88FD4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AD4A-4A3E-A65A-8ECCA4F88FD4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AD4A-4A3E-A65A-8ECCA4F88FD4}"/>
              </c:ext>
            </c:extLst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AD4A-4A3E-A65A-8ECCA4F88FD4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AD4A-4A3E-A65A-8ECCA4F88FD4}"/>
              </c:ext>
            </c:extLst>
          </c:dPt>
          <c:dPt>
            <c:idx val="7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AD4A-4A3E-A65A-8ECCA4F88FD4}"/>
              </c:ext>
            </c:extLst>
          </c:dPt>
          <c:dPt>
            <c:idx val="8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AD4A-4A3E-A65A-8ECCA4F88FD4}"/>
              </c:ext>
            </c:extLst>
          </c:dPt>
          <c:cat>
            <c:multiLvlStrRef>
              <c:f>Лист1!$A$13:$I$14</c:f>
              <c:multiLvlStrCache>
                <c:ptCount val="9"/>
                <c:lvl>
                  <c:pt idx="1">
                    <c:v>да</c:v>
                  </c:pt>
                  <c:pt idx="2">
                    <c:v>нет</c:v>
                  </c:pt>
                  <c:pt idx="3">
                    <c:v>да</c:v>
                  </c:pt>
                  <c:pt idx="4">
                    <c:v>нет</c:v>
                  </c:pt>
                  <c:pt idx="5">
                    <c:v>да</c:v>
                  </c:pt>
                  <c:pt idx="6">
                    <c:v>нет</c:v>
                  </c:pt>
                  <c:pt idx="7">
                    <c:v>да</c:v>
                  </c:pt>
                  <c:pt idx="8">
                    <c:v>нет</c:v>
                  </c:pt>
                </c:lvl>
                <c:lvl>
                  <c:pt idx="0">
                    <c:v>Знаете ли вы ли что такое сварка металлов?</c:v>
                  </c:pt>
                  <c:pt idx="1">
                    <c:v>мужчины</c:v>
                  </c:pt>
                  <c:pt idx="3">
                    <c:v>женщины</c:v>
                  </c:pt>
                  <c:pt idx="5">
                    <c:v>мальчики</c:v>
                  </c:pt>
                  <c:pt idx="7">
                    <c:v>девочки</c:v>
                  </c:pt>
                </c:lvl>
              </c:multiLvlStrCache>
            </c:multiLvlStrRef>
          </c:cat>
          <c:val>
            <c:numRef>
              <c:f>Лист1!$A$15:$I$15</c:f>
              <c:numCache>
                <c:formatCode>General</c:formatCode>
                <c:ptCount val="9"/>
                <c:pt idx="1">
                  <c:v>18</c:v>
                </c:pt>
                <c:pt idx="2">
                  <c:v>0</c:v>
                </c:pt>
                <c:pt idx="3">
                  <c:v>6</c:v>
                </c:pt>
                <c:pt idx="4">
                  <c:v>0</c:v>
                </c:pt>
                <c:pt idx="5">
                  <c:v>8</c:v>
                </c:pt>
                <c:pt idx="6">
                  <c:v>5</c:v>
                </c:pt>
                <c:pt idx="7">
                  <c:v>9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AD4A-4A3E-A65A-8ECCA4F88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71816975"/>
        <c:axId val="1771826127"/>
        <c:axId val="0"/>
      </c:bar3DChart>
      <c:catAx>
        <c:axId val="177181697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1826127"/>
        <c:crosses val="autoZero"/>
        <c:auto val="1"/>
        <c:lblAlgn val="ctr"/>
        <c:lblOffset val="100"/>
        <c:noMultiLvlLbl val="0"/>
      </c:catAx>
      <c:valAx>
        <c:axId val="17718261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7181697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BB46-419C-BCD7-04148A93989A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BB46-419C-BCD7-04148A93989A}"/>
              </c:ext>
            </c:extLst>
          </c:dPt>
          <c:dPt>
            <c:idx val="3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5-BB46-419C-BCD7-04148A93989A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7-BB46-419C-BCD7-04148A93989A}"/>
              </c:ext>
            </c:extLst>
          </c:dPt>
          <c:dPt>
            <c:idx val="5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9-BB46-419C-BCD7-04148A93989A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B-BB46-419C-BCD7-04148A93989A}"/>
              </c:ext>
            </c:extLst>
          </c:dPt>
          <c:dPt>
            <c:idx val="7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D-BB46-419C-BCD7-04148A93989A}"/>
              </c:ext>
            </c:extLst>
          </c:dPt>
          <c:dPt>
            <c:idx val="8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F-BB46-419C-BCD7-04148A93989A}"/>
              </c:ext>
            </c:extLst>
          </c:dPt>
          <c:cat>
            <c:multiLvlStrRef>
              <c:f>Лист1!$A$65:$I$66</c:f>
              <c:multiLvlStrCache>
                <c:ptCount val="9"/>
                <c:lvl>
                  <c:pt idx="1">
                    <c:v>да</c:v>
                  </c:pt>
                  <c:pt idx="2">
                    <c:v>нет</c:v>
                  </c:pt>
                  <c:pt idx="3">
                    <c:v>да</c:v>
                  </c:pt>
                  <c:pt idx="4">
                    <c:v>нет</c:v>
                  </c:pt>
                  <c:pt idx="5">
                    <c:v>да</c:v>
                  </c:pt>
                  <c:pt idx="6">
                    <c:v>нет</c:v>
                  </c:pt>
                  <c:pt idx="7">
                    <c:v>да</c:v>
                  </c:pt>
                  <c:pt idx="8">
                    <c:v>нет</c:v>
                  </c:pt>
                </c:lvl>
                <c:lvl>
                  <c:pt idx="0">
                    <c:v>Считаете ли вы профессию сварщика престижной и доходной?</c:v>
                  </c:pt>
                  <c:pt idx="1">
                    <c:v>мужчины</c:v>
                  </c:pt>
                  <c:pt idx="3">
                    <c:v>женщины</c:v>
                  </c:pt>
                  <c:pt idx="5">
                    <c:v>мужчины</c:v>
                  </c:pt>
                  <c:pt idx="7">
                    <c:v>женщины</c:v>
                  </c:pt>
                </c:lvl>
              </c:multiLvlStrCache>
            </c:multiLvlStrRef>
          </c:cat>
          <c:val>
            <c:numRef>
              <c:f>Лист1!$A$67:$I$67</c:f>
              <c:numCache>
                <c:formatCode>General</c:formatCode>
                <c:ptCount val="9"/>
                <c:pt idx="1">
                  <c:v>16</c:v>
                </c:pt>
                <c:pt idx="2">
                  <c:v>2</c:v>
                </c:pt>
                <c:pt idx="3">
                  <c:v>6</c:v>
                </c:pt>
                <c:pt idx="4">
                  <c:v>0</c:v>
                </c:pt>
                <c:pt idx="5">
                  <c:v>8</c:v>
                </c:pt>
                <c:pt idx="6">
                  <c:v>5</c:v>
                </c:pt>
                <c:pt idx="7">
                  <c:v>11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B46-419C-BCD7-04148A9398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5277103"/>
        <c:axId val="355279183"/>
        <c:axId val="0"/>
      </c:bar3DChart>
      <c:catAx>
        <c:axId val="35527710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5279183"/>
        <c:crosses val="autoZero"/>
        <c:auto val="1"/>
        <c:lblAlgn val="ctr"/>
        <c:lblOffset val="100"/>
        <c:noMultiLvlLbl val="0"/>
      </c:catAx>
      <c:valAx>
        <c:axId val="355279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552771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064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44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632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3989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870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595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18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87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577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522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04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428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12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30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24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577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91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F49E6F7B-DC46-4588-AB4F-73AA15D465BA}" type="datetimeFigureOut">
              <a:rPr lang="ru-RU" smtClean="0"/>
              <a:t>29.10.2025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E3040CD-E52D-4E56-B1DA-A4427612F0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575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6B7494E-8F8F-4BE8-8FEB-E33FBE8E0E1F}"/>
              </a:ext>
            </a:extLst>
          </p:cNvPr>
          <p:cNvSpPr txBox="1"/>
          <p:nvPr/>
        </p:nvSpPr>
        <p:spPr>
          <a:xfrm>
            <a:off x="465826" y="396815"/>
            <a:ext cx="1118430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/>
              <a:t>Презентация</a:t>
            </a:r>
            <a:r>
              <a:rPr lang="ru-RU" b="1" dirty="0"/>
              <a:t> </a:t>
            </a:r>
            <a:br>
              <a:rPr lang="ru-RU" dirty="0"/>
            </a:br>
            <a:r>
              <a:rPr lang="ru-RU" sz="4000" dirty="0"/>
              <a:t>к  исследовательскому проекту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162BD6-7132-409D-8133-E8ED8814316A}"/>
              </a:ext>
            </a:extLst>
          </p:cNvPr>
          <p:cNvSpPr txBox="1"/>
          <p:nvPr/>
        </p:nvSpPr>
        <p:spPr>
          <a:xfrm>
            <a:off x="194734" y="3098800"/>
            <a:ext cx="115908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Практическое применение сварки металлов в быту</a:t>
            </a:r>
            <a:endParaRPr lang="ru-RU" sz="4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F36595-4741-4639-B628-C2BB50787ECB}"/>
              </a:ext>
            </a:extLst>
          </p:cNvPr>
          <p:cNvSpPr txBox="1"/>
          <p:nvPr/>
        </p:nvSpPr>
        <p:spPr>
          <a:xfrm>
            <a:off x="872226" y="5374588"/>
            <a:ext cx="110319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Автор: Елизавета Алексеевна Алтунина</a:t>
            </a:r>
          </a:p>
          <a:p>
            <a:pPr algn="r"/>
            <a:r>
              <a:rPr lang="ru-RU" dirty="0"/>
              <a:t>Научный руководитель: Татьяна Юрьевна Добрынина</a:t>
            </a:r>
          </a:p>
          <a:p>
            <a:pPr algn="r"/>
            <a:r>
              <a:rPr lang="ru-RU" dirty="0"/>
              <a:t>МБОУ </a:t>
            </a:r>
            <a:r>
              <a:rPr lang="ru-RU"/>
              <a:t>СОШ№10 г</a:t>
            </a:r>
            <a:r>
              <a:rPr lang="ru-RU" dirty="0"/>
              <a:t>. Жуковский </a:t>
            </a:r>
          </a:p>
          <a:p>
            <a:pPr algn="r"/>
            <a:r>
              <a:rPr lang="ru-RU" dirty="0"/>
              <a:t>2025 год</a:t>
            </a:r>
          </a:p>
        </p:txBody>
      </p:sp>
    </p:spTree>
    <p:extLst>
      <p:ext uri="{BB962C8B-B14F-4D97-AF65-F5344CB8AC3E}">
        <p14:creationId xmlns:p14="http://schemas.microsoft.com/office/powerpoint/2010/main" val="1380626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B1C7103-7897-440B-962F-60C3F11F40B6}"/>
              </a:ext>
            </a:extLst>
          </p:cNvPr>
          <p:cNvSpPr txBox="1"/>
          <p:nvPr/>
        </p:nvSpPr>
        <p:spPr>
          <a:xfrm>
            <a:off x="414867" y="1989666"/>
            <a:ext cx="117771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/>
              <a:t>Спасибо за внимание!</a:t>
            </a:r>
          </a:p>
          <a:p>
            <a:pPr algn="ctr"/>
            <a:endParaRPr lang="ru-RU" sz="4800" b="1" dirty="0"/>
          </a:p>
          <a:p>
            <a:pPr algn="ctr"/>
            <a:r>
              <a:rPr lang="ru-RU" sz="4800" b="1" dirty="0"/>
              <a:t>До свидания!</a:t>
            </a:r>
          </a:p>
          <a:p>
            <a:pPr algn="ctr"/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383456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0C8B864-86B1-477C-B18E-DEA09DBC9A7E}"/>
              </a:ext>
            </a:extLst>
          </p:cNvPr>
          <p:cNvSpPr txBox="1"/>
          <p:nvPr/>
        </p:nvSpPr>
        <p:spPr>
          <a:xfrm>
            <a:off x="855134" y="262467"/>
            <a:ext cx="3733800" cy="5988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ассказать и показать о возможностях сварки металлов и применения сварных металлических изделий в быту.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Выяснить- возможно ли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взрослых и детей электросварки в бытовых условиях?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роверить возможность изготовление полезного предмета для дома с помощью сварки.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возможность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изготовления изделий для дома из металла с помощью различных видов сварки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Пробудить интерес к сварочному делу учащихся школ.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Повысить значимость профессии сварщика.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5C2362-44E0-42DB-9551-823C2F96307B}"/>
              </a:ext>
            </a:extLst>
          </p:cNvPr>
          <p:cNvSpPr txBox="1"/>
          <p:nvPr/>
        </p:nvSpPr>
        <p:spPr>
          <a:xfrm>
            <a:off x="9663081" y="262467"/>
            <a:ext cx="226383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Смогу ли я сделать самостоятельно полезное изделия для дома и освоить самые распространенные виды сварки в быту?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385E28-56B1-4543-A1D3-FF52AB27CB96}"/>
              </a:ext>
            </a:extLst>
          </p:cNvPr>
          <p:cNvSpPr txBox="1"/>
          <p:nvPr/>
        </p:nvSpPr>
        <p:spPr>
          <a:xfrm>
            <a:off x="4859867" y="262467"/>
            <a:ext cx="3733800" cy="1970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Актуальность: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нашем современном мире сварка играет очень важную роль в жизни людей. Сваркой делают большие корабли, самолеты и даже космические ракеты не обходятся без сварки.</a:t>
            </a:r>
          </a:p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7A9AFB-1AAA-40FE-A6CF-EBDA4B4EA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662" y="2446867"/>
            <a:ext cx="3496210" cy="230388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5D9D30-D5CD-43B4-9A82-2B2C81C456AB}"/>
              </a:ext>
            </a:extLst>
          </p:cNvPr>
          <p:cNvSpPr txBox="1"/>
          <p:nvPr/>
        </p:nvSpPr>
        <p:spPr>
          <a:xfrm>
            <a:off x="4978662" y="4822777"/>
            <a:ext cx="3496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/>
              <a:t>Сварка корпуса реактора для атомного ледокола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2DF0B0-6F29-4261-9093-382BDB661737}"/>
              </a:ext>
            </a:extLst>
          </p:cNvPr>
          <p:cNvSpPr txBox="1"/>
          <p:nvPr/>
        </p:nvSpPr>
        <p:spPr>
          <a:xfrm>
            <a:off x="9663081" y="5537130"/>
            <a:ext cx="2181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/>
              <a:t>Смогу ли я научиться сварочному делу и поставить мировой рекорд?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A4B89D4-0D22-4E07-AC0F-B274BC9199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079" y="2062092"/>
            <a:ext cx="2887840" cy="335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20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EF95C18-A106-45D1-969E-991F203D2B2B}"/>
              </a:ext>
            </a:extLst>
          </p:cNvPr>
          <p:cNvSpPr txBox="1"/>
          <p:nvPr/>
        </p:nvSpPr>
        <p:spPr>
          <a:xfrm>
            <a:off x="541866" y="137763"/>
            <a:ext cx="11540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сварки металлов в мире</a:t>
            </a:r>
            <a:br>
              <a:rPr lang="ru-RU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E9BB25-FEED-4FDE-828D-872E1B1E4515}"/>
              </a:ext>
            </a:extLst>
          </p:cNvPr>
          <p:cNvSpPr txBox="1"/>
          <p:nvPr/>
        </p:nvSpPr>
        <p:spPr>
          <a:xfrm>
            <a:off x="262466" y="967686"/>
            <a:ext cx="27643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Еще до нашей эры-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более тысячи лет назад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для изготовления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</a:rPr>
              <a:t>мечей, кинжалов, ножей и топоров применяли кузнечную сварку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 наварку накладных деталей. </a:t>
            </a:r>
            <a:endParaRPr lang="ru-RU" sz="14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0E2ADEA-3D69-45E0-B2E0-1DC5428F504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199" y="1118959"/>
            <a:ext cx="2150535" cy="146431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6192F2-1530-4283-87A7-F6CAD26602C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096000" y="1118959"/>
            <a:ext cx="2058035" cy="14643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13D033-C390-48AF-8919-9E8651CBBB35}"/>
              </a:ext>
            </a:extLst>
          </p:cNvPr>
          <p:cNvSpPr txBox="1"/>
          <p:nvPr/>
        </p:nvSpPr>
        <p:spPr>
          <a:xfrm>
            <a:off x="262466" y="3318934"/>
            <a:ext cx="152400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усский учёный </a:t>
            </a: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Петров Василий Владимирович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(1761-1834) первым в мире открыл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явление электрической дуги в 1802 году и указал на её возможность практического применение.</a:t>
            </a: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5CC63DA-51A1-491A-9603-1E4D5CEF9AE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762866" y="3303939"/>
            <a:ext cx="2514600" cy="31411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42E2F1-8342-428F-B808-62CFCB9412B3}"/>
              </a:ext>
            </a:extLst>
          </p:cNvPr>
          <p:cNvSpPr txBox="1"/>
          <p:nvPr/>
        </p:nvSpPr>
        <p:spPr>
          <a:xfrm>
            <a:off x="4277466" y="3303939"/>
            <a:ext cx="26923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1882 г. русский изобретатель </a:t>
            </a:r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Бенардос Николай Николаевич</a:t>
            </a:r>
            <a:b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(1842-1905) первым в мире применил электрическую дугу для сварки металлов.</a:t>
            </a:r>
          </a:p>
          <a:p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Изобрел держатель для электродов и горелку для аргонодуговой сварки.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D7C2646-24F9-46FC-896A-9352C8AF517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943302" y="3248587"/>
            <a:ext cx="2251500" cy="319648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E7C1E3F0-CBE2-4A62-BEF4-DD25E525062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9322227" y="3248587"/>
            <a:ext cx="2723514" cy="147421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30A02A0-E6DD-43C2-8B88-5C78A95D0B5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9322226" y="4834712"/>
            <a:ext cx="2723515" cy="161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95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7259F7-411C-4649-960C-47A1F8907EED}"/>
              </a:ext>
            </a:extLst>
          </p:cNvPr>
          <p:cNvSpPr txBox="1"/>
          <p:nvPr/>
        </p:nvSpPr>
        <p:spPr>
          <a:xfrm>
            <a:off x="-93133" y="1060560"/>
            <a:ext cx="4165599" cy="2665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4325" algn="just">
              <a:lnSpc>
                <a:spcPct val="115000"/>
              </a:lnSpc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Славянов Николай Гаврилович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(1854-1897). Он изготовил и опробовал первый в мире сварочный полуавтомат. Изготовил «невозможный» стакан. Этот стакан называется так, потому что он состоит из сплавов, которые очень тяжело сварить друг с другом.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4325"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эту научную работу Славянов Н.Г. получил диплом первой степени и золотую медаль на Всемирной выставке в Чикаго в 1893 году.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26B2D69-8F05-41FB-BED6-DF28400A0AB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67200" y="409711"/>
            <a:ext cx="3386666" cy="39675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49D590-FE92-43D0-9A2F-7341074386B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500537" y="409711"/>
            <a:ext cx="2827863" cy="39675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02614E-0593-48AC-ADC1-4937C3E31985}"/>
              </a:ext>
            </a:extLst>
          </p:cNvPr>
          <p:cNvSpPr txBox="1"/>
          <p:nvPr/>
        </p:nvSpPr>
        <p:spPr>
          <a:xfrm>
            <a:off x="4267200" y="4527377"/>
            <a:ext cx="31411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Славянов Николай Гаврилович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(1854-1897)</a:t>
            </a:r>
            <a:endParaRPr lang="ru-RU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B9934-B782-4F9D-814B-E1A0397EDEDB}"/>
              </a:ext>
            </a:extLst>
          </p:cNvPr>
          <p:cNvSpPr txBox="1"/>
          <p:nvPr/>
        </p:nvSpPr>
        <p:spPr>
          <a:xfrm>
            <a:off x="8661400" y="4588933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«Невозможный» стакан Славянова</a:t>
            </a:r>
          </a:p>
        </p:txBody>
      </p:sp>
    </p:spTree>
    <p:extLst>
      <p:ext uri="{BB962C8B-B14F-4D97-AF65-F5344CB8AC3E}">
        <p14:creationId xmlns:p14="http://schemas.microsoft.com/office/powerpoint/2010/main" val="1971499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AB707CD-B619-4A17-8FDE-ED2BFEF77583}"/>
              </a:ext>
            </a:extLst>
          </p:cNvPr>
          <p:cNvSpPr txBox="1"/>
          <p:nvPr/>
        </p:nvSpPr>
        <p:spPr>
          <a:xfrm>
            <a:off x="567266" y="279400"/>
            <a:ext cx="11057467" cy="3089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Анкетирование среди взрослых и детей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итогам исследований были опрошены 2 возрастные группы- взрослые мужчины и женщины (24 человека) с высшим техническим образованием,  и дети (в возрасте 9-10 лет -31 ребенок). Результат опроса показал, что все взрослые и большинство детей знают, что такое сварка.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Только большинство взрослых мужчин знают, какие бывают виды сварки и какие предметы, сваренные из металла, используются в быту.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Меньше половины мужчин умеют пользоваться сварочным оборудованием. 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Большинство мужчин и мальчиков хотели бы научиться сварочному делу.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Большинство всех опрошенных считают профессию сварщика престижной и доходной.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Диаграмма 14">
            <a:extLst>
              <a:ext uri="{FF2B5EF4-FFF2-40B4-BE49-F238E27FC236}">
                <a16:creationId xmlns:a16="http://schemas.microsoft.com/office/drawing/2014/main" id="{53C9F76E-B096-48FB-B4E9-FA3AD6F17D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5983820"/>
              </p:ext>
            </p:extLst>
          </p:nvPr>
        </p:nvGraphicFramePr>
        <p:xfrm>
          <a:off x="283633" y="3562350"/>
          <a:ext cx="5393267" cy="3016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>
            <a:extLst>
              <a:ext uri="{FF2B5EF4-FFF2-40B4-BE49-F238E27FC236}">
                <a16:creationId xmlns:a16="http://schemas.microsoft.com/office/drawing/2014/main" id="{2E500598-6F0B-4A8B-BC7A-08AD646AA6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621375"/>
              </p:ext>
            </p:extLst>
          </p:nvPr>
        </p:nvGraphicFramePr>
        <p:xfrm>
          <a:off x="5676900" y="3562350"/>
          <a:ext cx="6105525" cy="321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6281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060923-6BC4-4735-9A8C-18A5C60832E4}"/>
              </a:ext>
            </a:extLst>
          </p:cNvPr>
          <p:cNvSpPr txBox="1"/>
          <p:nvPr/>
        </p:nvSpPr>
        <p:spPr>
          <a:xfrm>
            <a:off x="245533" y="330200"/>
            <a:ext cx="116501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Экспериментальная часть</a:t>
            </a:r>
          </a:p>
          <a:p>
            <a:r>
              <a:rPr lang="ru-RU" sz="2000" dirty="0"/>
              <a:t>Опыт№ 1 </a:t>
            </a:r>
          </a:p>
          <a:p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Сварка конструкции «часы- сова» методом ручной дуговой сварки</a:t>
            </a:r>
          </a:p>
          <a:p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9D4FCA-26C0-4461-80DA-B30F19C642C8}"/>
              </a:ext>
            </a:extLst>
          </p:cNvPr>
          <p:cNvSpPr txBox="1"/>
          <p:nvPr/>
        </p:nvSpPr>
        <p:spPr>
          <a:xfrm>
            <a:off x="537633" y="4956296"/>
            <a:ext cx="11116733" cy="1696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время сварки изделия данным способом образуется много брызг металла, что может испортить внешний вид изделия. 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Также при сварке деталей данным способом образуется много дыма. Это требует вытяжку при работе в помещении или работу на открытом воздухе.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случае применения сильного магнита сварочная дуга размывается. Это не позволяет сделать красивый и прочный сварочный шов.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единственный вид сварки, который может использоваться под водой.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B7C5B0A-FDED-41F3-A124-FE7D675EAE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46" y="1837677"/>
            <a:ext cx="2154765" cy="28610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88BBCC-2BF9-457F-BD68-E9CB31920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1405" y="1837677"/>
            <a:ext cx="4354149" cy="28610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62896D7-BB19-4844-843C-E968C27BF3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1747" y="1838190"/>
            <a:ext cx="4216434" cy="2891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623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DE7A6A-3BE4-4C91-AA61-0F5F1A3F2E84}"/>
              </a:ext>
            </a:extLst>
          </p:cNvPr>
          <p:cNvSpPr txBox="1"/>
          <p:nvPr/>
        </p:nvSpPr>
        <p:spPr>
          <a:xfrm>
            <a:off x="245533" y="264067"/>
            <a:ext cx="11760199" cy="19902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Экспериментальная часть</a:t>
            </a:r>
          </a:p>
          <a:p>
            <a:r>
              <a:rPr lang="ru-RU" sz="2000" dirty="0"/>
              <a:t>Опыт№ 2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Сварка конструкции «часы- сова» методом полуавтоматической сварки.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3B89C0-9095-4ACD-A864-0160B0E86A2C}"/>
              </a:ext>
            </a:extLst>
          </p:cNvPr>
          <p:cNvSpPr txBox="1"/>
          <p:nvPr/>
        </p:nvSpPr>
        <p:spPr>
          <a:xfrm>
            <a:off x="474134" y="5012267"/>
            <a:ext cx="11243732" cy="1700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сварке изделия данным способом достигается высокая чистота шва.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процессе сварки из горелки в зону сварочной ванны подается присадочная проволока. Это намного удобнее, чем постоянно заменять электрод при ручной дуговой сварке.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Данным видом сварки можно сваривать более тонкие изделия, чем ручной дуговой сваркой.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сварке полуавтоматом не образуется окалина в зоне сварочного шва.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755D439-C269-4713-AF5A-DE7F8C2E8E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67" y="1676400"/>
            <a:ext cx="5647266" cy="31849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A51D723-38DE-44F5-8015-9B2300E3D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79" y="1676400"/>
            <a:ext cx="2335949" cy="318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44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76637BE-19D6-4047-AB9B-6A50EEFC5F61}"/>
              </a:ext>
            </a:extLst>
          </p:cNvPr>
          <p:cNvSpPr txBox="1"/>
          <p:nvPr/>
        </p:nvSpPr>
        <p:spPr>
          <a:xfrm>
            <a:off x="262467" y="264067"/>
            <a:ext cx="11692466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Экспериментальная часть</a:t>
            </a:r>
          </a:p>
          <a:p>
            <a:r>
              <a:rPr lang="ru-RU" sz="2000" dirty="0"/>
              <a:t>Опыт№ 3 </a:t>
            </a:r>
          </a:p>
          <a:p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Сварка конструкции «часы- сова» методом аргонодуговой сварки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6AD27E-3992-4208-8C85-418F77AA1F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067" y="1666599"/>
            <a:ext cx="5594878" cy="32269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E3B478-1704-45DE-B2AB-707B47247E8F}"/>
              </a:ext>
            </a:extLst>
          </p:cNvPr>
          <p:cNvSpPr txBox="1"/>
          <p:nvPr/>
        </p:nvSpPr>
        <p:spPr>
          <a:xfrm>
            <a:off x="374122" y="5191401"/>
            <a:ext cx="11413066" cy="2320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вид сварки абсолютно тихий и не выделяет дыма.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аргонодуговой сварке в зоне сварочной ванны совсем нет посторонних брызг, чем при ручной дуговой или полуавтоматической сварке.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Аргонодуговая сварка требует высокой квалификации сварщика и точной настройки оборудования.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способ сварки применяется на самых сложных и самых ответственных узлах и деталях.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3E82591-8E70-4FFD-86F5-947DA086C2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12" y="1666599"/>
            <a:ext cx="2314205" cy="315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181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04E622-FC8C-4122-9309-8236CBE99D04}"/>
              </a:ext>
            </a:extLst>
          </p:cNvPr>
          <p:cNvSpPr txBox="1"/>
          <p:nvPr/>
        </p:nvSpPr>
        <p:spPr>
          <a:xfrm>
            <a:off x="262467" y="330200"/>
            <a:ext cx="116416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Заключение</a:t>
            </a:r>
          </a:p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1F89CD-6A62-4E52-8EB3-7FA688F9CA1D}"/>
              </a:ext>
            </a:extLst>
          </p:cNvPr>
          <p:cNvSpPr txBox="1"/>
          <p:nvPr/>
        </p:nvSpPr>
        <p:spPr>
          <a:xfrm>
            <a:off x="262467" y="966722"/>
            <a:ext cx="1170093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смогла доказать, что сварке может научиться любой желающий в любом возрасте!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сама сделала готовые изделие!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поставила мировой рекорд «Самый юный сварщик»!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Попробуйте сами начать варить! </a:t>
            </a:r>
          </a:p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Учитесь интересному делу! Создавайте новые красивые конструкции!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F3F536-A2D2-4122-A22F-6F986D545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4687" y="2963895"/>
            <a:ext cx="3612645" cy="27207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5DBB36B-9988-411F-8868-B37F1F3136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837" y="2963895"/>
            <a:ext cx="2683412" cy="356390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D3328D1-AEA3-4C18-B642-6D9D366446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45" y="2963893"/>
            <a:ext cx="2683412" cy="356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12882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Глубина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Глубина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убина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TM04033923[[fn=Глубина]]</Template>
  <TotalTime>347</TotalTime>
  <Words>723</Words>
  <Application>Microsoft Office PowerPoint</Application>
  <PresentationFormat>Широкоэкранный</PresentationFormat>
  <Paragraphs>66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Wingdings</vt:lpstr>
      <vt:lpstr>Глубина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HAILAN</dc:creator>
  <cp:lastModifiedBy>HAILAN</cp:lastModifiedBy>
  <cp:revision>56</cp:revision>
  <dcterms:created xsi:type="dcterms:W3CDTF">2025-05-16T18:11:46Z</dcterms:created>
  <dcterms:modified xsi:type="dcterms:W3CDTF">2025-10-29T13:33:51Z</dcterms:modified>
</cp:coreProperties>
</file>