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на свинарчук" initials="гс" lastIdx="1" clrIdx="0">
    <p:extLst>
      <p:ext uri="{19B8F6BF-5375-455C-9EA6-DF929625EA0E}">
        <p15:presenceInfo xmlns:p15="http://schemas.microsoft.com/office/powerpoint/2012/main" userId="5c63a8133cae85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6T14:46:42.345" idx="1">
    <p:pos x="6884" y="132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lend.ru/narod/6786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lend.ru/narod/6786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9DF00-A872-4449-AA0B-8F6F71AB74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8CBBE8-5F84-4D95-8851-C2980C4767D5}">
      <dgm:prSet/>
      <dgm:spPr/>
      <dgm:t>
        <a:bodyPr/>
        <a:lstStyle/>
        <a:p>
          <a:r>
            <a:rPr lang="ru-RU"/>
            <a:t>Несмотря на то, что в качестве экологического праздника Синичкин день отмечается относительно недавно, его история уходит корнями в далекое прошлое. В народном календаре 12 ноября значится как день памяти православного святого </a:t>
          </a:r>
          <a:r>
            <a:rPr lang="ru-RU">
              <a:hlinkClick xmlns:r="http://schemas.openxmlformats.org/officeDocument/2006/relationships" r:id="rId1"/>
            </a:rPr>
            <a:t>Зиновия Синичника</a:t>
          </a:r>
          <a:r>
            <a:rPr lang="ru-RU"/>
            <a:t>. </a:t>
          </a:r>
        </a:p>
      </dgm:t>
    </dgm:pt>
    <dgm:pt modelId="{3CE57920-0D94-4DF7-93C8-A0D82F5CCC8D}" type="parTrans" cxnId="{CA0ACE87-0646-40CE-858B-578C1936C790}">
      <dgm:prSet/>
      <dgm:spPr/>
      <dgm:t>
        <a:bodyPr/>
        <a:lstStyle/>
        <a:p>
          <a:endParaRPr lang="ru-RU"/>
        </a:p>
      </dgm:t>
    </dgm:pt>
    <dgm:pt modelId="{B937AADB-D0D5-4475-9584-A60D7946FFFB}" type="sibTrans" cxnId="{CA0ACE87-0646-40CE-858B-578C1936C790}">
      <dgm:prSet/>
      <dgm:spPr/>
      <dgm:t>
        <a:bodyPr/>
        <a:lstStyle/>
        <a:p>
          <a:endParaRPr lang="ru-RU"/>
        </a:p>
      </dgm:t>
    </dgm:pt>
    <dgm:pt modelId="{48F3E301-EE73-41BF-9435-A97DCB31E04D}">
      <dgm:prSet/>
      <dgm:spPr/>
      <dgm:t>
        <a:bodyPr/>
        <a:lstStyle/>
        <a:p>
          <a:r>
            <a:rPr lang="ru-RU" b="0" i="0" dirty="0"/>
            <a:t>Союз охраны птиц России выступил с инициативой сделать 12 ноября официальным экологическим праздником для привлечения внимания к проблеме сохранения птиц.</a:t>
          </a:r>
          <a:endParaRPr lang="ru-RU" dirty="0"/>
        </a:p>
      </dgm:t>
    </dgm:pt>
    <dgm:pt modelId="{221A55DC-9C77-4059-836B-5D604CAE43F6}" type="parTrans" cxnId="{0A02A85D-7ED4-47D3-8EA0-52ABCA2E25CE}">
      <dgm:prSet/>
      <dgm:spPr/>
      <dgm:t>
        <a:bodyPr/>
        <a:lstStyle/>
        <a:p>
          <a:endParaRPr lang="ru-RU"/>
        </a:p>
      </dgm:t>
    </dgm:pt>
    <dgm:pt modelId="{42B13445-0C89-4BDB-9344-E45FD154C982}" type="sibTrans" cxnId="{0A02A85D-7ED4-47D3-8EA0-52ABCA2E25CE}">
      <dgm:prSet/>
      <dgm:spPr/>
      <dgm:t>
        <a:bodyPr/>
        <a:lstStyle/>
        <a:p>
          <a:endParaRPr lang="ru-RU"/>
        </a:p>
      </dgm:t>
    </dgm:pt>
    <dgm:pt modelId="{4B3D0755-0277-475C-89E2-188DCBCE9728}">
      <dgm:prSet/>
      <dgm:spPr/>
      <dgm:t>
        <a:bodyPr/>
        <a:lstStyle/>
        <a:p>
          <a:r>
            <a:rPr lang="ru-RU" b="0" i="0"/>
            <a:t>В этот день, согласно поверьям, птицы прилетали ближе к человеческому жилью, предчувствуя холода, и люди готовились их встречать, заготавливая корм и развешивая кормушки. </a:t>
          </a:r>
          <a:endParaRPr lang="ru-RU"/>
        </a:p>
      </dgm:t>
    </dgm:pt>
    <dgm:pt modelId="{D70133EE-1D91-4C18-8D7D-61E853D83C29}" type="parTrans" cxnId="{0BF93C33-C987-4C15-A330-D62CFDB704C0}">
      <dgm:prSet/>
      <dgm:spPr/>
      <dgm:t>
        <a:bodyPr/>
        <a:lstStyle/>
        <a:p>
          <a:endParaRPr lang="ru-RU"/>
        </a:p>
      </dgm:t>
    </dgm:pt>
    <dgm:pt modelId="{6AD20EF3-02D1-4C44-B5FA-11D8A202A546}" type="sibTrans" cxnId="{0BF93C33-C987-4C15-A330-D62CFDB704C0}">
      <dgm:prSet/>
      <dgm:spPr/>
      <dgm:t>
        <a:bodyPr/>
        <a:lstStyle/>
        <a:p>
          <a:endParaRPr lang="ru-RU"/>
        </a:p>
      </dgm:t>
    </dgm:pt>
    <dgm:pt modelId="{78492202-0E6D-4131-A66A-D06820361E11}" type="pres">
      <dgm:prSet presAssocID="{9D19DF00-A872-4449-AA0B-8F6F71AB74D3}" presName="linearFlow" presStyleCnt="0">
        <dgm:presLayoutVars>
          <dgm:dir/>
          <dgm:resizeHandles val="exact"/>
        </dgm:presLayoutVars>
      </dgm:prSet>
      <dgm:spPr/>
    </dgm:pt>
    <dgm:pt modelId="{A4ABBFC1-CA3D-42C6-9EB2-0F802AB2B898}" type="pres">
      <dgm:prSet presAssocID="{A38CBBE8-5F84-4D95-8851-C2980C4767D5}" presName="composite" presStyleCnt="0"/>
      <dgm:spPr/>
    </dgm:pt>
    <dgm:pt modelId="{AA1B6C5B-D001-4E37-9318-9EB399726995}" type="pres">
      <dgm:prSet presAssocID="{A38CBBE8-5F84-4D95-8851-C2980C4767D5}" presName="imgShp" presStyleLbl="fgImgPlace1" presStyleIdx="0" presStyleCnt="3"/>
      <dgm:spPr/>
    </dgm:pt>
    <dgm:pt modelId="{7EAED853-2EAE-48A9-96ED-B557D836B2EB}" type="pres">
      <dgm:prSet presAssocID="{A38CBBE8-5F84-4D95-8851-C2980C4767D5}" presName="txShp" presStyleLbl="node1" presStyleIdx="0" presStyleCnt="3">
        <dgm:presLayoutVars>
          <dgm:bulletEnabled val="1"/>
        </dgm:presLayoutVars>
      </dgm:prSet>
      <dgm:spPr/>
    </dgm:pt>
    <dgm:pt modelId="{8141C0F4-C6B3-49F7-8D36-055B1E43DE1F}" type="pres">
      <dgm:prSet presAssocID="{B937AADB-D0D5-4475-9584-A60D7946FFFB}" presName="spacing" presStyleCnt="0"/>
      <dgm:spPr/>
    </dgm:pt>
    <dgm:pt modelId="{FC43E3D3-B20B-43A5-9F56-00A1EFA2D7E7}" type="pres">
      <dgm:prSet presAssocID="{48F3E301-EE73-41BF-9435-A97DCB31E04D}" presName="composite" presStyleCnt="0"/>
      <dgm:spPr/>
    </dgm:pt>
    <dgm:pt modelId="{2DF523CC-2309-4F95-9F7C-173F1332E206}" type="pres">
      <dgm:prSet presAssocID="{48F3E301-EE73-41BF-9435-A97DCB31E04D}" presName="imgShp" presStyleLbl="fgImgPlace1" presStyleIdx="1" presStyleCnt="3"/>
      <dgm:spPr/>
    </dgm:pt>
    <dgm:pt modelId="{0F0E228D-9A9C-4B76-8086-34FA0D8EACAC}" type="pres">
      <dgm:prSet presAssocID="{48F3E301-EE73-41BF-9435-A97DCB31E04D}" presName="txShp" presStyleLbl="node1" presStyleIdx="1" presStyleCnt="3">
        <dgm:presLayoutVars>
          <dgm:bulletEnabled val="1"/>
        </dgm:presLayoutVars>
      </dgm:prSet>
      <dgm:spPr/>
    </dgm:pt>
    <dgm:pt modelId="{DD6842D9-9A2D-4A4C-AF7F-07E23B34A5F5}" type="pres">
      <dgm:prSet presAssocID="{42B13445-0C89-4BDB-9344-E45FD154C982}" presName="spacing" presStyleCnt="0"/>
      <dgm:spPr/>
    </dgm:pt>
    <dgm:pt modelId="{68B9F658-DD47-428F-AED7-11CD74005205}" type="pres">
      <dgm:prSet presAssocID="{4B3D0755-0277-475C-89E2-188DCBCE9728}" presName="composite" presStyleCnt="0"/>
      <dgm:spPr/>
    </dgm:pt>
    <dgm:pt modelId="{372BF3CD-4C1B-4491-B6A2-F8B7DD2EB02B}" type="pres">
      <dgm:prSet presAssocID="{4B3D0755-0277-475C-89E2-188DCBCE9728}" presName="imgShp" presStyleLbl="fgImgPlace1" presStyleIdx="2" presStyleCnt="3"/>
      <dgm:spPr/>
    </dgm:pt>
    <dgm:pt modelId="{B4452054-40BC-472B-8CA3-64F167CC63FA}" type="pres">
      <dgm:prSet presAssocID="{4B3D0755-0277-475C-89E2-188DCBCE972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6871B10-16F1-4BFC-8F1C-4369B9B8099D}" type="presOf" srcId="{A38CBBE8-5F84-4D95-8851-C2980C4767D5}" destId="{7EAED853-2EAE-48A9-96ED-B557D836B2EB}" srcOrd="0" destOrd="0" presId="urn:microsoft.com/office/officeart/2005/8/layout/vList3"/>
    <dgm:cxn modelId="{01EA6130-1847-4444-9175-78FDD4F21C61}" type="presOf" srcId="{48F3E301-EE73-41BF-9435-A97DCB31E04D}" destId="{0F0E228D-9A9C-4B76-8086-34FA0D8EACAC}" srcOrd="0" destOrd="0" presId="urn:microsoft.com/office/officeart/2005/8/layout/vList3"/>
    <dgm:cxn modelId="{0BF93C33-C987-4C15-A330-D62CFDB704C0}" srcId="{9D19DF00-A872-4449-AA0B-8F6F71AB74D3}" destId="{4B3D0755-0277-475C-89E2-188DCBCE9728}" srcOrd="2" destOrd="0" parTransId="{D70133EE-1D91-4C18-8D7D-61E853D83C29}" sibTransId="{6AD20EF3-02D1-4C44-B5FA-11D8A202A546}"/>
    <dgm:cxn modelId="{0A02A85D-7ED4-47D3-8EA0-52ABCA2E25CE}" srcId="{9D19DF00-A872-4449-AA0B-8F6F71AB74D3}" destId="{48F3E301-EE73-41BF-9435-A97DCB31E04D}" srcOrd="1" destOrd="0" parTransId="{221A55DC-9C77-4059-836B-5D604CAE43F6}" sibTransId="{42B13445-0C89-4BDB-9344-E45FD154C982}"/>
    <dgm:cxn modelId="{CA0ACE87-0646-40CE-858B-578C1936C790}" srcId="{9D19DF00-A872-4449-AA0B-8F6F71AB74D3}" destId="{A38CBBE8-5F84-4D95-8851-C2980C4767D5}" srcOrd="0" destOrd="0" parTransId="{3CE57920-0D94-4DF7-93C8-A0D82F5CCC8D}" sibTransId="{B937AADB-D0D5-4475-9584-A60D7946FFFB}"/>
    <dgm:cxn modelId="{43A0D9B5-0389-4070-B38A-426448FBAD89}" type="presOf" srcId="{4B3D0755-0277-475C-89E2-188DCBCE9728}" destId="{B4452054-40BC-472B-8CA3-64F167CC63FA}" srcOrd="0" destOrd="0" presId="urn:microsoft.com/office/officeart/2005/8/layout/vList3"/>
    <dgm:cxn modelId="{B36D28C2-0C95-4941-9F6E-D6666F7E3DA2}" type="presOf" srcId="{9D19DF00-A872-4449-AA0B-8F6F71AB74D3}" destId="{78492202-0E6D-4131-A66A-D06820361E11}" srcOrd="0" destOrd="0" presId="urn:microsoft.com/office/officeart/2005/8/layout/vList3"/>
    <dgm:cxn modelId="{A9D5A672-5D4C-4F32-AB2A-B669419E4A0B}" type="presParOf" srcId="{78492202-0E6D-4131-A66A-D06820361E11}" destId="{A4ABBFC1-CA3D-42C6-9EB2-0F802AB2B898}" srcOrd="0" destOrd="0" presId="urn:microsoft.com/office/officeart/2005/8/layout/vList3"/>
    <dgm:cxn modelId="{D4A3788A-0ABF-4692-A14B-AD3F125A65C2}" type="presParOf" srcId="{A4ABBFC1-CA3D-42C6-9EB2-0F802AB2B898}" destId="{AA1B6C5B-D001-4E37-9318-9EB399726995}" srcOrd="0" destOrd="0" presId="urn:microsoft.com/office/officeart/2005/8/layout/vList3"/>
    <dgm:cxn modelId="{61BF73D2-7D02-420D-A1C8-3695CDD2F57F}" type="presParOf" srcId="{A4ABBFC1-CA3D-42C6-9EB2-0F802AB2B898}" destId="{7EAED853-2EAE-48A9-96ED-B557D836B2EB}" srcOrd="1" destOrd="0" presId="urn:microsoft.com/office/officeart/2005/8/layout/vList3"/>
    <dgm:cxn modelId="{AA5675EB-0043-42FF-8538-06C7DC057BC4}" type="presParOf" srcId="{78492202-0E6D-4131-A66A-D06820361E11}" destId="{8141C0F4-C6B3-49F7-8D36-055B1E43DE1F}" srcOrd="1" destOrd="0" presId="urn:microsoft.com/office/officeart/2005/8/layout/vList3"/>
    <dgm:cxn modelId="{1C0AC9FD-19D8-4B3A-A6ED-6858F8DF8EFC}" type="presParOf" srcId="{78492202-0E6D-4131-A66A-D06820361E11}" destId="{FC43E3D3-B20B-43A5-9F56-00A1EFA2D7E7}" srcOrd="2" destOrd="0" presId="urn:microsoft.com/office/officeart/2005/8/layout/vList3"/>
    <dgm:cxn modelId="{39310723-F733-4F47-90DC-9D5A98C52A20}" type="presParOf" srcId="{FC43E3D3-B20B-43A5-9F56-00A1EFA2D7E7}" destId="{2DF523CC-2309-4F95-9F7C-173F1332E206}" srcOrd="0" destOrd="0" presId="urn:microsoft.com/office/officeart/2005/8/layout/vList3"/>
    <dgm:cxn modelId="{1A01E23E-1220-4DC0-BFA3-BEFB97D8BC39}" type="presParOf" srcId="{FC43E3D3-B20B-43A5-9F56-00A1EFA2D7E7}" destId="{0F0E228D-9A9C-4B76-8086-34FA0D8EACAC}" srcOrd="1" destOrd="0" presId="urn:microsoft.com/office/officeart/2005/8/layout/vList3"/>
    <dgm:cxn modelId="{81135E43-9836-4726-BD75-6BE05633F901}" type="presParOf" srcId="{78492202-0E6D-4131-A66A-D06820361E11}" destId="{DD6842D9-9A2D-4A4C-AF7F-07E23B34A5F5}" srcOrd="3" destOrd="0" presId="urn:microsoft.com/office/officeart/2005/8/layout/vList3"/>
    <dgm:cxn modelId="{9DCEE94C-9480-45A2-BA34-3E0945F663C5}" type="presParOf" srcId="{78492202-0E6D-4131-A66A-D06820361E11}" destId="{68B9F658-DD47-428F-AED7-11CD74005205}" srcOrd="4" destOrd="0" presId="urn:microsoft.com/office/officeart/2005/8/layout/vList3"/>
    <dgm:cxn modelId="{56C8687F-FBE7-4BA5-A704-FB3967796564}" type="presParOf" srcId="{68B9F658-DD47-428F-AED7-11CD74005205}" destId="{372BF3CD-4C1B-4491-B6A2-F8B7DD2EB02B}" srcOrd="0" destOrd="0" presId="urn:microsoft.com/office/officeart/2005/8/layout/vList3"/>
    <dgm:cxn modelId="{EF553E93-B980-43D8-9768-2A9690A51A5E}" type="presParOf" srcId="{68B9F658-DD47-428F-AED7-11CD74005205}" destId="{B4452054-40BC-472B-8CA3-64F167CC63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B084E-CD59-4B3E-840D-55DFED9E1DB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42E88CC-1680-4064-ABD1-C6706E84B9B7}">
      <dgm:prSet/>
      <dgm:spPr/>
      <dgm:t>
        <a:bodyPr/>
        <a:lstStyle/>
        <a:p>
          <a:r>
            <a:rPr lang="ru-RU" b="0" i="0"/>
            <a:t>В этот день проходят акции по изготовлению и развешиванию кормушек, проводятся образовательные мероприятия для детей и взрослых, направленные на воспитание бережного отношения к природе. </a:t>
          </a:r>
          <a:endParaRPr lang="ru-RU"/>
        </a:p>
      </dgm:t>
    </dgm:pt>
    <dgm:pt modelId="{E21B5613-36F1-47CE-AD2C-D1B309451338}" type="parTrans" cxnId="{94A54149-F0EE-4E20-8FB8-97B92355B7C3}">
      <dgm:prSet/>
      <dgm:spPr/>
      <dgm:t>
        <a:bodyPr/>
        <a:lstStyle/>
        <a:p>
          <a:endParaRPr lang="ru-RU"/>
        </a:p>
      </dgm:t>
    </dgm:pt>
    <dgm:pt modelId="{9B70028D-426B-4FA1-A62E-113449790FCD}" type="sibTrans" cxnId="{94A54149-F0EE-4E20-8FB8-97B92355B7C3}">
      <dgm:prSet/>
      <dgm:spPr/>
      <dgm:t>
        <a:bodyPr/>
        <a:lstStyle/>
        <a:p>
          <a:endParaRPr lang="ru-RU"/>
        </a:p>
      </dgm:t>
    </dgm:pt>
    <dgm:pt modelId="{CF85ADD7-68CC-4145-8109-B3DD9D5E78C6}" type="pres">
      <dgm:prSet presAssocID="{66DB084E-CD59-4B3E-840D-55DFED9E1DB4}" presName="cycle" presStyleCnt="0">
        <dgm:presLayoutVars>
          <dgm:dir/>
          <dgm:resizeHandles val="exact"/>
        </dgm:presLayoutVars>
      </dgm:prSet>
      <dgm:spPr/>
    </dgm:pt>
    <dgm:pt modelId="{D4CE60DF-A306-4FDD-B32D-BD18872A96FF}" type="pres">
      <dgm:prSet presAssocID="{642E88CC-1680-4064-ABD1-C6706E84B9B7}" presName="node" presStyleLbl="node1" presStyleIdx="0" presStyleCnt="1">
        <dgm:presLayoutVars>
          <dgm:bulletEnabled val="1"/>
        </dgm:presLayoutVars>
      </dgm:prSet>
      <dgm:spPr/>
    </dgm:pt>
  </dgm:ptLst>
  <dgm:cxnLst>
    <dgm:cxn modelId="{46450D27-220E-41E8-BD05-3541E85510D3}" type="presOf" srcId="{642E88CC-1680-4064-ABD1-C6706E84B9B7}" destId="{D4CE60DF-A306-4FDD-B32D-BD18872A96FF}" srcOrd="0" destOrd="0" presId="urn:microsoft.com/office/officeart/2005/8/layout/cycle2"/>
    <dgm:cxn modelId="{94A54149-F0EE-4E20-8FB8-97B92355B7C3}" srcId="{66DB084E-CD59-4B3E-840D-55DFED9E1DB4}" destId="{642E88CC-1680-4064-ABD1-C6706E84B9B7}" srcOrd="0" destOrd="0" parTransId="{E21B5613-36F1-47CE-AD2C-D1B309451338}" sibTransId="{9B70028D-426B-4FA1-A62E-113449790FCD}"/>
    <dgm:cxn modelId="{EA46AD59-5A22-4B56-8BE6-1FE06AF91E96}" type="presOf" srcId="{66DB084E-CD59-4B3E-840D-55DFED9E1DB4}" destId="{CF85ADD7-68CC-4145-8109-B3DD9D5E78C6}" srcOrd="0" destOrd="0" presId="urn:microsoft.com/office/officeart/2005/8/layout/cycle2"/>
    <dgm:cxn modelId="{AD5B6D06-D5F6-43AF-9DB3-0B41E6AED15A}" type="presParOf" srcId="{CF85ADD7-68CC-4145-8109-B3DD9D5E78C6}" destId="{D4CE60DF-A306-4FDD-B32D-BD18872A96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ED853-2EAE-48A9-96ED-B557D836B2EB}">
      <dsp:nvSpPr>
        <dsp:cNvPr id="0" name=""/>
        <dsp:cNvSpPr/>
      </dsp:nvSpPr>
      <dsp:spPr>
        <a:xfrm rot="10800000">
          <a:off x="1843859" y="483"/>
          <a:ext cx="5926931" cy="140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Несмотря на то, что в качестве экологического праздника Синичкин день отмечается относительно недавно, его история уходит корнями в далекое прошлое. В народном календаре 12 ноября значится как день памяти православного святого </a:t>
          </a:r>
          <a:r>
            <a:rPr lang="ru-RU" sz="1500" kern="1200">
              <a:hlinkClick xmlns:r="http://schemas.openxmlformats.org/officeDocument/2006/relationships" r:id="rId1"/>
            </a:rPr>
            <a:t>Зиновия Синичника</a:t>
          </a:r>
          <a:r>
            <a:rPr lang="ru-RU" sz="1500" kern="1200"/>
            <a:t>. </a:t>
          </a:r>
        </a:p>
      </dsp:txBody>
      <dsp:txXfrm rot="10800000">
        <a:off x="2194844" y="483"/>
        <a:ext cx="5575946" cy="1403942"/>
      </dsp:txXfrm>
    </dsp:sp>
    <dsp:sp modelId="{AA1B6C5B-D001-4E37-9318-9EB399726995}">
      <dsp:nvSpPr>
        <dsp:cNvPr id="0" name=""/>
        <dsp:cNvSpPr/>
      </dsp:nvSpPr>
      <dsp:spPr>
        <a:xfrm>
          <a:off x="1141888" y="483"/>
          <a:ext cx="1403942" cy="140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E228D-9A9C-4B76-8086-34FA0D8EACAC}">
      <dsp:nvSpPr>
        <dsp:cNvPr id="0" name=""/>
        <dsp:cNvSpPr/>
      </dsp:nvSpPr>
      <dsp:spPr>
        <a:xfrm rot="10800000">
          <a:off x="1843859" y="1823514"/>
          <a:ext cx="5926931" cy="140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Союз охраны птиц России выступил с инициативой сделать 12 ноября официальным экологическим праздником для привлечения внимания к проблеме сохранения птиц.</a:t>
          </a:r>
          <a:endParaRPr lang="ru-RU" sz="1500" kern="1200" dirty="0"/>
        </a:p>
      </dsp:txBody>
      <dsp:txXfrm rot="10800000">
        <a:off x="2194844" y="1823514"/>
        <a:ext cx="5575946" cy="1403942"/>
      </dsp:txXfrm>
    </dsp:sp>
    <dsp:sp modelId="{2DF523CC-2309-4F95-9F7C-173F1332E206}">
      <dsp:nvSpPr>
        <dsp:cNvPr id="0" name=""/>
        <dsp:cNvSpPr/>
      </dsp:nvSpPr>
      <dsp:spPr>
        <a:xfrm>
          <a:off x="1141888" y="1823514"/>
          <a:ext cx="1403942" cy="140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52054-40BC-472B-8CA3-64F167CC63FA}">
      <dsp:nvSpPr>
        <dsp:cNvPr id="0" name=""/>
        <dsp:cNvSpPr/>
      </dsp:nvSpPr>
      <dsp:spPr>
        <a:xfrm rot="10800000">
          <a:off x="1843859" y="3646544"/>
          <a:ext cx="5926931" cy="140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10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/>
            <a:t>В этот день, согласно поверьям, птицы прилетали ближе к человеческому жилью, предчувствуя холода, и люди готовились их встречать, заготавливая корм и развешивая кормушки. </a:t>
          </a:r>
          <a:endParaRPr lang="ru-RU" sz="1500" kern="1200"/>
        </a:p>
      </dsp:txBody>
      <dsp:txXfrm rot="10800000">
        <a:off x="2194844" y="3646544"/>
        <a:ext cx="5575946" cy="1403942"/>
      </dsp:txXfrm>
    </dsp:sp>
    <dsp:sp modelId="{372BF3CD-4C1B-4491-B6A2-F8B7DD2EB02B}">
      <dsp:nvSpPr>
        <dsp:cNvPr id="0" name=""/>
        <dsp:cNvSpPr/>
      </dsp:nvSpPr>
      <dsp:spPr>
        <a:xfrm>
          <a:off x="1141888" y="3646544"/>
          <a:ext cx="1403942" cy="140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E60DF-A306-4FDD-B32D-BD18872A96FF}">
      <dsp:nvSpPr>
        <dsp:cNvPr id="0" name=""/>
        <dsp:cNvSpPr/>
      </dsp:nvSpPr>
      <dsp:spPr>
        <a:xfrm>
          <a:off x="2918956" y="1821"/>
          <a:ext cx="4034957" cy="403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В этот день проходят акции по изготовлению и развешиванию кормушек, проводятся образовательные мероприятия для детей и взрослых, направленные на воспитание бережного отношения к природе. </a:t>
          </a:r>
          <a:endParaRPr lang="ru-RU" sz="2000" kern="1200"/>
        </a:p>
      </dsp:txBody>
      <dsp:txXfrm>
        <a:off x="3509862" y="592727"/>
        <a:ext cx="2853145" cy="2853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44BF7C-AB45-92D0-7337-0B049837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029" b="11366"/>
          <a:stretch>
            <a:fillRect/>
          </a:stretch>
        </p:blipFill>
        <p:spPr>
          <a:xfrm>
            <a:off x="1761295" y="3808456"/>
            <a:ext cx="7628060" cy="2926080"/>
          </a:xfrm>
          <a:prstGeom prst="rect">
            <a:avLst/>
          </a:prstGeom>
          <a:effectLst>
            <a:glow rad="127000">
              <a:schemeClr val="accent1">
                <a:alpha val="28000"/>
              </a:schemeClr>
            </a:glow>
            <a:softEdge rad="381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E36FDD-00A7-D8A7-F25F-E74141F4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4" y="342506"/>
            <a:ext cx="5155601" cy="346595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508000"/>
          </a:effectLst>
          <a:scene3d>
            <a:camera prst="orthographicFront"/>
            <a:lightRig rig="threePt" dir="t"/>
          </a:scene3d>
          <a:sp3d prstMaterial="flat"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61092-A769-3EE8-CB84-344A062FE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12 ноября</a:t>
            </a:r>
            <a:br>
              <a:rPr lang="ru-RU" dirty="0"/>
            </a:br>
            <a:r>
              <a:rPr lang="ru-RU" dirty="0"/>
              <a:t>«Синичкин день»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E04710-DC3A-3C44-A505-0EE5A1A1A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3" y="5975624"/>
            <a:ext cx="4389119" cy="6080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Подготовила: Пивень М.Н.</a:t>
            </a:r>
          </a:p>
        </p:txBody>
      </p:sp>
    </p:spTree>
    <p:extLst>
      <p:ext uri="{BB962C8B-B14F-4D97-AF65-F5344CB8AC3E}">
        <p14:creationId xmlns:p14="http://schemas.microsoft.com/office/powerpoint/2010/main" val="54556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EF84B-599A-4A6E-AB2C-032642DA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Народные приметы и поверья на Синичкин день: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18A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B5055-2AFD-E6E8-371A-64B0213C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484026"/>
            <a:ext cx="9842391" cy="4611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8" algn="ctr"/>
            <a:r>
              <a:rPr lang="ru-RU" sz="22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PMingLiU-ExtB" panose="02020500000000000000" pitchFamily="18" charset="-120"/>
                <a:cs typeface="Mongolian Baiti" panose="03000500000000000000" pitchFamily="66" charset="0"/>
              </a:rPr>
              <a:t>По народным приметам, именно к этому времени синицы, предчувствуя скорые холода, перелетали из лесов ближе к человеческому жилью и ждали помощи от людей.</a:t>
            </a:r>
          </a:p>
          <a:p>
            <a:pPr algn="ctr"/>
            <a:r>
              <a:rPr lang="ru-RU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PMingLiU-ExtB" panose="02020500000000000000" pitchFamily="18" charset="-120"/>
                <a:cs typeface="Mongolian Baiti" panose="03000500000000000000" pitchFamily="66" charset="0"/>
              </a:rPr>
              <a:t>Русские люди замечали: если птицы целыми стайками появлялись у дома, значит, вот-вот грянут морозы. А еще в этот день предсказывали погоду по особым приметам: если синица свистит — быть ясному дню, если пищит — быть ночному морозу, собирается много синиц на кормушках — к метели и снегопаду.</a:t>
            </a:r>
            <a:endParaRPr lang="ru-RU" sz="2800" dirty="0">
              <a:ea typeface="PMingLiU-ExtB" panose="02020500000000000000" pitchFamily="18" charset="-12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2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C673E1-E1A9-3624-25C2-3B8DEBCE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821" y="1747057"/>
            <a:ext cx="5127721" cy="336388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868C5E3-600C-E9A1-C39D-F77F44CF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34" y="356552"/>
            <a:ext cx="10780740" cy="5769429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ru-RU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На погоду</a:t>
            </a:r>
          </a:p>
          <a:p>
            <a:pPr algn="l">
              <a:buNone/>
            </a:pPr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b="0" i="0" dirty="0">
                <a:effectLst/>
                <a:latin typeface="Arial" panose="020B0604020202020204" pitchFamily="34" charset="0"/>
              </a:rPr>
              <a:t>Увидишь, что синички клюют кору, волнуются и кружат – к сырой погоде, дождю и ненастью.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2. Услышишь пение птиц поутру – жди холода.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3. Много синичек прилетело к дому – к холодам.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4. Выпал снег, словно мелкая крупа, - готовься к сильным морозам.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5. Синички свиристят – жди ясный денёк; не поют, а пищат после заката – не миновать сильных морозов.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6. Много синиц на кормушках – жди метели и сильный снегопад.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7. Синичка прилетает к окну и садится на него – к скорой зиме.</a:t>
            </a:r>
          </a:p>
          <a:p>
            <a:pPr algn="l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8. Снег порошит – за морозом спешит.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2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9E89E-5309-24B9-4013-A40999C1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38" y="1383158"/>
            <a:ext cx="6498067" cy="40744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2761-8DFF-873A-58EB-5E2B8567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359764"/>
            <a:ext cx="10313126" cy="16061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" panose="020B0604020202020204" pitchFamily="34" charset="0"/>
              </a:rPr>
              <a:t>На судьбу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16464-A5C0-7AE0-57F0-A57F842F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606731"/>
            <a:ext cx="10310477" cy="4489269"/>
          </a:xfrm>
        </p:spPr>
        <p:txBody>
          <a:bodyPr/>
          <a:lstStyle/>
          <a:p>
            <a:pPr algn="l">
              <a:buNone/>
            </a:pPr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Хочешь привлечь удачу – покорми птиц.</a:t>
            </a:r>
          </a:p>
          <a:p>
            <a:pPr algn="l">
              <a:buNone/>
            </a:pPr>
            <a:r>
              <a:rPr lang="ru-RU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2. Чтобы девушке быть красивой, нужно отведать зайчатины – тогда от парней отбоя не будет.</a:t>
            </a:r>
          </a:p>
          <a:p>
            <a:pPr algn="l">
              <a:buNone/>
            </a:pPr>
            <a:r>
              <a:rPr lang="ru-RU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3. Если птичка заглядывает в окно – готовься к переменам в лучшую сторону.</a:t>
            </a:r>
          </a:p>
          <a:p>
            <a:pPr algn="l">
              <a:buNone/>
            </a:pPr>
            <a:r>
              <a:rPr lang="ru-RU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4. Синица, пойманная в руки, – верный признак того, что самые смелые мечты обязательно исполнятся.</a:t>
            </a:r>
          </a:p>
          <a:p>
            <a:pPr algn="l">
              <a:buNone/>
            </a:pPr>
            <a:r>
              <a:rPr lang="ru-RU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5. Если на руку сядет синица – не забудь загадать желание, а если пичужка подаст голос – это желание обязательно сбудется.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15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E3E68-E94D-D3C8-C7C7-019A032B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3" y="299803"/>
            <a:ext cx="6420787" cy="25921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7348-E89E-5B51-669B-E445AD0B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7" y="299803"/>
            <a:ext cx="10388933" cy="166615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" panose="020B0604020202020204" pitchFamily="34" charset="0"/>
              </a:rPr>
              <a:t>Путнику и охотнику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A7D6F-E8BE-7239-53DC-CE5AA955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08" y="1678898"/>
            <a:ext cx="10266363" cy="4417102"/>
          </a:xfrm>
        </p:spPr>
        <p:txBody>
          <a:bodyPr/>
          <a:lstStyle/>
          <a:p>
            <a:pPr algn="l">
              <a:buNone/>
            </a:pPr>
            <a:endParaRPr lang="ru-RU" b="0" i="0" dirty="0">
              <a:solidFill>
                <a:srgbClr val="626262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ru-RU" sz="28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1. Если заяц перебежит дорогу – быть неудаче.</a:t>
            </a:r>
          </a:p>
          <a:p>
            <a:pPr algn="l">
              <a:buNone/>
            </a:pPr>
            <a:r>
              <a:rPr lang="ru-RU" sz="28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2. Повстречаешь волка на своем пути – к беде.</a:t>
            </a:r>
          </a:p>
          <a:p>
            <a:pPr algn="l">
              <a:buNone/>
            </a:pPr>
            <a:r>
              <a:rPr lang="ru-RU" sz="28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3. Волки сбиваются в стаи – быть голоду, войне или эпидемии.</a:t>
            </a:r>
          </a:p>
          <a:p>
            <a:pPr algn="l">
              <a:buNone/>
            </a:pPr>
            <a:r>
              <a:rPr lang="ru-RU" sz="28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4. Охотник поймал зайца, а рыбак – большую рыбу – к удачному промыслу на весь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0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CDF87-757D-0771-B11B-FBFDAE97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55" y="1045029"/>
            <a:ext cx="4202068" cy="50509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6663B-61E5-11CC-D818-034861F5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300446"/>
            <a:ext cx="9875520" cy="1998617"/>
          </a:xfrm>
        </p:spPr>
        <p:txBody>
          <a:bodyPr/>
          <a:lstStyle/>
          <a:p>
            <a:r>
              <a:rPr lang="ru-RU" dirty="0"/>
              <a:t>История праздника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9A90B75-73B9-B015-E478-FA9D4B966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9876"/>
              </p:ext>
            </p:extLst>
          </p:nvPr>
        </p:nvGraphicFramePr>
        <p:xfrm>
          <a:off x="-836022" y="1045029"/>
          <a:ext cx="8912679" cy="505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9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3006B9-E0F4-39EE-934C-F0770EED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303" y="1049311"/>
            <a:ext cx="9923488" cy="482683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А еще на Руси этот день был праздником рыбаков и охотников, ведь на Зиновия открывался охотничий сезон. Отправляясь за добычей, каждый мужчина знал, что именно в этот день без трофея возвращаться нельзя: чтобы год был богатым, а сезон охоты удачным, нужно непременно поймать хотя бы одного зайца или большую рыбину. Чтобы уже наверняка, отправляя мужей на промысел, хозяйки по этому поводу устраивали в доме пышные проводы, делали специальные обряды и ритуалы для привлечения удачи. Ну и, конечно же, все соблюдали проверенные временем народные традиции.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799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A51C-9DBF-755E-F9EE-AC49DEB2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9" y="274320"/>
            <a:ext cx="10613571" cy="11756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/>
                </a:solidFill>
                <a:latin typeface="Arial" panose="020B0604020202020204" pitchFamily="34" charset="0"/>
              </a:rPr>
              <a:t>Семейство синиц насчитывает около 65 видов. 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C2F5F-3E01-12CA-F5C9-F7AADD54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17" y="2038662"/>
            <a:ext cx="10462155" cy="40573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Самые известные:</a:t>
            </a:r>
          </a:p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большая синица, </a:t>
            </a:r>
          </a:p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хохлатая, </a:t>
            </a:r>
          </a:p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лазоревка, </a:t>
            </a:r>
          </a:p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пухляк, </a:t>
            </a:r>
          </a:p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московка, </a:t>
            </a:r>
          </a:p>
          <a:p>
            <a:r>
              <a:rPr lang="ru-RU" b="0" i="0" dirty="0" err="1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буроголовкая</a:t>
            </a:r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 гаичка.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A3DED2-B547-6152-C761-35994210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758" y="2179748"/>
            <a:ext cx="6662672" cy="37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8EC247-CE95-DFC7-DF4F-B09398AF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37" y="2335593"/>
            <a:ext cx="5241073" cy="32232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CB16-7BE5-3D6B-EE05-9A9303AE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Синицы - это настоящие помощники садоводов и огородников.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F53E5-5C09-AF87-ED13-FB03168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241074" cy="4038600"/>
          </a:xfrm>
        </p:spPr>
        <p:txBody>
          <a:bodyPr/>
          <a:lstStyle/>
          <a:p>
            <a:r>
              <a:rPr lang="ru-RU" b="0" i="0" dirty="0">
                <a:solidFill>
                  <a:srgbClr val="626262"/>
                </a:solidFill>
                <a:effectLst/>
                <a:latin typeface="Arial" panose="020B0604020202020204" pitchFamily="34" charset="0"/>
              </a:rPr>
              <a:t>Дело в том, что они уничтожают вредных насекомых, наносящих паркам и садам непоправимый ущерб. Например, за сутки большая синица съедает равное собственной массе количество насекомых-вредителей. Именно поэтому этих птиц принято зазывать на свои садовые участки. Сделать это можно при помощи подкормки. Так можно удержать в своем саду не одно поколение этих забавных птичек.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4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91EB1-D7AE-1A18-D538-50D34898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028"/>
          <a:stretch>
            <a:fillRect/>
          </a:stretch>
        </p:blipFill>
        <p:spPr>
          <a:xfrm>
            <a:off x="3719745" y="668311"/>
            <a:ext cx="7792701" cy="52234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93B6F-50CB-7B08-D1FE-EBFE3508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Синиц можно кормить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D30E3-9123-90F0-711E-06F5DB7F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несоленым салом, 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несолеными семечками подсолнечника и тыквы, 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различными крупами</a:t>
            </a:r>
            <a:r>
              <a:rPr lang="ru-RU" sz="32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. </a:t>
            </a:r>
          </a:p>
          <a:p>
            <a:r>
              <a:rPr lang="ru-RU" sz="32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яблоки, </a:t>
            </a:r>
          </a:p>
          <a:p>
            <a:r>
              <a:rPr lang="ru-RU" sz="32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морковь </a:t>
            </a:r>
          </a:p>
          <a:p>
            <a:r>
              <a:rPr lang="ru-RU" sz="32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tantia" panose="02030602050306030303" pitchFamily="18" charset="0"/>
              </a:rPr>
              <a:t>нежирный творог. 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39180-1216-BF42-CEE7-F7B88443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54" y="194872"/>
            <a:ext cx="9729366" cy="1771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Google Sans"/>
                <a:ea typeface="+mn-ea"/>
                <a:cs typeface="+mn-cs"/>
              </a:rPr>
              <a:t>Важно не давать птицам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C9820-88E7-7704-82E5-04FFE53E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соленую пищу,</a:t>
            </a:r>
          </a:p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 жареные семечки, </a:t>
            </a:r>
          </a:p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хлеб (особенно черный)  </a:t>
            </a:r>
          </a:p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испорченные продукты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. 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49892-72EA-64FB-4CE6-7B46175C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6" y="1828800"/>
            <a:ext cx="5159173" cy="28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2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83AF7-2B71-E675-5C9A-83B150A8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27" y="542143"/>
            <a:ext cx="4063896" cy="25008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59199-8D4F-2894-72D8-D0174D46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А вы знаете почему эта птица так называется?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AD5E2-DC09-8953-FAFA-2D69319A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085" y="2218544"/>
            <a:ext cx="10223292" cy="448205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Название «синица» происходит не от оттенка оперения птиц – оно ведь вовсе не синее. Все дело в звуках, издаваемых желтогрудыми пернатыми: «синь-синь» или «</a:t>
            </a:r>
            <a:r>
              <a:rPr lang="ru-RU" sz="3200" b="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зинь-зинь</a:t>
            </a: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». Словно капель бежит с крыш - верный признак приближения </a:t>
            </a:r>
            <a:r>
              <a:rPr lang="ru-RU" sz="3200" b="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весны.Синицы</a:t>
            </a: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способны кооперироваться с птицами других семейств в поисках пропитания. Чаще всего они объединяются в стаи с дятлами, пищухами.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32C1F-E94F-0A1A-3B1D-C422044B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0" y="449035"/>
            <a:ext cx="5515790" cy="3309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62E19-534C-C746-44C7-F535C903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3043646"/>
            <a:ext cx="5678255" cy="30523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15568-00EC-3B7D-CD7C-A239189D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65908"/>
            <a:ext cx="9875520" cy="1356360"/>
          </a:xfrm>
        </p:spPr>
        <p:txBody>
          <a:bodyPr/>
          <a:lstStyle/>
          <a:p>
            <a:r>
              <a:rPr lang="ru-RU" dirty="0"/>
              <a:t>Традиции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155FD4-F169-7E31-FE1E-7C988A47C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35162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30676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67</TotalTime>
  <Words>793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PMingLiU-ExtB</vt:lpstr>
      <vt:lpstr>Arial</vt:lpstr>
      <vt:lpstr>Constantia</vt:lpstr>
      <vt:lpstr>Corbel</vt:lpstr>
      <vt:lpstr>Google Sans</vt:lpstr>
      <vt:lpstr>Roboto</vt:lpstr>
      <vt:lpstr>Базис</vt:lpstr>
      <vt:lpstr>12 ноября «Синичкин день»</vt:lpstr>
      <vt:lpstr>История праздника</vt:lpstr>
      <vt:lpstr>Презентация PowerPoint</vt:lpstr>
      <vt:lpstr>Семейство синиц насчитывает около 65 видов. </vt:lpstr>
      <vt:lpstr>Синицы - это настоящие помощники садоводов и огородников. </vt:lpstr>
      <vt:lpstr>Синиц можно кормить </vt:lpstr>
      <vt:lpstr>Важно не давать птицам </vt:lpstr>
      <vt:lpstr>А вы знаете почему эта птица так называется?</vt:lpstr>
      <vt:lpstr>Традиции</vt:lpstr>
      <vt:lpstr>Народные приметы и поверья на Синичкин день: </vt:lpstr>
      <vt:lpstr>Презентация PowerPoint</vt:lpstr>
      <vt:lpstr>На судьбу </vt:lpstr>
      <vt:lpstr>Путнику и охотнику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галина свинарчук</dc:creator>
  <cp:lastModifiedBy>галина свинарчук</cp:lastModifiedBy>
  <cp:revision>1</cp:revision>
  <dcterms:created xsi:type="dcterms:W3CDTF">2025-11-06T11:10:09Z</dcterms:created>
  <dcterms:modified xsi:type="dcterms:W3CDTF">2025-11-06T12:17:21Z</dcterms:modified>
</cp:coreProperties>
</file>