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59" r:id="rId6"/>
    <p:sldId id="277" r:id="rId7"/>
    <p:sldId id="260" r:id="rId8"/>
    <p:sldId id="265" r:id="rId9"/>
    <p:sldId id="262" r:id="rId10"/>
    <p:sldId id="263" r:id="rId11"/>
    <p:sldId id="264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2" r:id="rId20"/>
    <p:sldId id="282" r:id="rId21"/>
    <p:sldId id="284" r:id="rId22"/>
    <p:sldId id="285" r:id="rId23"/>
    <p:sldId id="274" r:id="rId24"/>
    <p:sldId id="278" r:id="rId25"/>
    <p:sldId id="279" r:id="rId26"/>
    <p:sldId id="280" r:id="rId27"/>
    <p:sldId id="287" r:id="rId28"/>
    <p:sldId id="283" r:id="rId29"/>
    <p:sldId id="286" r:id="rId30"/>
    <p:sldId id="281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5CC7-507A-4DF1-8572-F6E831DAF999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D6E8-4738-4514-9319-FA12DF9EB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3" Type="http://schemas.openxmlformats.org/officeDocument/2006/relationships/image" Target="../media/image48.gif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" Type="http://schemas.openxmlformats.org/officeDocument/2006/relationships/image" Target="../media/image47.gif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gif"/><Relationship Id="rId15" Type="http://schemas.openxmlformats.org/officeDocument/2006/relationships/image" Target="../media/image60.jpeg"/><Relationship Id="rId10" Type="http://schemas.openxmlformats.org/officeDocument/2006/relationships/image" Target="../media/image55.png"/><Relationship Id="rId19" Type="http://schemas.openxmlformats.org/officeDocument/2006/relationships/slide" Target="slide2.xml"/><Relationship Id="rId4" Type="http://schemas.openxmlformats.org/officeDocument/2006/relationships/image" Target="../media/image49.gif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8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71.jpeg"/><Relationship Id="rId11" Type="http://schemas.openxmlformats.org/officeDocument/2006/relationships/image" Target="../media/image67.png"/><Relationship Id="rId5" Type="http://schemas.openxmlformats.org/officeDocument/2006/relationships/image" Target="../media/image70.jpeg"/><Relationship Id="rId10" Type="http://schemas.openxmlformats.org/officeDocument/2006/relationships/image" Target="../media/image74.jpeg"/><Relationship Id="rId4" Type="http://schemas.openxmlformats.org/officeDocument/2006/relationships/image" Target="../media/image69.jpeg"/><Relationship Id="rId9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5.jpeg"/><Relationship Id="rId7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6.jpeg"/><Relationship Id="rId11" Type="http://schemas.openxmlformats.org/officeDocument/2006/relationships/image" Target="../media/image67.png"/><Relationship Id="rId5" Type="http://schemas.openxmlformats.org/officeDocument/2006/relationships/image" Target="../media/image44.jpeg"/><Relationship Id="rId10" Type="http://schemas.openxmlformats.org/officeDocument/2006/relationships/image" Target="../media/image79.jpeg"/><Relationship Id="rId4" Type="http://schemas.openxmlformats.org/officeDocument/2006/relationships/image" Target="../media/image9.jpe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1.jpeg"/><Relationship Id="rId7" Type="http://schemas.openxmlformats.org/officeDocument/2006/relationships/image" Target="../media/image83.jpeg"/><Relationship Id="rId12" Type="http://schemas.openxmlformats.org/officeDocument/2006/relationships/image" Target="../media/image88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87.jpeg"/><Relationship Id="rId5" Type="http://schemas.openxmlformats.org/officeDocument/2006/relationships/image" Target="../media/image23.jpeg"/><Relationship Id="rId10" Type="http://schemas.openxmlformats.org/officeDocument/2006/relationships/image" Target="../media/image86.jpeg"/><Relationship Id="rId4" Type="http://schemas.openxmlformats.org/officeDocument/2006/relationships/image" Target="../media/image82.jpeg"/><Relationship Id="rId9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18" Type="http://schemas.openxmlformats.org/officeDocument/2006/relationships/image" Target="../media/image62.jpeg"/><Relationship Id="rId3" Type="http://schemas.openxmlformats.org/officeDocument/2006/relationships/image" Target="../media/image47.gif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1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jpeg"/><Relationship Id="rId20" Type="http://schemas.openxmlformats.org/officeDocument/2006/relationships/image" Target="../media/image89.png"/><Relationship Id="rId1" Type="http://schemas.openxmlformats.org/officeDocument/2006/relationships/audio" Target="../media/audio1.wav"/><Relationship Id="rId6" Type="http://schemas.openxmlformats.org/officeDocument/2006/relationships/image" Target="../media/image50.gif"/><Relationship Id="rId11" Type="http://schemas.openxmlformats.org/officeDocument/2006/relationships/image" Target="../media/image55.png"/><Relationship Id="rId5" Type="http://schemas.openxmlformats.org/officeDocument/2006/relationships/image" Target="../media/image49.gif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19" Type="http://schemas.openxmlformats.org/officeDocument/2006/relationships/image" Target="../media/image63.jpeg"/><Relationship Id="rId4" Type="http://schemas.openxmlformats.org/officeDocument/2006/relationships/image" Target="../media/image48.gif"/><Relationship Id="rId9" Type="http://schemas.openxmlformats.org/officeDocument/2006/relationships/image" Target="../media/image53.png"/><Relationship Id="rId1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7.jpeg"/><Relationship Id="rId11" Type="http://schemas.openxmlformats.org/officeDocument/2006/relationships/image" Target="../media/image91.jpeg"/><Relationship Id="rId5" Type="http://schemas.openxmlformats.org/officeDocument/2006/relationships/image" Target="../media/image96.jpeg"/><Relationship Id="rId10" Type="http://schemas.openxmlformats.org/officeDocument/2006/relationships/image" Target="../media/image100.jpeg"/><Relationship Id="rId4" Type="http://schemas.openxmlformats.org/officeDocument/2006/relationships/image" Target="../media/image95.jpeg"/><Relationship Id="rId9" Type="http://schemas.openxmlformats.org/officeDocument/2006/relationships/image" Target="../media/image9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Relationship Id="rId9" Type="http://schemas.openxmlformats.org/officeDocument/2006/relationships/image" Target="../media/image10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13" Type="http://schemas.openxmlformats.org/officeDocument/2006/relationships/image" Target="../media/image116.jpeg"/><Relationship Id="rId3" Type="http://schemas.openxmlformats.org/officeDocument/2006/relationships/image" Target="../media/image22.jpeg"/><Relationship Id="rId7" Type="http://schemas.openxmlformats.org/officeDocument/2006/relationships/image" Target="../media/image112.jpeg"/><Relationship Id="rId12" Type="http://schemas.openxmlformats.org/officeDocument/2006/relationships/image" Target="../media/image93.jpeg"/><Relationship Id="rId2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" Type="http://schemas.openxmlformats.org/officeDocument/2006/relationships/audio" Target="../media/audio1.wav"/><Relationship Id="rId6" Type="http://schemas.openxmlformats.org/officeDocument/2006/relationships/image" Target="../media/image111.jpeg"/><Relationship Id="rId11" Type="http://schemas.openxmlformats.org/officeDocument/2006/relationships/image" Target="../media/image115.jpeg"/><Relationship Id="rId5" Type="http://schemas.openxmlformats.org/officeDocument/2006/relationships/image" Target="../media/image110.jpeg"/><Relationship Id="rId15" Type="http://schemas.openxmlformats.org/officeDocument/2006/relationships/image" Target="../media/image67.png"/><Relationship Id="rId10" Type="http://schemas.openxmlformats.org/officeDocument/2006/relationships/image" Target="../media/image92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Relationship Id="rId14" Type="http://schemas.openxmlformats.org/officeDocument/2006/relationships/image" Target="../media/image1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0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13" Type="http://schemas.openxmlformats.org/officeDocument/2006/relationships/slide" Target="slide2.xml"/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30.jpeg"/><Relationship Id="rId11" Type="http://schemas.openxmlformats.org/officeDocument/2006/relationships/image" Target="../media/image135.gif"/><Relationship Id="rId5" Type="http://schemas.openxmlformats.org/officeDocument/2006/relationships/image" Target="../media/image129.jpeg"/><Relationship Id="rId10" Type="http://schemas.openxmlformats.org/officeDocument/2006/relationships/image" Target="../media/image134.jpeg"/><Relationship Id="rId4" Type="http://schemas.openxmlformats.org/officeDocument/2006/relationships/image" Target="../media/image128.jpeg"/><Relationship Id="rId9" Type="http://schemas.openxmlformats.org/officeDocument/2006/relationships/image" Target="../media/image1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46.png"/><Relationship Id="rId4" Type="http://schemas.openxmlformats.org/officeDocument/2006/relationships/image" Target="../media/image14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gif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6.gif"/><Relationship Id="rId5" Type="http://schemas.openxmlformats.org/officeDocument/2006/relationships/image" Target="../media/image11.jpeg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11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9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Подготовила учитель-логопед Аронова Наталья Михайловна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20000" dirty="0" smtClean="0"/>
              <a:t>ЛЕС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Польза деревьев</a:t>
            </a:r>
            <a:endParaRPr lang="ru-RU" sz="3200" b="1" dirty="0"/>
          </a:p>
        </p:txBody>
      </p:sp>
      <p:pic>
        <p:nvPicPr>
          <p:cNvPr id="8" name="Содержимое 7" descr="солнце движ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071546"/>
            <a:ext cx="1815306" cy="1815306"/>
          </a:xfrm>
        </p:spPr>
      </p:pic>
      <p:pic>
        <p:nvPicPr>
          <p:cNvPr id="9" name="Рисунок 8" descr="лось бежит движ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1000108"/>
            <a:ext cx="1790704" cy="1790704"/>
          </a:xfrm>
          <a:prstGeom prst="rect">
            <a:avLst/>
          </a:prstGeom>
        </p:spPr>
      </p:pic>
      <p:pic>
        <p:nvPicPr>
          <p:cNvPr id="10" name="Рисунок 9" descr="птичк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357298"/>
            <a:ext cx="1915460" cy="1162046"/>
          </a:xfrm>
          <a:prstGeom prst="rect">
            <a:avLst/>
          </a:prstGeom>
        </p:spPr>
      </p:pic>
      <p:pic>
        <p:nvPicPr>
          <p:cNvPr id="11" name="Рисунок 10" descr="жуки отдых движ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214422"/>
            <a:ext cx="2259803" cy="1390648"/>
          </a:xfrm>
          <a:prstGeom prst="rect">
            <a:avLst/>
          </a:prstGeom>
        </p:spPr>
      </p:pic>
      <p:pic>
        <p:nvPicPr>
          <p:cNvPr id="12" name="Рисунок 11" descr="дров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000372"/>
            <a:ext cx="1635128" cy="1635128"/>
          </a:xfrm>
          <a:prstGeom prst="rect">
            <a:avLst/>
          </a:prstGeom>
        </p:spPr>
      </p:pic>
      <p:pic>
        <p:nvPicPr>
          <p:cNvPr id="13" name="Рисунок 12" descr="мебель титуль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3000372"/>
            <a:ext cx="1809746" cy="1560001"/>
          </a:xfrm>
          <a:prstGeom prst="rect">
            <a:avLst/>
          </a:prstGeom>
        </p:spPr>
      </p:pic>
      <p:pic>
        <p:nvPicPr>
          <p:cNvPr id="14" name="Рисунок 13" descr="дерев констр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2857496"/>
            <a:ext cx="1952622" cy="1952622"/>
          </a:xfrm>
          <a:prstGeom prst="rect">
            <a:avLst/>
          </a:prstGeom>
        </p:spPr>
      </p:pic>
      <p:pic>
        <p:nvPicPr>
          <p:cNvPr id="15" name="Рисунок 14" descr="дерев машин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3214686"/>
            <a:ext cx="1238242" cy="1238242"/>
          </a:xfrm>
          <a:prstGeom prst="rect">
            <a:avLst/>
          </a:prstGeom>
        </p:spPr>
      </p:pic>
      <p:pic>
        <p:nvPicPr>
          <p:cNvPr id="16" name="Рисунок 15" descr="брусни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6248" y="5286388"/>
            <a:ext cx="1509711" cy="1015280"/>
          </a:xfrm>
          <a:prstGeom prst="rect">
            <a:avLst/>
          </a:prstGeom>
        </p:spPr>
      </p:pic>
      <p:pic>
        <p:nvPicPr>
          <p:cNvPr id="17" name="Рисунок 16" descr="черника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5143512"/>
            <a:ext cx="1357307" cy="1097911"/>
          </a:xfrm>
          <a:prstGeom prst="rect">
            <a:avLst/>
          </a:prstGeom>
        </p:spPr>
      </p:pic>
      <p:pic>
        <p:nvPicPr>
          <p:cNvPr id="18" name="Рисунок 17" descr="лисичка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32406">
            <a:off x="6828223" y="5027289"/>
            <a:ext cx="904863" cy="947638"/>
          </a:xfrm>
          <a:prstGeom prst="rect">
            <a:avLst/>
          </a:prstGeom>
        </p:spPr>
      </p:pic>
      <p:pic>
        <p:nvPicPr>
          <p:cNvPr id="19" name="Рисунок 18" descr="маслята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</a:blip>
          <a:stretch>
            <a:fillRect/>
          </a:stretch>
        </p:blipFill>
        <p:spPr>
          <a:xfrm rot="1226122">
            <a:off x="7658545" y="5022411"/>
            <a:ext cx="1142998" cy="1108708"/>
          </a:xfrm>
          <a:prstGeom prst="rect">
            <a:avLst/>
          </a:prstGeom>
        </p:spPr>
      </p:pic>
      <p:pic>
        <p:nvPicPr>
          <p:cNvPr id="20" name="Рисунок 19" descr="бел гриб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5643578"/>
            <a:ext cx="809614" cy="809614"/>
          </a:xfrm>
          <a:prstGeom prst="rect">
            <a:avLst/>
          </a:prstGeom>
        </p:spPr>
      </p:pic>
      <p:pic>
        <p:nvPicPr>
          <p:cNvPr id="21" name="Рисунок 20" descr="шарф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5214950"/>
            <a:ext cx="1475249" cy="1224005"/>
          </a:xfrm>
          <a:prstGeom prst="rect">
            <a:avLst/>
          </a:prstGeom>
        </p:spPr>
      </p:pic>
      <p:pic>
        <p:nvPicPr>
          <p:cNvPr id="22" name="Рисунок 21" descr="матрёшка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8F8"/>
              </a:clrFrom>
              <a:clrTo>
                <a:srgbClr val="FE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900" y="3143248"/>
            <a:ext cx="1262058" cy="1262058"/>
          </a:xfrm>
          <a:prstGeom prst="rect">
            <a:avLst/>
          </a:prstGeom>
        </p:spPr>
      </p:pic>
      <p:pic>
        <p:nvPicPr>
          <p:cNvPr id="23" name="Рисунок 22" descr="книга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5286388"/>
            <a:ext cx="1442564" cy="928689"/>
          </a:xfrm>
          <a:prstGeom prst="rect">
            <a:avLst/>
          </a:prstGeom>
        </p:spPr>
      </p:pic>
      <p:pic>
        <p:nvPicPr>
          <p:cNvPr id="24" name="Рисунок 23" descr="бумага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5357826"/>
            <a:ext cx="895964" cy="758651"/>
          </a:xfrm>
          <a:prstGeom prst="rect">
            <a:avLst/>
          </a:prstGeom>
        </p:spPr>
      </p:pic>
      <p:sp>
        <p:nvSpPr>
          <p:cNvPr id="26" name="Управляющая кнопка: домой 25">
            <a:hlinkClick r:id="rId19" action="ppaction://hlinksldjump" highlightClick="1"/>
          </p:cNvPr>
          <p:cNvSpPr/>
          <p:nvPr/>
        </p:nvSpPr>
        <p:spPr>
          <a:xfrm>
            <a:off x="8286776" y="6215082"/>
            <a:ext cx="542350" cy="4709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Расскажи строение дерева</a:t>
            </a:r>
            <a:endParaRPr lang="ru-RU" sz="3200" b="1" dirty="0"/>
          </a:p>
        </p:txBody>
      </p:sp>
      <p:pic>
        <p:nvPicPr>
          <p:cNvPr id="4" name="Содержимое 3" descr="корень3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4500570"/>
            <a:ext cx="3024176" cy="2018174"/>
          </a:xfrm>
        </p:spPr>
      </p:pic>
      <p:pic>
        <p:nvPicPr>
          <p:cNvPr id="6" name="Рисунок 5" descr="ствол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DB2A9"/>
              </a:clrFrom>
              <a:clrTo>
                <a:srgbClr val="9DB2A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1714488"/>
            <a:ext cx="2714625" cy="3124200"/>
          </a:xfrm>
          <a:prstGeom prst="rect">
            <a:avLst/>
          </a:prstGeom>
        </p:spPr>
      </p:pic>
      <p:pic>
        <p:nvPicPr>
          <p:cNvPr id="8" name="Рисунок 7" descr="крона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58" r="10344" b="14806"/>
          <a:stretch>
            <a:fillRect/>
          </a:stretch>
        </p:blipFill>
        <p:spPr>
          <a:xfrm>
            <a:off x="3203848" y="785794"/>
            <a:ext cx="3240360" cy="2643206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8072462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 какой ветки детка</a:t>
            </a:r>
            <a:endParaRPr lang="ru-RU" sz="3200" b="1" dirty="0"/>
          </a:p>
        </p:txBody>
      </p:sp>
      <p:pic>
        <p:nvPicPr>
          <p:cNvPr id="4" name="Содержимое 3" descr="ёлк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3429000"/>
            <a:ext cx="2656709" cy="3429000"/>
          </a:xfrm>
        </p:spPr>
      </p:pic>
      <p:pic>
        <p:nvPicPr>
          <p:cNvPr id="5" name="Рисунок 4" descr="еловая вет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286124"/>
            <a:ext cx="1297299" cy="857246"/>
          </a:xfrm>
          <a:prstGeom prst="rect">
            <a:avLst/>
          </a:prstGeom>
        </p:spPr>
      </p:pic>
      <p:pic>
        <p:nvPicPr>
          <p:cNvPr id="6" name="Рисунок 5" descr="клён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785794"/>
            <a:ext cx="2381256" cy="2714636"/>
          </a:xfrm>
          <a:prstGeom prst="rect">
            <a:avLst/>
          </a:prstGeom>
        </p:spPr>
      </p:pic>
      <p:pic>
        <p:nvPicPr>
          <p:cNvPr id="7" name="Рисунок 6" descr="клен лист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4929198"/>
            <a:ext cx="1292654" cy="1367888"/>
          </a:xfrm>
          <a:prstGeom prst="rect">
            <a:avLst/>
          </a:prstGeom>
        </p:spPr>
      </p:pic>
      <p:pic>
        <p:nvPicPr>
          <p:cNvPr id="9" name="Рисунок 8" descr="осин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500042"/>
            <a:ext cx="2181225" cy="2609850"/>
          </a:xfrm>
          <a:prstGeom prst="rect">
            <a:avLst/>
          </a:prstGeom>
        </p:spPr>
      </p:pic>
      <p:pic>
        <p:nvPicPr>
          <p:cNvPr id="10" name="Рисунок 9" descr="осин веточ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C1CD8B"/>
              </a:clrFrom>
              <a:clrTo>
                <a:srgbClr val="C1CD8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357298"/>
            <a:ext cx="1357290" cy="904294"/>
          </a:xfrm>
          <a:prstGeom prst="rect">
            <a:avLst/>
          </a:prstGeom>
        </p:spPr>
      </p:pic>
      <p:pic>
        <p:nvPicPr>
          <p:cNvPr id="11" name="Рисунок 10" descr="тополь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429000"/>
            <a:ext cx="2643206" cy="3283805"/>
          </a:xfrm>
          <a:prstGeom prst="rect">
            <a:avLst/>
          </a:prstGeom>
        </p:spPr>
      </p:pic>
      <p:pic>
        <p:nvPicPr>
          <p:cNvPr id="12" name="Рисунок 11" descr="тополин ветк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7EFB6"/>
              </a:clrFrom>
              <a:clrTo>
                <a:srgbClr val="E7EFB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1714488"/>
            <a:ext cx="1243010" cy="1775729"/>
          </a:xfrm>
          <a:prstGeom prst="rect">
            <a:avLst/>
          </a:prstGeom>
        </p:spPr>
      </p:pic>
      <p:pic>
        <p:nvPicPr>
          <p:cNvPr id="1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1" cstate="print"/>
          <a:stretch>
            <a:fillRect/>
          </a:stretch>
        </p:blipFill>
        <p:spPr>
          <a:xfrm>
            <a:off x="4429124" y="44291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7336E-6 L 0.32656 -0.015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959E-6 L -0.4849 0.309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1258E-6 L 0.35365 0.304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321E-6 L -0.3467 -0.506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7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 какой ветки детка</a:t>
            </a:r>
            <a:endParaRPr lang="ru-RU" sz="3200" b="1" dirty="0"/>
          </a:p>
        </p:txBody>
      </p:sp>
      <p:pic>
        <p:nvPicPr>
          <p:cNvPr id="4" name="Содержимое 3" descr="берёза.jpe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0392" y="428604"/>
            <a:ext cx="2323608" cy="3214710"/>
          </a:xfrm>
        </p:spPr>
      </p:pic>
      <p:pic>
        <p:nvPicPr>
          <p:cNvPr id="5" name="Рисунок 4" descr="дуб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0042"/>
            <a:ext cx="2786082" cy="3071834"/>
          </a:xfrm>
          <a:prstGeom prst="rect">
            <a:avLst/>
          </a:prstGeom>
        </p:spPr>
      </p:pic>
      <p:pic>
        <p:nvPicPr>
          <p:cNvPr id="6" name="Рисунок 5" descr="ив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3571876"/>
            <a:ext cx="3000396" cy="3524248"/>
          </a:xfrm>
          <a:prstGeom prst="rect">
            <a:avLst/>
          </a:prstGeom>
        </p:spPr>
      </p:pic>
      <p:pic>
        <p:nvPicPr>
          <p:cNvPr id="7" name="Рисунок 6" descr="сосна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5" y="3786190"/>
            <a:ext cx="2447925" cy="3071810"/>
          </a:xfrm>
          <a:prstGeom prst="rect">
            <a:avLst/>
          </a:prstGeom>
        </p:spPr>
      </p:pic>
      <p:pic>
        <p:nvPicPr>
          <p:cNvPr id="8" name="Рисунок 7" descr="берёз лист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64680">
            <a:off x="2842060" y="3984364"/>
            <a:ext cx="2068696" cy="1025482"/>
          </a:xfrm>
          <a:prstGeom prst="rect">
            <a:avLst/>
          </a:prstGeom>
        </p:spPr>
      </p:pic>
      <p:pic>
        <p:nvPicPr>
          <p:cNvPr id="9" name="Рисунок 8" descr="ивовая вет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9FEF8"/>
              </a:clrFrom>
              <a:clrTo>
                <a:srgbClr val="F9FE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1928802"/>
            <a:ext cx="1300162" cy="1733549"/>
          </a:xfrm>
          <a:prstGeom prst="rect">
            <a:avLst/>
          </a:prstGeom>
        </p:spPr>
      </p:pic>
      <p:pic>
        <p:nvPicPr>
          <p:cNvPr id="10" name="Рисунок 9" descr="дубов вет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4876" y="3857628"/>
            <a:ext cx="1957600" cy="1350315"/>
          </a:xfrm>
          <a:prstGeom prst="rect">
            <a:avLst/>
          </a:prstGeom>
        </p:spPr>
      </p:pic>
      <p:pic>
        <p:nvPicPr>
          <p:cNvPr id="11" name="Рисунок 10" descr="соснов ветк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902031">
            <a:off x="3363526" y="2050373"/>
            <a:ext cx="1697205" cy="1252720"/>
          </a:xfrm>
          <a:prstGeom prst="rect">
            <a:avLst/>
          </a:prstGeom>
        </p:spPr>
      </p:pic>
      <p:pic>
        <p:nvPicPr>
          <p:cNvPr id="1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1" cstate="print"/>
          <a:stretch>
            <a:fillRect/>
          </a:stretch>
        </p:blipFill>
        <p:spPr>
          <a:xfrm>
            <a:off x="4643438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25624E-6 L 0.41736 0.434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79463E-6 L -0.50365 0.375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88529E-7 L 0.42275 -0.386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988E-6 L -0.4691 -0.391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Найди слова-родственники к слову «ЛЕС»</a:t>
            </a:r>
            <a:br>
              <a:rPr lang="ru-RU" sz="2800" b="1" dirty="0" smtClean="0"/>
            </a:br>
            <a:r>
              <a:rPr lang="ru-RU" sz="2800" b="1" dirty="0" smtClean="0"/>
              <a:t> Убери лишние картинки</a:t>
            </a:r>
            <a:endParaRPr lang="ru-RU" sz="2800" b="1" dirty="0"/>
          </a:p>
        </p:txBody>
      </p:sp>
      <p:pic>
        <p:nvPicPr>
          <p:cNvPr id="4" name="Содержимое 3" descr="лес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32281"/>
            <a:ext cx="1690678" cy="1268009"/>
          </a:xfrm>
        </p:spPr>
      </p:pic>
      <p:pic>
        <p:nvPicPr>
          <p:cNvPr id="6" name="Рисунок 5" descr="изб курьи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4581" y="1071546"/>
            <a:ext cx="1849419" cy="1387064"/>
          </a:xfrm>
          <a:prstGeom prst="rect">
            <a:avLst/>
          </a:prstGeom>
        </p:spPr>
      </p:pic>
      <p:pic>
        <p:nvPicPr>
          <p:cNvPr id="7" name="Рисунок 6" descr="лесовоз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857760"/>
            <a:ext cx="2309807" cy="1385884"/>
          </a:xfrm>
          <a:prstGeom prst="rect">
            <a:avLst/>
          </a:prstGeom>
        </p:spPr>
      </p:pic>
      <p:pic>
        <p:nvPicPr>
          <p:cNvPr id="8" name="Рисунок 7" descr="лесник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214686"/>
            <a:ext cx="2143128" cy="1577580"/>
          </a:xfrm>
          <a:prstGeom prst="rect">
            <a:avLst/>
          </a:prstGeom>
        </p:spPr>
      </p:pic>
      <p:pic>
        <p:nvPicPr>
          <p:cNvPr id="9" name="Рисунок 8" descr="лесн поля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5000636"/>
            <a:ext cx="1905000" cy="1428750"/>
          </a:xfrm>
          <a:prstGeom prst="rect">
            <a:avLst/>
          </a:prstGeom>
        </p:spPr>
      </p:pic>
      <p:pic>
        <p:nvPicPr>
          <p:cNvPr id="10" name="Рисунок 9" descr="лесопитомни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5413284"/>
            <a:ext cx="1928809" cy="1444716"/>
          </a:xfrm>
          <a:prstGeom prst="rect">
            <a:avLst/>
          </a:prstGeom>
        </p:spPr>
      </p:pic>
      <p:pic>
        <p:nvPicPr>
          <p:cNvPr id="11" name="Рисунок 10" descr="лесоруб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2786058"/>
            <a:ext cx="1101917" cy="1860757"/>
          </a:xfrm>
          <a:prstGeom prst="rect">
            <a:avLst/>
          </a:prstGeom>
        </p:spPr>
      </p:pic>
      <p:pic>
        <p:nvPicPr>
          <p:cNvPr id="12" name="Рисунок 11" descr="лесович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CEF"/>
              </a:clrFrom>
              <a:clrTo>
                <a:srgbClr val="EEEC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2714620"/>
            <a:ext cx="1285880" cy="1779658"/>
          </a:xfrm>
          <a:prstGeom prst="rect">
            <a:avLst/>
          </a:prstGeom>
        </p:spPr>
      </p:pic>
      <p:pic>
        <p:nvPicPr>
          <p:cNvPr id="13" name="Рисунок 12" descr="лесосек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0430" y="1214422"/>
            <a:ext cx="2067081" cy="1377193"/>
          </a:xfrm>
          <a:prstGeom prst="rect">
            <a:avLst/>
          </a:prstGeom>
        </p:spPr>
      </p:pic>
      <p:pic>
        <p:nvPicPr>
          <p:cNvPr id="14" name="Рисунок 13" descr="бел гриб.jpe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28934"/>
            <a:ext cx="1523994" cy="1523994"/>
          </a:xfrm>
          <a:prstGeom prst="rect">
            <a:avLst/>
          </a:prstGeom>
        </p:spPr>
      </p:pic>
      <p:pic>
        <p:nvPicPr>
          <p:cNvPr id="15" name="Рисунок 14" descr="ель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826921"/>
            <a:ext cx="1319759" cy="160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Расскажи о пользе деревьев</a:t>
            </a:r>
            <a:endParaRPr lang="ru-RU" sz="3200" b="1" dirty="0"/>
          </a:p>
        </p:txBody>
      </p:sp>
      <p:pic>
        <p:nvPicPr>
          <p:cNvPr id="8" name="Содержимое 7" descr="солнце движ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071546"/>
            <a:ext cx="1815306" cy="1815306"/>
          </a:xfrm>
        </p:spPr>
      </p:pic>
      <p:pic>
        <p:nvPicPr>
          <p:cNvPr id="9" name="Рисунок 8" descr="лось бежит движ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1000108"/>
            <a:ext cx="1790704" cy="1790704"/>
          </a:xfrm>
          <a:prstGeom prst="rect">
            <a:avLst/>
          </a:prstGeom>
        </p:spPr>
      </p:pic>
      <p:pic>
        <p:nvPicPr>
          <p:cNvPr id="10" name="Рисунок 9" descr="птичк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1357298"/>
            <a:ext cx="1915460" cy="1162046"/>
          </a:xfrm>
          <a:prstGeom prst="rect">
            <a:avLst/>
          </a:prstGeom>
        </p:spPr>
      </p:pic>
      <p:pic>
        <p:nvPicPr>
          <p:cNvPr id="11" name="Рисунок 10" descr="жуки отдых движ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214422"/>
            <a:ext cx="2259803" cy="1390648"/>
          </a:xfrm>
          <a:prstGeom prst="rect">
            <a:avLst/>
          </a:prstGeom>
        </p:spPr>
      </p:pic>
      <p:pic>
        <p:nvPicPr>
          <p:cNvPr id="12" name="Рисунок 11" descr="дров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B9C593"/>
              </a:clrFrom>
              <a:clrTo>
                <a:srgbClr val="B9C59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000372"/>
            <a:ext cx="1635128" cy="1635128"/>
          </a:xfrm>
          <a:prstGeom prst="rect">
            <a:avLst/>
          </a:prstGeom>
        </p:spPr>
      </p:pic>
      <p:pic>
        <p:nvPicPr>
          <p:cNvPr id="13" name="Рисунок 12" descr="мебель титуль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3000372"/>
            <a:ext cx="1809746" cy="1560001"/>
          </a:xfrm>
          <a:prstGeom prst="rect">
            <a:avLst/>
          </a:prstGeom>
        </p:spPr>
      </p:pic>
      <p:pic>
        <p:nvPicPr>
          <p:cNvPr id="14" name="Рисунок 13" descr="дерев констр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2857496"/>
            <a:ext cx="1952622" cy="1952622"/>
          </a:xfrm>
          <a:prstGeom prst="rect">
            <a:avLst/>
          </a:prstGeom>
        </p:spPr>
      </p:pic>
      <p:pic>
        <p:nvPicPr>
          <p:cNvPr id="15" name="Рисунок 14" descr="дерев машин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3214686"/>
            <a:ext cx="1238242" cy="1238242"/>
          </a:xfrm>
          <a:prstGeom prst="rect">
            <a:avLst/>
          </a:prstGeom>
        </p:spPr>
      </p:pic>
      <p:pic>
        <p:nvPicPr>
          <p:cNvPr id="16" name="Рисунок 15" descr="брусни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86248" y="5286388"/>
            <a:ext cx="1509711" cy="1015280"/>
          </a:xfrm>
          <a:prstGeom prst="rect">
            <a:avLst/>
          </a:prstGeom>
        </p:spPr>
      </p:pic>
      <p:pic>
        <p:nvPicPr>
          <p:cNvPr id="17" name="Рисунок 16" descr="черника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5143512"/>
            <a:ext cx="1357307" cy="1097911"/>
          </a:xfrm>
          <a:prstGeom prst="rect">
            <a:avLst/>
          </a:prstGeom>
        </p:spPr>
      </p:pic>
      <p:pic>
        <p:nvPicPr>
          <p:cNvPr id="18" name="Рисунок 17" descr="лисичка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32406">
            <a:off x="6828223" y="5027289"/>
            <a:ext cx="904863" cy="947638"/>
          </a:xfrm>
          <a:prstGeom prst="rect">
            <a:avLst/>
          </a:prstGeom>
        </p:spPr>
      </p:pic>
      <p:pic>
        <p:nvPicPr>
          <p:cNvPr id="19" name="Рисунок 18" descr="маслята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</a:blip>
          <a:stretch>
            <a:fillRect/>
          </a:stretch>
        </p:blipFill>
        <p:spPr>
          <a:xfrm rot="1226122">
            <a:off x="7658545" y="5022411"/>
            <a:ext cx="1142998" cy="1108708"/>
          </a:xfrm>
          <a:prstGeom prst="rect">
            <a:avLst/>
          </a:prstGeom>
        </p:spPr>
      </p:pic>
      <p:pic>
        <p:nvPicPr>
          <p:cNvPr id="20" name="Рисунок 19" descr="бел гриб.jpe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5643578"/>
            <a:ext cx="809614" cy="809614"/>
          </a:xfrm>
          <a:prstGeom prst="rect">
            <a:avLst/>
          </a:prstGeom>
        </p:spPr>
      </p:pic>
      <p:pic>
        <p:nvPicPr>
          <p:cNvPr id="21" name="Рисунок 20" descr="шарф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5214950"/>
            <a:ext cx="1475249" cy="1224005"/>
          </a:xfrm>
          <a:prstGeom prst="rect">
            <a:avLst/>
          </a:prstGeom>
        </p:spPr>
      </p:pic>
      <p:pic>
        <p:nvPicPr>
          <p:cNvPr id="22" name="Рисунок 21" descr="матрёшка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EF8F8"/>
              </a:clrFrom>
              <a:clrTo>
                <a:srgbClr val="FE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900" y="3143248"/>
            <a:ext cx="1262058" cy="1262058"/>
          </a:xfrm>
          <a:prstGeom prst="rect">
            <a:avLst/>
          </a:prstGeom>
        </p:spPr>
      </p:pic>
      <p:pic>
        <p:nvPicPr>
          <p:cNvPr id="23" name="Рисунок 22" descr="книга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5286388"/>
            <a:ext cx="1442564" cy="928689"/>
          </a:xfrm>
          <a:prstGeom prst="rect">
            <a:avLst/>
          </a:prstGeom>
        </p:spPr>
      </p:pic>
      <p:pic>
        <p:nvPicPr>
          <p:cNvPr id="24" name="Рисунок 23" descr="бумага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5357826"/>
            <a:ext cx="895964" cy="758651"/>
          </a:xfrm>
          <a:prstGeom prst="rect">
            <a:avLst/>
          </a:prstGeom>
        </p:spPr>
      </p:pic>
      <p:pic>
        <p:nvPicPr>
          <p:cNvPr id="2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20" cstate="print"/>
          <a:stretch>
            <a:fillRect/>
          </a:stretch>
        </p:blipFill>
        <p:spPr>
          <a:xfrm>
            <a:off x="8215338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474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Отгадай загадки о грибах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555468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1800" dirty="0" smtClean="0"/>
              <a:t>	</a:t>
            </a:r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2300" dirty="0" smtClean="0"/>
              <a:t> </a:t>
            </a:r>
            <a:r>
              <a:rPr lang="ru-RU" sz="2900" dirty="0" smtClean="0"/>
              <a:t>Очень дружные сестрички.</a:t>
            </a:r>
            <a:br>
              <a:rPr lang="ru-RU" sz="2900" dirty="0" smtClean="0"/>
            </a:br>
            <a:r>
              <a:rPr lang="ru-RU" sz="2900" dirty="0" smtClean="0"/>
              <a:t>Ходят в рыженьких беретах, </a:t>
            </a:r>
            <a:br>
              <a:rPr lang="ru-RU" sz="2900" dirty="0" smtClean="0"/>
            </a:br>
            <a:r>
              <a:rPr lang="ru-RU" sz="2900" dirty="0" smtClean="0"/>
              <a:t>Осень в лес приносят летом. </a:t>
            </a:r>
            <a:br>
              <a:rPr lang="ru-RU" sz="2900" dirty="0" smtClean="0"/>
            </a:br>
            <a:endParaRPr lang="ru-RU" sz="2900" b="1" dirty="0" smtClean="0"/>
          </a:p>
          <a:p>
            <a:pPr>
              <a:buNone/>
            </a:pPr>
            <a:r>
              <a:rPr lang="ru-RU" sz="2900" b="1" dirty="0" smtClean="0"/>
              <a:t>	ЛИСИЧКИ</a:t>
            </a:r>
          </a:p>
          <a:p>
            <a:pPr>
              <a:buNone/>
            </a:pPr>
            <a:r>
              <a:rPr lang="ru-RU" sz="2900" b="1" dirty="0" smtClean="0"/>
              <a:t>				</a:t>
            </a:r>
            <a:r>
              <a:rPr lang="ru-RU" sz="2900" dirty="0" smtClean="0"/>
              <a:t> Нет грибов дружней, чем эти,</a:t>
            </a:r>
            <a:br>
              <a:rPr lang="ru-RU" sz="2900" dirty="0" smtClean="0"/>
            </a:br>
            <a:r>
              <a:rPr lang="ru-RU" sz="2900" dirty="0" smtClean="0"/>
              <a:t>			- Знают взрослые и дети, -</a:t>
            </a:r>
            <a:br>
              <a:rPr lang="ru-RU" sz="2900" dirty="0" smtClean="0"/>
            </a:br>
            <a:r>
              <a:rPr lang="ru-RU" sz="2900" dirty="0" smtClean="0"/>
              <a:t>			На пеньках растут в лесу,</a:t>
            </a:r>
            <a:br>
              <a:rPr lang="ru-RU" sz="2900" dirty="0" smtClean="0"/>
            </a:br>
            <a:r>
              <a:rPr lang="ru-RU" sz="2900" dirty="0" smtClean="0"/>
              <a:t>			Как веснушки на носу.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				</a:t>
            </a:r>
            <a:r>
              <a:rPr lang="ru-RU" sz="2900" b="1" dirty="0" smtClean="0"/>
              <a:t>ОПЯТА</a:t>
            </a:r>
          </a:p>
          <a:p>
            <a:pPr>
              <a:buNone/>
            </a:pPr>
            <a:r>
              <a:rPr lang="ru-RU" sz="2900" dirty="0" smtClean="0"/>
              <a:t>	 Под деревцем под осинкой </a:t>
            </a:r>
            <a:br>
              <a:rPr lang="ru-RU" sz="2900" dirty="0" smtClean="0"/>
            </a:br>
            <a:r>
              <a:rPr lang="ru-RU" sz="2900" dirty="0" smtClean="0"/>
              <a:t>Стоит мальчик с пальчик, </a:t>
            </a:r>
            <a:br>
              <a:rPr lang="ru-RU" sz="2900" dirty="0" smtClean="0"/>
            </a:br>
            <a:r>
              <a:rPr lang="ru-RU" sz="2900" dirty="0" smtClean="0"/>
              <a:t>На нём сер кафтанчик, красна шапочка.</a:t>
            </a:r>
            <a:br>
              <a:rPr lang="ru-RU" sz="2900" dirty="0" smtClean="0"/>
            </a:b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	</a:t>
            </a:r>
            <a:r>
              <a:rPr lang="ru-RU" sz="2900" b="1" dirty="0" smtClean="0"/>
              <a:t>ПОДОСИНОВИК</a:t>
            </a:r>
          </a:p>
          <a:p>
            <a:pPr>
              <a:buNone/>
            </a:pPr>
            <a:r>
              <a:rPr lang="ru-RU" sz="2900" b="1" dirty="0" smtClean="0"/>
              <a:t>   						</a:t>
            </a:r>
            <a:r>
              <a:rPr lang="ru-RU" sz="2900" dirty="0" smtClean="0"/>
              <a:t> На бору, на яру </a:t>
            </a:r>
            <a:br>
              <a:rPr lang="ru-RU" sz="2900" dirty="0" smtClean="0"/>
            </a:br>
            <a:r>
              <a:rPr lang="ru-RU" sz="2900" dirty="0" smtClean="0"/>
              <a:t>					Стоит мужичок 一 </a:t>
            </a:r>
            <a:br>
              <a:rPr lang="ru-RU" sz="2900" dirty="0" smtClean="0"/>
            </a:br>
            <a:r>
              <a:rPr lang="ru-RU" sz="2900" dirty="0" smtClean="0"/>
              <a:t>					Красный колпачок.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						</a:t>
            </a:r>
            <a:r>
              <a:rPr lang="ru-RU" sz="2900" b="1" dirty="0" smtClean="0"/>
              <a:t>МУХОМОР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 </a:t>
            </a:r>
            <a:br>
              <a:rPr lang="ru-RU" sz="1900" dirty="0" smtClean="0"/>
            </a:br>
            <a:endParaRPr lang="ru-RU" sz="1900" b="1" dirty="0" smtClean="0"/>
          </a:p>
          <a:p>
            <a:pPr>
              <a:buNone/>
            </a:pPr>
            <a:r>
              <a:rPr lang="ru-RU" sz="1800" b="1" dirty="0" smtClean="0"/>
              <a:t>						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лисич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928670"/>
            <a:ext cx="1404929" cy="1471344"/>
          </a:xfrm>
          <a:prstGeom prst="rect">
            <a:avLst/>
          </a:prstGeom>
        </p:spPr>
      </p:pic>
      <p:pic>
        <p:nvPicPr>
          <p:cNvPr id="5" name="Рисунок 4" descr="подосинов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214686"/>
            <a:ext cx="1690686" cy="1352549"/>
          </a:xfrm>
          <a:prstGeom prst="rect">
            <a:avLst/>
          </a:prstGeom>
        </p:spPr>
      </p:pic>
      <p:pic>
        <p:nvPicPr>
          <p:cNvPr id="6" name="Рисунок 5" descr="мухомор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4643446"/>
            <a:ext cx="1195385" cy="1474064"/>
          </a:xfrm>
          <a:prstGeom prst="rect">
            <a:avLst/>
          </a:prstGeom>
        </p:spPr>
      </p:pic>
      <p:pic>
        <p:nvPicPr>
          <p:cNvPr id="7" name="Рисунок 6" descr="опят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1928802"/>
            <a:ext cx="2153800" cy="145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Назови грибы и убери лишние</a:t>
            </a:r>
            <a:endParaRPr lang="ru-RU" sz="3200" b="1" dirty="0"/>
          </a:p>
        </p:txBody>
      </p:sp>
      <p:pic>
        <p:nvPicPr>
          <p:cNvPr id="4" name="Содержимое 3" descr="бел гриб.jpe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928934"/>
            <a:ext cx="1262038" cy="1262038"/>
          </a:xfrm>
        </p:spPr>
      </p:pic>
      <p:pic>
        <p:nvPicPr>
          <p:cNvPr id="5" name="Рисунок 4" descr="блед пог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590" y="1285860"/>
            <a:ext cx="1032594" cy="1243636"/>
          </a:xfrm>
          <a:prstGeom prst="rect">
            <a:avLst/>
          </a:prstGeom>
        </p:spPr>
      </p:pic>
      <p:pic>
        <p:nvPicPr>
          <p:cNvPr id="6" name="Рисунок 5" descr="груздь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1"/>
              </a:clrFrom>
              <a:clrTo>
                <a:srgbClr val="FDFD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638" y="5000636"/>
            <a:ext cx="1348155" cy="1577340"/>
          </a:xfrm>
          <a:prstGeom prst="rect">
            <a:avLst/>
          </a:prstGeom>
        </p:spPr>
      </p:pic>
      <p:pic>
        <p:nvPicPr>
          <p:cNvPr id="7" name="Рисунок 6" descr="лисич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1156493"/>
            <a:ext cx="1242209" cy="1300931"/>
          </a:xfrm>
          <a:prstGeom prst="rect">
            <a:avLst/>
          </a:prstGeom>
        </p:spPr>
      </p:pic>
      <p:pic>
        <p:nvPicPr>
          <p:cNvPr id="8" name="Рисунок 7" descr="маслят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BED"/>
              </a:clrFrom>
              <a:clrTo>
                <a:srgbClr val="FAFB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4782036"/>
            <a:ext cx="1643063" cy="1593771"/>
          </a:xfrm>
          <a:prstGeom prst="rect">
            <a:avLst/>
          </a:prstGeom>
        </p:spPr>
      </p:pic>
      <p:pic>
        <p:nvPicPr>
          <p:cNvPr id="9" name="Рисунок 8" descr="мухомор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292" y="4929198"/>
            <a:ext cx="1357453" cy="1673915"/>
          </a:xfrm>
          <a:prstGeom prst="rect">
            <a:avLst/>
          </a:prstGeom>
        </p:spPr>
      </p:pic>
      <p:pic>
        <p:nvPicPr>
          <p:cNvPr id="10" name="Рисунок 9" descr="опята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1285860"/>
            <a:ext cx="1582296" cy="1067130"/>
          </a:xfrm>
          <a:prstGeom prst="rect">
            <a:avLst/>
          </a:prstGeom>
        </p:spPr>
      </p:pic>
      <p:pic>
        <p:nvPicPr>
          <p:cNvPr id="11" name="Рисунок 10" descr="подберёз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5" y="2962350"/>
            <a:ext cx="857255" cy="1252448"/>
          </a:xfrm>
          <a:prstGeom prst="rect">
            <a:avLst/>
          </a:prstGeom>
        </p:spPr>
      </p:pic>
      <p:pic>
        <p:nvPicPr>
          <p:cNvPr id="12" name="Рисунок 11" descr="подосиновик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198" y="3071810"/>
            <a:ext cx="1458513" cy="1166810"/>
          </a:xfrm>
          <a:prstGeom prst="rect">
            <a:avLst/>
          </a:prstGeom>
        </p:spPr>
      </p:pic>
      <p:pic>
        <p:nvPicPr>
          <p:cNvPr id="1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2" cstate="print"/>
          <a:stretch>
            <a:fillRect/>
          </a:stretch>
        </p:blipFill>
        <p:spPr>
          <a:xfrm>
            <a:off x="821533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Найди на картинке грибы</a:t>
            </a:r>
            <a:endParaRPr lang="ru-RU" sz="3200" b="1" dirty="0"/>
          </a:p>
        </p:txBody>
      </p:sp>
      <p:pic>
        <p:nvPicPr>
          <p:cNvPr id="6" name="Рисунок 5" descr="бел гриб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786190"/>
            <a:ext cx="595300" cy="595300"/>
          </a:xfrm>
          <a:prstGeom prst="rect">
            <a:avLst/>
          </a:prstGeom>
        </p:spPr>
      </p:pic>
      <p:pic>
        <p:nvPicPr>
          <p:cNvPr id="7" name="Рисунок 6" descr="грузд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285992"/>
            <a:ext cx="571494" cy="668648"/>
          </a:xfrm>
          <a:prstGeom prst="rect">
            <a:avLst/>
          </a:prstGeom>
        </p:spPr>
      </p:pic>
      <p:pic>
        <p:nvPicPr>
          <p:cNvPr id="8" name="Рисунок 7" descr="лисич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6710" y="4714884"/>
            <a:ext cx="690548" cy="723192"/>
          </a:xfrm>
          <a:prstGeom prst="rect">
            <a:avLst/>
          </a:prstGeom>
        </p:spPr>
      </p:pic>
      <p:pic>
        <p:nvPicPr>
          <p:cNvPr id="9" name="Рисунок 8" descr="маслят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6026471"/>
            <a:ext cx="857246" cy="831529"/>
          </a:xfrm>
          <a:prstGeom prst="rect">
            <a:avLst/>
          </a:prstGeom>
        </p:spPr>
      </p:pic>
      <p:pic>
        <p:nvPicPr>
          <p:cNvPr id="10" name="Рисунок 9" descr="опят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2357430"/>
            <a:ext cx="1306398" cy="881059"/>
          </a:xfrm>
          <a:prstGeom prst="rect">
            <a:avLst/>
          </a:prstGeom>
        </p:spPr>
      </p:pic>
      <p:pic>
        <p:nvPicPr>
          <p:cNvPr id="11" name="Рисунок 10" descr="подосиновик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715016"/>
            <a:ext cx="1101323" cy="881058"/>
          </a:xfrm>
          <a:prstGeom prst="rect">
            <a:avLst/>
          </a:prstGeom>
        </p:spPr>
      </p:pic>
      <p:pic>
        <p:nvPicPr>
          <p:cNvPr id="12" name="Рисунок 11" descr="подберёз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2857496"/>
            <a:ext cx="505769" cy="857236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Собери в корзину только съедобные грибы</a:t>
            </a:r>
            <a:endParaRPr lang="ru-RU" sz="3200" b="1" dirty="0"/>
          </a:p>
        </p:txBody>
      </p:sp>
      <p:pic>
        <p:nvPicPr>
          <p:cNvPr id="5" name="Содержимое 4" descr="корзина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4310053"/>
            <a:ext cx="3986228" cy="2547947"/>
          </a:xfrm>
        </p:spPr>
      </p:pic>
      <p:pic>
        <p:nvPicPr>
          <p:cNvPr id="6" name="Рисунок 5" descr="бел гриб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500306"/>
            <a:ext cx="738176" cy="738176"/>
          </a:xfrm>
          <a:prstGeom prst="rect">
            <a:avLst/>
          </a:prstGeom>
        </p:spPr>
      </p:pic>
      <p:pic>
        <p:nvPicPr>
          <p:cNvPr id="7" name="Рисунок 6" descr="блед пог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3101010"/>
            <a:ext cx="733421" cy="883317"/>
          </a:xfrm>
          <a:prstGeom prst="rect">
            <a:avLst/>
          </a:prstGeom>
        </p:spPr>
      </p:pic>
      <p:pic>
        <p:nvPicPr>
          <p:cNvPr id="8" name="Рисунок 7" descr="груздь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2143116"/>
            <a:ext cx="827327" cy="967973"/>
          </a:xfrm>
          <a:prstGeom prst="rect">
            <a:avLst/>
          </a:prstGeom>
        </p:spPr>
      </p:pic>
      <p:pic>
        <p:nvPicPr>
          <p:cNvPr id="9" name="Рисунок 8" descr="лисичк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285992"/>
            <a:ext cx="709400" cy="742936"/>
          </a:xfrm>
          <a:prstGeom prst="rect">
            <a:avLst/>
          </a:prstGeom>
        </p:spPr>
      </p:pic>
      <p:pic>
        <p:nvPicPr>
          <p:cNvPr id="10" name="Рисунок 9" descr="маслята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429264"/>
            <a:ext cx="1060512" cy="1028697"/>
          </a:xfrm>
          <a:prstGeom prst="rect">
            <a:avLst/>
          </a:prstGeom>
        </p:spPr>
      </p:pic>
      <p:pic>
        <p:nvPicPr>
          <p:cNvPr id="11" name="Рисунок 10" descr="мухомор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1571612"/>
            <a:ext cx="909633" cy="1121694"/>
          </a:xfrm>
          <a:prstGeom prst="rect">
            <a:avLst/>
          </a:prstGeom>
        </p:spPr>
      </p:pic>
      <p:pic>
        <p:nvPicPr>
          <p:cNvPr id="13" name="Рисунок 12" descr="мухомор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15338" y="3500438"/>
            <a:ext cx="719388" cy="917587"/>
          </a:xfrm>
          <a:prstGeom prst="rect">
            <a:avLst/>
          </a:prstGeom>
        </p:spPr>
      </p:pic>
      <p:pic>
        <p:nvPicPr>
          <p:cNvPr id="14" name="Рисунок 13" descr="опята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5214950"/>
            <a:ext cx="1976437" cy="1332946"/>
          </a:xfrm>
          <a:prstGeom prst="rect">
            <a:avLst/>
          </a:prstGeom>
        </p:spPr>
      </p:pic>
      <p:pic>
        <p:nvPicPr>
          <p:cNvPr id="15" name="Рисунок 14" descr="подосиновик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714752"/>
            <a:ext cx="976306" cy="781045"/>
          </a:xfrm>
          <a:prstGeom prst="rect">
            <a:avLst/>
          </a:prstGeom>
        </p:spPr>
      </p:pic>
      <p:pic>
        <p:nvPicPr>
          <p:cNvPr id="16" name="Рисунок 15" descr="подберёз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1406941"/>
            <a:ext cx="542917" cy="920198"/>
          </a:xfrm>
          <a:prstGeom prst="rect">
            <a:avLst/>
          </a:prstGeom>
        </p:spPr>
      </p:pic>
      <p:pic>
        <p:nvPicPr>
          <p:cNvPr id="1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5" cstate="print"/>
          <a:stretch>
            <a:fillRect/>
          </a:stretch>
        </p:blipFill>
        <p:spPr>
          <a:xfrm>
            <a:off x="8501090" y="928670"/>
            <a:ext cx="304800" cy="304800"/>
          </a:xfrm>
          <a:prstGeom prst="rect">
            <a:avLst/>
          </a:prstGeom>
        </p:spPr>
      </p:pic>
      <p:sp>
        <p:nvSpPr>
          <p:cNvPr id="17" name="Управляющая кнопка: домой 16">
            <a:hlinkClick r:id="rId16" action="ppaction://hlinksldjump" highlightClick="1"/>
          </p:cNvPr>
          <p:cNvSpPr/>
          <p:nvPr/>
        </p:nvSpPr>
        <p:spPr>
          <a:xfrm>
            <a:off x="8744526" y="6172774"/>
            <a:ext cx="399474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778E-7 L 0.64532 0.510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53562E-6 L -0.0224 0.427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25069E-8 L 0.59393 0.259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4394E-6 L -0.22361 0.47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457E-6 L 0.47101 0.111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8659E-6 L 0.42552 -0.021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987E-6 L 0.69427 -0.1776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2" action="ppaction://hlinksldjump"/>
              </a:rPr>
              <a:t>* Загадки о лесе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3" action="ppaction://hlinksldjump"/>
              </a:rPr>
              <a:t>* Обучающий раздел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4" action="ppaction://hlinksldjump"/>
              </a:rPr>
              <a:t>* Проверочные задания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5" action="ppaction://hlinksldjump"/>
              </a:rPr>
              <a:t>* Развитие связной речи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6" action="ppaction://hlinksldjump"/>
              </a:rPr>
              <a:t>* Правила поведения в лесу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7" action="ppaction://hlinksldjump"/>
              </a:rPr>
              <a:t>* Речевой материал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Составь рассказ о лесе по модели</a:t>
            </a:r>
            <a:endParaRPr lang="ru-RU" sz="3200" b="1" dirty="0"/>
          </a:p>
        </p:txBody>
      </p:sp>
      <p:pic>
        <p:nvPicPr>
          <p:cNvPr id="4" name="Содержимое 3" descr="план-описа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4784" y="857250"/>
            <a:ext cx="8094432" cy="5786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Составь рассказ по картине</a:t>
            </a:r>
            <a:endParaRPr lang="ru-RU" sz="3200" b="1" dirty="0"/>
          </a:p>
        </p:txBody>
      </p:sp>
      <p:pic>
        <p:nvPicPr>
          <p:cNvPr id="4" name="Содержимое 3" descr="рассказ л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53465"/>
            <a:ext cx="9121664" cy="6104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Расскажи стихотворение по пиктограмме</a:t>
            </a:r>
            <a:endParaRPr lang="ru-RU" sz="3200" b="1" dirty="0"/>
          </a:p>
        </p:txBody>
      </p:sp>
      <p:pic>
        <p:nvPicPr>
          <p:cNvPr id="4" name="Содержимое 3" descr="стих по модели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286808" cy="6143644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715404" y="6215082"/>
            <a:ext cx="428596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Autofit/>
          </a:bodyPr>
          <a:lstStyle/>
          <a:p>
            <a:endParaRPr lang="ru-RU" sz="3200" b="1" dirty="0"/>
          </a:p>
        </p:txBody>
      </p:sp>
      <p:pic>
        <p:nvPicPr>
          <p:cNvPr id="4" name="Содержимое 3" descr="основ пра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8358246" cy="6429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Расскажи, чего нельзя делать в лесу</a:t>
            </a:r>
            <a:endParaRPr lang="ru-RU" sz="3200" b="1" dirty="0"/>
          </a:p>
        </p:txBody>
      </p:sp>
      <p:pic>
        <p:nvPicPr>
          <p:cNvPr id="4" name="Содержимое 3" descr="не крич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2166931" cy="1443483"/>
          </a:xfrm>
        </p:spPr>
      </p:pic>
      <p:pic>
        <p:nvPicPr>
          <p:cNvPr id="5" name="Рисунок 4" descr="не мусор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120869"/>
            <a:ext cx="2357422" cy="1627634"/>
          </a:xfrm>
          <a:prstGeom prst="rect">
            <a:avLst/>
          </a:prstGeom>
        </p:spPr>
      </p:pic>
      <p:pic>
        <p:nvPicPr>
          <p:cNvPr id="6" name="Рисунок 5" descr="не рви цве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214422"/>
            <a:ext cx="2274941" cy="1514470"/>
          </a:xfrm>
          <a:prstGeom prst="rect">
            <a:avLst/>
          </a:prstGeom>
        </p:spPr>
      </p:pic>
      <p:pic>
        <p:nvPicPr>
          <p:cNvPr id="7" name="Рисунок 6" descr="нельз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143248"/>
            <a:ext cx="2233608" cy="1490336"/>
          </a:xfrm>
          <a:prstGeom prst="rect">
            <a:avLst/>
          </a:prstGeom>
        </p:spPr>
      </p:pic>
      <p:pic>
        <p:nvPicPr>
          <p:cNvPr id="8" name="Рисунок 7" descr="нельзя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3143248"/>
            <a:ext cx="2200269" cy="1466846"/>
          </a:xfrm>
          <a:prstGeom prst="rect">
            <a:avLst/>
          </a:prstGeom>
        </p:spPr>
      </p:pic>
      <p:pic>
        <p:nvPicPr>
          <p:cNvPr id="9" name="Рисунок 8" descr="нельзя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3143248"/>
            <a:ext cx="2200268" cy="1466845"/>
          </a:xfrm>
          <a:prstGeom prst="rect">
            <a:avLst/>
          </a:prstGeom>
        </p:spPr>
      </p:pic>
      <p:pic>
        <p:nvPicPr>
          <p:cNvPr id="10" name="Рисунок 9" descr="пожар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4" y="5072074"/>
            <a:ext cx="2233609" cy="1490370"/>
          </a:xfrm>
          <a:prstGeom prst="rect">
            <a:avLst/>
          </a:prstGeom>
        </p:spPr>
      </p:pic>
      <p:pic>
        <p:nvPicPr>
          <p:cNvPr id="11" name="Рисунок 10" descr="рвать ягоды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15140" y="5000636"/>
            <a:ext cx="2000232" cy="1500174"/>
          </a:xfrm>
          <a:prstGeom prst="rect">
            <a:avLst/>
          </a:prstGeom>
        </p:spPr>
      </p:pic>
      <p:pic>
        <p:nvPicPr>
          <p:cNvPr id="12" name="Рисунок 11" descr="нельзя5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86182" y="5214950"/>
            <a:ext cx="1928826" cy="1285884"/>
          </a:xfrm>
          <a:prstGeom prst="rect">
            <a:avLst/>
          </a:prstGeom>
        </p:spPr>
      </p:pic>
      <p:pic>
        <p:nvPicPr>
          <p:cNvPr id="1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2" cstate="print"/>
          <a:stretch>
            <a:fillRect/>
          </a:stretch>
        </p:blipFill>
        <p:spPr>
          <a:xfrm>
            <a:off x="8286776" y="357166"/>
            <a:ext cx="304800" cy="304800"/>
          </a:xfrm>
          <a:prstGeom prst="rect">
            <a:avLst/>
          </a:prstGeom>
        </p:spPr>
      </p:pic>
      <p:sp>
        <p:nvSpPr>
          <p:cNvPr id="14" name="Управляющая кнопка: домой 13">
            <a:hlinkClick r:id="rId13" action="ppaction://hlinksldjump" highlightClick="1"/>
          </p:cNvPr>
          <p:cNvSpPr/>
          <p:nvPr/>
        </p:nvSpPr>
        <p:spPr>
          <a:xfrm>
            <a:off x="8601650" y="6172750"/>
            <a:ext cx="542350" cy="685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Отгадай загадки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Дом </a:t>
            </a:r>
            <a:r>
              <a:rPr lang="ru-RU" sz="1800" dirty="0"/>
              <a:t>со всех сторон открыт,</a:t>
            </a:r>
            <a:br>
              <a:rPr lang="ru-RU" sz="1800" dirty="0"/>
            </a:br>
            <a:r>
              <a:rPr lang="ru-RU" sz="1800" dirty="0"/>
              <a:t>Он резною крышей крыт.</a:t>
            </a:r>
            <a:br>
              <a:rPr lang="ru-RU" sz="1800" dirty="0"/>
            </a:br>
            <a:r>
              <a:rPr lang="ru-RU" sz="1800" dirty="0"/>
              <a:t>Заходи в зелёный дом -</a:t>
            </a:r>
            <a:br>
              <a:rPr lang="ru-RU" sz="1800" dirty="0"/>
            </a:br>
            <a:r>
              <a:rPr lang="ru-RU" sz="1800" dirty="0"/>
              <a:t>Чудеса увидишь в нём</a:t>
            </a:r>
            <a:r>
              <a:rPr lang="ru-RU" sz="1800" dirty="0" smtClean="0"/>
              <a:t>!</a:t>
            </a:r>
          </a:p>
          <a:p>
            <a:pPr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/>
              <a:t>ЛЕС</a:t>
            </a:r>
            <a:endParaRPr lang="ru-RU" sz="1800" dirty="0" smtClean="0"/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			</a:t>
            </a:r>
            <a:r>
              <a:rPr lang="ru-RU" sz="1800" dirty="0"/>
              <a:t>Что же это за девица?</a:t>
            </a:r>
            <a:br>
              <a:rPr lang="ru-RU" sz="1800" dirty="0"/>
            </a:br>
            <a:r>
              <a:rPr lang="ru-RU" sz="1800" dirty="0" smtClean="0"/>
              <a:t>				Не </a:t>
            </a:r>
            <a:r>
              <a:rPr lang="ru-RU" sz="1800" dirty="0"/>
              <a:t>швея, не мастерица.</a:t>
            </a:r>
            <a:br>
              <a:rPr lang="ru-RU" sz="1800" dirty="0"/>
            </a:br>
            <a:r>
              <a:rPr lang="ru-RU" sz="1800" dirty="0" smtClean="0"/>
              <a:t>				Сама </a:t>
            </a:r>
            <a:r>
              <a:rPr lang="ru-RU" sz="1800" dirty="0"/>
              <a:t>ничего не шьет,</a:t>
            </a:r>
            <a:br>
              <a:rPr lang="ru-RU" sz="1800" dirty="0"/>
            </a:br>
            <a:r>
              <a:rPr lang="ru-RU" sz="1800" dirty="0" smtClean="0"/>
              <a:t>				Но </a:t>
            </a:r>
            <a:r>
              <a:rPr lang="ru-RU" sz="1800" dirty="0"/>
              <a:t>в иголках круглый год.</a:t>
            </a:r>
            <a:br>
              <a:rPr lang="ru-RU" sz="1800" dirty="0"/>
            </a:br>
            <a:endParaRPr lang="ru-RU" sz="1800" dirty="0" smtClean="0"/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			</a:t>
            </a:r>
            <a:r>
              <a:rPr lang="ru-RU" sz="1800" b="1" dirty="0" smtClean="0"/>
              <a:t>ЁЛКА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r>
              <a:rPr lang="ru-RU" sz="1800" dirty="0" smtClean="0"/>
              <a:t>	И </a:t>
            </a:r>
            <a:r>
              <a:rPr lang="ru-RU" sz="1800" dirty="0"/>
              <a:t>на горке, и под горкой,</a:t>
            </a:r>
            <a:br>
              <a:rPr lang="ru-RU" sz="1800" dirty="0"/>
            </a:br>
            <a:r>
              <a:rPr lang="ru-RU" sz="1800" dirty="0"/>
              <a:t>Под березой, да под елкой,</a:t>
            </a:r>
            <a:br>
              <a:rPr lang="ru-RU" sz="1800" dirty="0"/>
            </a:br>
            <a:r>
              <a:rPr lang="ru-RU" sz="1800" dirty="0"/>
              <a:t>Хороводами и в ряд</a:t>
            </a:r>
            <a:br>
              <a:rPr lang="ru-RU" sz="1800" dirty="0"/>
            </a:br>
            <a:r>
              <a:rPr lang="ru-RU" sz="1800" dirty="0"/>
              <a:t>В шляпках молодцы стоят. </a:t>
            </a:r>
            <a:br>
              <a:rPr lang="ru-RU" sz="1800" dirty="0"/>
            </a:br>
            <a:endParaRPr lang="ru-RU" sz="1800" dirty="0"/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b="1" dirty="0" smtClean="0"/>
              <a:t>ГРИБЫ</a:t>
            </a:r>
            <a:endParaRPr lang="ru-RU" sz="1800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Рисунок 4" descr="892bbbd339d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893114"/>
            <a:ext cx="2071702" cy="1329600"/>
          </a:xfrm>
          <a:prstGeom prst="rect">
            <a:avLst/>
          </a:prstGeom>
        </p:spPr>
      </p:pic>
      <p:pic>
        <p:nvPicPr>
          <p:cNvPr id="6" name="Рисунок 5" descr="гриб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4714884"/>
            <a:ext cx="2419350" cy="1809750"/>
          </a:xfrm>
          <a:prstGeom prst="rect">
            <a:avLst/>
          </a:prstGeom>
        </p:spPr>
      </p:pic>
      <p:pic>
        <p:nvPicPr>
          <p:cNvPr id="7" name="Рисунок 6" descr="ёл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2285992"/>
            <a:ext cx="1647644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Здравствуй, лес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1900" dirty="0" smtClean="0"/>
              <a:t>Здравствуй, лес, дремучий лес,</a:t>
            </a:r>
          </a:p>
          <a:p>
            <a:pPr>
              <a:buNone/>
            </a:pPr>
            <a:r>
              <a:rPr lang="ru-RU" sz="1900" dirty="0" smtClean="0"/>
              <a:t>	Полный сказок и чудес!</a:t>
            </a:r>
          </a:p>
          <a:p>
            <a:pPr>
              <a:buNone/>
            </a:pPr>
            <a:r>
              <a:rPr lang="ru-RU" sz="1900" dirty="0" smtClean="0"/>
              <a:t>	Ты о чем шумишь листвою</a:t>
            </a:r>
          </a:p>
          <a:p>
            <a:pPr>
              <a:buNone/>
            </a:pPr>
            <a:r>
              <a:rPr lang="ru-RU" sz="1900" dirty="0" smtClean="0"/>
              <a:t>	Ночью темной, грозовою?</a:t>
            </a:r>
          </a:p>
          <a:p>
            <a:pPr>
              <a:buNone/>
            </a:pPr>
            <a:r>
              <a:rPr lang="ru-RU" sz="1900" dirty="0" smtClean="0"/>
              <a:t>	Что там шепчешь на заре,</a:t>
            </a:r>
          </a:p>
          <a:p>
            <a:pPr>
              <a:buNone/>
            </a:pPr>
            <a:r>
              <a:rPr lang="ru-RU" sz="1900" dirty="0" smtClean="0"/>
              <a:t>	Весь в росе как в серебре?</a:t>
            </a:r>
          </a:p>
          <a:p>
            <a:pPr>
              <a:buNone/>
            </a:pPr>
            <a:r>
              <a:rPr lang="ru-RU" sz="1900" dirty="0" smtClean="0"/>
              <a:t>	Кто в глуши твоей таится?</a:t>
            </a:r>
          </a:p>
          <a:p>
            <a:pPr>
              <a:buNone/>
            </a:pPr>
            <a:r>
              <a:rPr lang="ru-RU" sz="1900" dirty="0" smtClean="0"/>
              <a:t>	Что за зверь? Какая птица?</a:t>
            </a:r>
          </a:p>
          <a:p>
            <a:pPr>
              <a:buNone/>
            </a:pPr>
            <a:r>
              <a:rPr lang="ru-RU" sz="1900" dirty="0" smtClean="0"/>
              <a:t>	Все открой, не утаи:</a:t>
            </a:r>
          </a:p>
          <a:p>
            <a:pPr>
              <a:buNone/>
            </a:pPr>
            <a:r>
              <a:rPr lang="ru-RU" sz="1900" dirty="0" smtClean="0"/>
              <a:t>	Ты же видишь — мы свои!</a:t>
            </a:r>
          </a:p>
          <a:p>
            <a:pPr>
              <a:buNone/>
            </a:pPr>
            <a:r>
              <a:rPr lang="ru-RU" sz="1900" i="1" dirty="0" smtClean="0"/>
              <a:t>	Автор: С. Погорельский</a:t>
            </a:r>
            <a:endParaRPr lang="ru-RU" sz="1900" dirty="0" smtClean="0"/>
          </a:p>
          <a:p>
            <a:pPr>
              <a:buNone/>
            </a:pPr>
            <a:r>
              <a:rPr lang="ru-RU" sz="2100" dirty="0" smtClean="0"/>
              <a:t>						</a:t>
            </a:r>
            <a:r>
              <a:rPr lang="ru-RU" sz="1900" dirty="0" smtClean="0"/>
              <a:t> Ели на опушке —</a:t>
            </a:r>
          </a:p>
          <a:p>
            <a:pPr>
              <a:buNone/>
            </a:pPr>
            <a:r>
              <a:rPr lang="ru-RU" sz="1900" dirty="0" smtClean="0"/>
              <a:t>						До небес макушки —</a:t>
            </a:r>
          </a:p>
          <a:p>
            <a:pPr>
              <a:buNone/>
            </a:pPr>
            <a:r>
              <a:rPr lang="ru-RU" sz="1900" dirty="0" smtClean="0"/>
              <a:t>						Слушают, молчат,</a:t>
            </a:r>
          </a:p>
          <a:p>
            <a:pPr>
              <a:buNone/>
            </a:pPr>
            <a:r>
              <a:rPr lang="ru-RU" sz="1900" dirty="0" smtClean="0"/>
              <a:t>						Смотрят на внучат.</a:t>
            </a:r>
          </a:p>
          <a:p>
            <a:pPr>
              <a:buNone/>
            </a:pPr>
            <a:r>
              <a:rPr lang="ru-RU" sz="1900" dirty="0" smtClean="0"/>
              <a:t>						А внучата — елочки,</a:t>
            </a:r>
          </a:p>
          <a:p>
            <a:pPr>
              <a:buNone/>
            </a:pPr>
            <a:r>
              <a:rPr lang="ru-RU" sz="1900" dirty="0" smtClean="0"/>
              <a:t>						Тонкие иголочки —</a:t>
            </a:r>
          </a:p>
          <a:p>
            <a:pPr>
              <a:buNone/>
            </a:pPr>
            <a:r>
              <a:rPr lang="ru-RU" sz="1900" dirty="0" smtClean="0"/>
              <a:t>						У лесных ворот</a:t>
            </a:r>
          </a:p>
          <a:p>
            <a:pPr>
              <a:buNone/>
            </a:pPr>
            <a:r>
              <a:rPr lang="ru-RU" sz="1900" dirty="0" smtClean="0"/>
              <a:t>						Водят хоровод.</a:t>
            </a:r>
          </a:p>
          <a:p>
            <a:pPr>
              <a:buNone/>
            </a:pPr>
            <a:r>
              <a:rPr lang="ru-RU" sz="1900" i="1" dirty="0" smtClean="0"/>
              <a:t>						Автор: И. </a:t>
            </a:r>
            <a:r>
              <a:rPr lang="ru-RU" sz="1900" i="1" dirty="0" err="1" smtClean="0"/>
              <a:t>Токмакова</a:t>
            </a:r>
            <a:endParaRPr lang="ru-RU" sz="1900" dirty="0" smtClean="0"/>
          </a:p>
          <a:p>
            <a:pPr lvl="1">
              <a:buNone/>
            </a:pPr>
            <a:endParaRPr lang="ru-RU" sz="1900" dirty="0"/>
          </a:p>
        </p:txBody>
      </p:sp>
      <p:pic>
        <p:nvPicPr>
          <p:cNvPr id="4" name="Рисунок 3" descr="сказоч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928670"/>
            <a:ext cx="1988509" cy="2535440"/>
          </a:xfrm>
          <a:prstGeom prst="rect">
            <a:avLst/>
          </a:prstGeom>
        </p:spPr>
      </p:pic>
      <p:pic>
        <p:nvPicPr>
          <p:cNvPr id="5" name="Рисунок 4" descr="ель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4857760"/>
            <a:ext cx="1235728" cy="1500174"/>
          </a:xfrm>
          <a:prstGeom prst="rect">
            <a:avLst/>
          </a:prstGeom>
        </p:spPr>
      </p:pic>
      <p:pic>
        <p:nvPicPr>
          <p:cNvPr id="6" name="Рисунок 5" descr="ёл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4071942"/>
            <a:ext cx="1967291" cy="2388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Лес в </a:t>
            </a:r>
            <a:r>
              <a:rPr lang="ru-RU" sz="3200" b="1" smtClean="0"/>
              <a:t>разные времена года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2000" dirty="0" smtClean="0"/>
              <a:t>Весною лес проснется,</a:t>
            </a:r>
            <a:br>
              <a:rPr lang="ru-RU" sz="2000" dirty="0" smtClean="0"/>
            </a:br>
            <a:r>
              <a:rPr lang="ru-RU" sz="2000" dirty="0" smtClean="0"/>
              <a:t>Подернется листвою</a:t>
            </a:r>
            <a:br>
              <a:rPr lang="ru-RU" sz="2000" dirty="0" smtClean="0"/>
            </a:br>
            <a:r>
              <a:rPr lang="ru-RU" sz="2000" dirty="0" smtClean="0"/>
              <a:t>И соками нальется,</a:t>
            </a:r>
            <a:br>
              <a:rPr lang="ru-RU" sz="2000" dirty="0" smtClean="0"/>
            </a:br>
            <a:r>
              <a:rPr lang="ru-RU" sz="2000" dirty="0" smtClean="0"/>
              <a:t>Готовясь будто к зною.</a:t>
            </a:r>
          </a:p>
          <a:p>
            <a:pPr>
              <a:buNone/>
            </a:pPr>
            <a:r>
              <a:rPr lang="ru-RU" sz="2000" dirty="0" smtClean="0"/>
              <a:t>	А летом всею мощью</a:t>
            </a:r>
            <a:br>
              <a:rPr lang="ru-RU" sz="2000" dirty="0" smtClean="0"/>
            </a:br>
            <a:r>
              <a:rPr lang="ru-RU" sz="2000" dirty="0" smtClean="0"/>
              <a:t>Распустит кроны дерев,</a:t>
            </a:r>
            <a:br>
              <a:rPr lang="ru-RU" sz="2000" dirty="0" smtClean="0"/>
            </a:br>
            <a:r>
              <a:rPr lang="ru-RU" sz="2000" dirty="0" smtClean="0"/>
              <a:t>Свою лесную рощу</a:t>
            </a:r>
            <a:br>
              <a:rPr lang="ru-RU" sz="2000" dirty="0" smtClean="0"/>
            </a:br>
            <a:r>
              <a:rPr lang="ru-RU" sz="2000" dirty="0" smtClean="0"/>
              <a:t>Малиною измерив.</a:t>
            </a:r>
          </a:p>
          <a:p>
            <a:pPr>
              <a:buNone/>
            </a:pPr>
            <a:r>
              <a:rPr lang="ru-RU" sz="2000" dirty="0" smtClean="0"/>
              <a:t>	Но осень подкрадется…</a:t>
            </a:r>
            <a:br>
              <a:rPr lang="ru-RU" sz="2000" dirty="0" smtClean="0"/>
            </a:br>
            <a:r>
              <a:rPr lang="ru-RU" sz="2000" dirty="0" smtClean="0"/>
              <a:t>Меняя одеянье,</a:t>
            </a:r>
            <a:br>
              <a:rPr lang="ru-RU" sz="2000" dirty="0" smtClean="0"/>
            </a:br>
            <a:r>
              <a:rPr lang="ru-RU" sz="2000" dirty="0" smtClean="0"/>
              <a:t>Лес златом обернется…</a:t>
            </a:r>
            <a:br>
              <a:rPr lang="ru-RU" sz="2000" dirty="0" smtClean="0"/>
            </a:br>
            <a:r>
              <a:rPr lang="ru-RU" sz="2000" dirty="0" smtClean="0"/>
              <a:t>Сплошное обаянье…</a:t>
            </a:r>
          </a:p>
          <a:p>
            <a:pPr>
              <a:buNone/>
            </a:pPr>
            <a:r>
              <a:rPr lang="ru-RU" sz="2000" dirty="0" smtClean="0"/>
              <a:t>	И белым одеялом</a:t>
            </a:r>
            <a:br>
              <a:rPr lang="ru-RU" sz="2000" dirty="0" smtClean="0"/>
            </a:br>
            <a:r>
              <a:rPr lang="ru-RU" sz="2000" dirty="0" smtClean="0"/>
              <a:t>Укрывшийся зимою,</a:t>
            </a:r>
            <a:br>
              <a:rPr lang="ru-RU" sz="2000" dirty="0" smtClean="0"/>
            </a:br>
            <a:r>
              <a:rPr lang="ru-RU" sz="2000" dirty="0" smtClean="0"/>
              <a:t>Задремлет лес устало,</a:t>
            </a:r>
            <a:br>
              <a:rPr lang="ru-RU" sz="2000" dirty="0" smtClean="0"/>
            </a:br>
            <a:r>
              <a:rPr lang="ru-RU" sz="2000" dirty="0" smtClean="0"/>
              <a:t>Проснуться чтоб весною…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зим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58006">
            <a:off x="6197077" y="1593119"/>
            <a:ext cx="2687113" cy="1781172"/>
          </a:xfrm>
          <a:prstGeom prst="rect">
            <a:avLst/>
          </a:prstGeom>
        </p:spPr>
      </p:pic>
      <p:pic>
        <p:nvPicPr>
          <p:cNvPr id="5" name="Рисунок 4" descr="ос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21056">
            <a:off x="3820997" y="1633620"/>
            <a:ext cx="2619370" cy="1736268"/>
          </a:xfrm>
          <a:prstGeom prst="rect">
            <a:avLst/>
          </a:prstGeom>
        </p:spPr>
      </p:pic>
      <p:pic>
        <p:nvPicPr>
          <p:cNvPr id="6" name="Рисунок 5" descr="лес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357694"/>
            <a:ext cx="2198674" cy="1650696"/>
          </a:xfrm>
          <a:prstGeom prst="rect">
            <a:avLst/>
          </a:prstGeom>
        </p:spPr>
      </p:pic>
      <p:pic>
        <p:nvPicPr>
          <p:cNvPr id="7" name="Рисунок 6" descr="весенн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4357694"/>
            <a:ext cx="2262381" cy="1690416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643966" y="6172750"/>
            <a:ext cx="500034" cy="685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опк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28604"/>
            <a:ext cx="2019310" cy="2279866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4429124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Отгадай загадки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	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2100" dirty="0" smtClean="0"/>
              <a:t>Зелена, а не луг, </a:t>
            </a:r>
            <a:br>
              <a:rPr lang="ru-RU" sz="2100" dirty="0" smtClean="0"/>
            </a:br>
            <a:r>
              <a:rPr lang="ru-RU" sz="2100" dirty="0" smtClean="0"/>
              <a:t>Бела, а не снег, </a:t>
            </a:r>
            <a:br>
              <a:rPr lang="ru-RU" sz="2100" dirty="0" smtClean="0"/>
            </a:br>
            <a:r>
              <a:rPr lang="ru-RU" sz="2100" dirty="0" smtClean="0"/>
              <a:t>Кудрява, а не голова, </a:t>
            </a:r>
            <a:br>
              <a:rPr lang="ru-RU" sz="2100" dirty="0" smtClean="0"/>
            </a:br>
            <a:r>
              <a:rPr lang="ru-RU" sz="2100" dirty="0" smtClean="0"/>
              <a:t>Спилят - будут дрова. 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	</a:t>
            </a:r>
            <a:r>
              <a:rPr lang="ru-RU" sz="2100" b="1" dirty="0" smtClean="0"/>
              <a:t>БЕРЁЗА</a:t>
            </a:r>
          </a:p>
          <a:p>
            <a:pPr>
              <a:buNone/>
            </a:pPr>
            <a:r>
              <a:rPr lang="ru-RU" sz="2100" b="1" dirty="0" smtClean="0"/>
              <a:t>							</a:t>
            </a:r>
            <a:r>
              <a:rPr lang="ru-RU" sz="2100" dirty="0" smtClean="0"/>
              <a:t>Стоит Егорка </a:t>
            </a:r>
            <a:br>
              <a:rPr lang="ru-RU" sz="2100" dirty="0" smtClean="0"/>
            </a:br>
            <a:r>
              <a:rPr lang="ru-RU" sz="2100" dirty="0" smtClean="0"/>
              <a:t>						В красной ермолке, </a:t>
            </a:r>
            <a:br>
              <a:rPr lang="ru-RU" sz="2100" dirty="0" smtClean="0"/>
            </a:br>
            <a:r>
              <a:rPr lang="ru-RU" sz="2100" dirty="0" smtClean="0"/>
              <a:t>						Кто ни пройдёт </a:t>
            </a:r>
            <a:br>
              <a:rPr lang="ru-RU" sz="2100" dirty="0" smtClean="0"/>
            </a:br>
            <a:r>
              <a:rPr lang="ru-RU" sz="2100" dirty="0" smtClean="0"/>
              <a:t>						Всяк наклонится.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							</a:t>
            </a:r>
            <a:r>
              <a:rPr lang="ru-RU" sz="2100" b="1" dirty="0" smtClean="0"/>
              <a:t>ЗЕМЛЯНИКА</a:t>
            </a:r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r>
              <a:rPr lang="ru-RU" sz="2100" b="1" dirty="0" smtClean="0"/>
              <a:t>	</a:t>
            </a:r>
            <a:r>
              <a:rPr lang="ru-RU" sz="2100" dirty="0" smtClean="0"/>
              <a:t>Этот маленький народ</a:t>
            </a:r>
            <a:br>
              <a:rPr lang="ru-RU" sz="2100" dirty="0" smtClean="0"/>
            </a:br>
            <a:r>
              <a:rPr lang="ru-RU" sz="2100" dirty="0" smtClean="0"/>
              <a:t>Никогда не устает.</a:t>
            </a:r>
            <a:br>
              <a:rPr lang="ru-RU" sz="2100" dirty="0" smtClean="0"/>
            </a:br>
            <a:r>
              <a:rPr lang="ru-RU" sz="2100" dirty="0" smtClean="0"/>
              <a:t>В дом несут они на спинке</a:t>
            </a:r>
            <a:br>
              <a:rPr lang="ru-RU" sz="2100" dirty="0" smtClean="0"/>
            </a:br>
            <a:r>
              <a:rPr lang="ru-RU" sz="2100" dirty="0" smtClean="0"/>
              <a:t>Прутик, листики, соринки.</a:t>
            </a:r>
            <a:br>
              <a:rPr lang="ru-RU" sz="2100" dirty="0" smtClean="0"/>
            </a:b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	</a:t>
            </a:r>
            <a:r>
              <a:rPr lang="ru-RU" sz="2100" b="1" dirty="0" smtClean="0"/>
              <a:t>МУРАВЬИ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 descr="берёза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714356"/>
            <a:ext cx="1571636" cy="1981054"/>
          </a:xfrm>
          <a:prstGeom prst="rect">
            <a:avLst/>
          </a:prstGeom>
        </p:spPr>
      </p:pic>
      <p:pic>
        <p:nvPicPr>
          <p:cNvPr id="5" name="Рисунок 4" descr="мурав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4643446"/>
            <a:ext cx="1590677" cy="1590677"/>
          </a:xfrm>
          <a:prstGeom prst="rect">
            <a:avLst/>
          </a:prstGeom>
        </p:spPr>
      </p:pic>
      <p:pic>
        <p:nvPicPr>
          <p:cNvPr id="6" name="Рисунок 5" descr="мурав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4500570"/>
            <a:ext cx="1590677" cy="1590677"/>
          </a:xfrm>
          <a:prstGeom prst="rect">
            <a:avLst/>
          </a:prstGeom>
        </p:spPr>
      </p:pic>
      <p:pic>
        <p:nvPicPr>
          <p:cNvPr id="7" name="Рисунок 6" descr="землян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2214554"/>
            <a:ext cx="2143120" cy="2143120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286776" y="6143644"/>
            <a:ext cx="613788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Что такое лес</a:t>
            </a:r>
            <a:endParaRPr lang="ru-RU" sz="3200" b="1" dirty="0"/>
          </a:p>
        </p:txBody>
      </p:sp>
      <p:pic>
        <p:nvPicPr>
          <p:cNvPr id="4" name="Содержимое 3" descr="ёл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1214422"/>
            <a:ext cx="1471803" cy="1786768"/>
          </a:xfrm>
        </p:spPr>
      </p:pic>
      <p:pic>
        <p:nvPicPr>
          <p:cNvPr id="5" name="Рисунок 4" descr="дуб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1000108"/>
            <a:ext cx="1717834" cy="1623353"/>
          </a:xfrm>
          <a:prstGeom prst="rect">
            <a:avLst/>
          </a:prstGeom>
        </p:spPr>
      </p:pic>
      <p:pic>
        <p:nvPicPr>
          <p:cNvPr id="6" name="Рисунок 5" descr="берёза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1500174"/>
            <a:ext cx="1061508" cy="1570620"/>
          </a:xfrm>
          <a:prstGeom prst="rect">
            <a:avLst/>
          </a:prstGeom>
        </p:spPr>
      </p:pic>
      <p:pic>
        <p:nvPicPr>
          <p:cNvPr id="8" name="Рисунок 7" descr="кус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1500174"/>
            <a:ext cx="1785941" cy="1190627"/>
          </a:xfrm>
          <a:prstGeom prst="rect">
            <a:avLst/>
          </a:prstGeom>
        </p:spPr>
      </p:pic>
      <p:pic>
        <p:nvPicPr>
          <p:cNvPr id="9" name="Рисунок 8" descr="гриб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3357562"/>
            <a:ext cx="1776408" cy="1328809"/>
          </a:xfrm>
          <a:prstGeom prst="rect">
            <a:avLst/>
          </a:prstGeom>
        </p:spPr>
      </p:pic>
      <p:pic>
        <p:nvPicPr>
          <p:cNvPr id="10" name="Рисунок 9" descr="черни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3286124"/>
            <a:ext cx="1965300" cy="1589709"/>
          </a:xfrm>
          <a:prstGeom prst="rect">
            <a:avLst/>
          </a:prstGeom>
        </p:spPr>
      </p:pic>
      <p:pic>
        <p:nvPicPr>
          <p:cNvPr id="11" name="Рисунок 10" descr="трав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0" y="1428736"/>
            <a:ext cx="2857500" cy="1114425"/>
          </a:xfrm>
          <a:prstGeom prst="rect">
            <a:avLst/>
          </a:prstGeom>
        </p:spPr>
      </p:pic>
      <p:pic>
        <p:nvPicPr>
          <p:cNvPr id="13" name="Рисунок 12" descr="малин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834235">
            <a:off x="6477720" y="3720462"/>
            <a:ext cx="1317960" cy="1047751"/>
          </a:xfrm>
          <a:prstGeom prst="rect">
            <a:avLst/>
          </a:prstGeom>
        </p:spPr>
      </p:pic>
      <p:pic>
        <p:nvPicPr>
          <p:cNvPr id="14" name="Рисунок 13" descr="лиса идёл движ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62558"/>
            <a:ext cx="1595442" cy="1595442"/>
          </a:xfrm>
          <a:prstGeom prst="rect">
            <a:avLst/>
          </a:prstGeom>
        </p:spPr>
      </p:pic>
      <p:pic>
        <p:nvPicPr>
          <p:cNvPr id="17" name="Рисунок 16" descr="белка ест2 движ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57422" y="4929198"/>
            <a:ext cx="1208930" cy="1428736"/>
          </a:xfrm>
          <a:prstGeom prst="rect">
            <a:avLst/>
          </a:prstGeom>
        </p:spPr>
      </p:pic>
      <p:pic>
        <p:nvPicPr>
          <p:cNvPr id="18" name="Рисунок 17" descr="волк 5 движ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034" y="4286256"/>
            <a:ext cx="2128225" cy="1785926"/>
          </a:xfrm>
          <a:prstGeom prst="rect">
            <a:avLst/>
          </a:prstGeom>
        </p:spPr>
      </p:pic>
      <p:pic>
        <p:nvPicPr>
          <p:cNvPr id="19" name="Рисунок 18" descr="заяц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71604" y="5798863"/>
            <a:ext cx="928680" cy="1059137"/>
          </a:xfrm>
          <a:prstGeom prst="rect">
            <a:avLst/>
          </a:prstGeom>
        </p:spPr>
      </p:pic>
      <p:pic>
        <p:nvPicPr>
          <p:cNvPr id="21" name="Рисунок 20" descr="насек движ (3)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14810" y="5436235"/>
            <a:ext cx="2130710" cy="1421765"/>
          </a:xfrm>
          <a:prstGeom prst="rect">
            <a:avLst/>
          </a:prstGeom>
        </p:spPr>
      </p:pic>
      <p:pic>
        <p:nvPicPr>
          <p:cNvPr id="22" name="Рисунок 21" descr="птица движ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43834" y="5929330"/>
            <a:ext cx="1219200" cy="1209675"/>
          </a:xfrm>
          <a:prstGeom prst="rect">
            <a:avLst/>
          </a:prstGeom>
        </p:spPr>
      </p:pic>
      <p:pic>
        <p:nvPicPr>
          <p:cNvPr id="23" name="Рисунок 22" descr="птица движ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58082" y="5000636"/>
            <a:ext cx="12192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Слова-родственники к слову «ЛЕС»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*   Человек, который                                          * Сказочное существо,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b="1" dirty="0" smtClean="0"/>
              <a:t>	заботится о лесе                                                живущее в лесу</a:t>
            </a:r>
          </a:p>
          <a:p>
            <a:pPr>
              <a:buNone/>
            </a:pPr>
            <a:r>
              <a:rPr lang="ru-RU" sz="1800" b="1" dirty="0" smtClean="0"/>
              <a:t>	ЛЕСНИК				ЛЕСОВИЧОК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*  Место, где подрастают                                  * Человек, занимающийся                           </a:t>
            </a:r>
          </a:p>
          <a:p>
            <a:pPr>
              <a:buNone/>
            </a:pPr>
            <a:r>
              <a:rPr lang="ru-RU" sz="1800" b="1" dirty="0" smtClean="0"/>
              <a:t>	 саженцы для леса                                         вырубкой леса</a:t>
            </a:r>
          </a:p>
          <a:p>
            <a:pPr>
              <a:buNone/>
            </a:pPr>
            <a:r>
              <a:rPr lang="ru-RU" sz="1800" b="1" dirty="0" smtClean="0"/>
              <a:t>	ЛЕСОПИТОМНИК			ЛЕСОРУБ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</a:t>
            </a:r>
          </a:p>
          <a:p>
            <a:pPr>
              <a:buNone/>
            </a:pPr>
            <a:r>
              <a:rPr lang="ru-RU" sz="1800" b="1" dirty="0" smtClean="0"/>
              <a:t>* Машина,                                                         * Место, где вырубили                                          </a:t>
            </a:r>
          </a:p>
          <a:p>
            <a:pPr>
              <a:buNone/>
            </a:pPr>
            <a:r>
              <a:rPr lang="ru-RU" sz="1800" b="1" dirty="0" smtClean="0"/>
              <a:t> перевозящая лес                                                деревья</a:t>
            </a:r>
          </a:p>
          <a:p>
            <a:pPr>
              <a:buNone/>
            </a:pPr>
            <a:r>
              <a:rPr lang="ru-RU" sz="1800" b="1" dirty="0" smtClean="0"/>
              <a:t>ЛЕСОВОЗ				ЛЕСОСЕКА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* Полянка в лесу                                                   * Избушка в лесу</a:t>
            </a:r>
          </a:p>
          <a:p>
            <a:pPr>
              <a:buNone/>
            </a:pPr>
            <a:r>
              <a:rPr lang="ru-RU" sz="1800" b="1" dirty="0" smtClean="0"/>
              <a:t> ЛЕСНАЯ ПОЛЯНА			     ЛЕСНАЯ ИЗБУШКА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" name="Рисунок 4" descr="изб курьи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5643578"/>
            <a:ext cx="1619230" cy="1214422"/>
          </a:xfrm>
          <a:prstGeom prst="rect">
            <a:avLst/>
          </a:prstGeom>
        </p:spPr>
      </p:pic>
      <p:pic>
        <p:nvPicPr>
          <p:cNvPr id="6" name="Рисунок 5" descr="лесн поля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5643578"/>
            <a:ext cx="1619229" cy="1214422"/>
          </a:xfrm>
          <a:prstGeom prst="rect">
            <a:avLst/>
          </a:prstGeom>
        </p:spPr>
      </p:pic>
      <p:pic>
        <p:nvPicPr>
          <p:cNvPr id="7" name="Рисунок 6" descr="лесни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785794"/>
            <a:ext cx="1857376" cy="1367235"/>
          </a:xfrm>
          <a:prstGeom prst="rect">
            <a:avLst/>
          </a:prstGeom>
        </p:spPr>
      </p:pic>
      <p:pic>
        <p:nvPicPr>
          <p:cNvPr id="8" name="Рисунок 7" descr="лесович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642918"/>
            <a:ext cx="1143000" cy="1581912"/>
          </a:xfrm>
          <a:prstGeom prst="rect">
            <a:avLst/>
          </a:prstGeom>
        </p:spPr>
      </p:pic>
      <p:pic>
        <p:nvPicPr>
          <p:cNvPr id="9" name="Рисунок 8" descr="лесовоз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929066"/>
            <a:ext cx="2143118" cy="1285871"/>
          </a:xfrm>
          <a:prstGeom prst="rect">
            <a:avLst/>
          </a:prstGeom>
        </p:spPr>
      </p:pic>
      <p:pic>
        <p:nvPicPr>
          <p:cNvPr id="10" name="Рисунок 9" descr="лесопитомни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428868"/>
            <a:ext cx="1665872" cy="1247771"/>
          </a:xfrm>
          <a:prstGeom prst="rect">
            <a:avLst/>
          </a:prstGeom>
        </p:spPr>
      </p:pic>
      <p:pic>
        <p:nvPicPr>
          <p:cNvPr id="11" name="Рисунок 10" descr="лесосе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4143380"/>
            <a:ext cx="1784310" cy="1188796"/>
          </a:xfrm>
          <a:prstGeom prst="rect">
            <a:avLst/>
          </a:prstGeom>
        </p:spPr>
      </p:pic>
      <p:pic>
        <p:nvPicPr>
          <p:cNvPr id="12" name="Рисунок 11" descr="лесоруб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4E9EF"/>
              </a:clrFrom>
              <a:clrTo>
                <a:srgbClr val="E4E9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2357430"/>
            <a:ext cx="1244793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Деревья и кусты</a:t>
            </a:r>
            <a:endParaRPr lang="ru-RU" sz="3200" b="1" dirty="0"/>
          </a:p>
        </p:txBody>
      </p:sp>
      <p:pic>
        <p:nvPicPr>
          <p:cNvPr id="4" name="Содержимое 3" descr="дуб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000108"/>
            <a:ext cx="3071834" cy="3571900"/>
          </a:xfrm>
        </p:spPr>
      </p:pic>
      <p:pic>
        <p:nvPicPr>
          <p:cNvPr id="5" name="Рисунок 4" descr="кус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2357430"/>
            <a:ext cx="1722120" cy="2011680"/>
          </a:xfrm>
          <a:prstGeom prst="rect">
            <a:avLst/>
          </a:prstGeom>
        </p:spPr>
      </p:pic>
      <p:pic>
        <p:nvPicPr>
          <p:cNvPr id="6" name="Рисунок 5" descr="большой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4357694"/>
            <a:ext cx="1020342" cy="1423247"/>
          </a:xfrm>
          <a:prstGeom prst="rect">
            <a:avLst/>
          </a:prstGeom>
        </p:spPr>
      </p:pic>
      <p:pic>
        <p:nvPicPr>
          <p:cNvPr id="7" name="Рисунок 6" descr="маленький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4714884"/>
            <a:ext cx="738176" cy="738176"/>
          </a:xfrm>
          <a:prstGeom prst="rect">
            <a:avLst/>
          </a:prstGeom>
        </p:spPr>
      </p:pic>
      <p:pic>
        <p:nvPicPr>
          <p:cNvPr id="8" name="Рисунок 7" descr="чёрн круг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CE1CD"/>
              </a:clrFrom>
              <a:clrTo>
                <a:srgbClr val="ECE1C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072074"/>
            <a:ext cx="289411" cy="285728"/>
          </a:xfrm>
          <a:prstGeom prst="rect">
            <a:avLst/>
          </a:prstGeom>
        </p:spPr>
      </p:pic>
      <p:pic>
        <p:nvPicPr>
          <p:cNvPr id="9" name="Рисунок 8" descr="жёлт круг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4572008"/>
            <a:ext cx="976306" cy="976306"/>
          </a:xfrm>
          <a:prstGeom prst="rect">
            <a:avLst/>
          </a:prstGeom>
        </p:spPr>
      </p:pic>
      <p:pic>
        <p:nvPicPr>
          <p:cNvPr id="10" name="Содержимое 3" descr="дуб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500570"/>
            <a:ext cx="866780" cy="1007884"/>
          </a:xfrm>
          <a:prstGeom prst="rect">
            <a:avLst/>
          </a:prstGeom>
        </p:spPr>
      </p:pic>
      <p:pic>
        <p:nvPicPr>
          <p:cNvPr id="12" name="Рисунок 11" descr="жёлт круг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715016"/>
            <a:ext cx="976306" cy="976306"/>
          </a:xfrm>
          <a:prstGeom prst="rect">
            <a:avLst/>
          </a:prstGeom>
        </p:spPr>
      </p:pic>
      <p:pic>
        <p:nvPicPr>
          <p:cNvPr id="13" name="Содержимое 3" descr="дуб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5572140"/>
            <a:ext cx="866780" cy="1007884"/>
          </a:xfrm>
          <a:prstGeom prst="rect">
            <a:avLst/>
          </a:prstGeom>
        </p:spPr>
      </p:pic>
      <p:pic>
        <p:nvPicPr>
          <p:cNvPr id="14" name="Рисунок 13" descr="жёлт круг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5643578"/>
            <a:ext cx="976306" cy="976306"/>
          </a:xfrm>
          <a:prstGeom prst="rect">
            <a:avLst/>
          </a:prstGeom>
        </p:spPr>
      </p:pic>
      <p:pic>
        <p:nvPicPr>
          <p:cNvPr id="16" name="Рисунок 15" descr="чёрн круг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CE1CD"/>
              </a:clrFrom>
              <a:clrTo>
                <a:srgbClr val="ECE1C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6215082"/>
            <a:ext cx="289411" cy="285728"/>
          </a:xfrm>
          <a:prstGeom prst="rect">
            <a:avLst/>
          </a:prstGeom>
        </p:spPr>
      </p:pic>
      <p:pic>
        <p:nvPicPr>
          <p:cNvPr id="17" name="Рисунок 16" descr="куст контур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5643578"/>
            <a:ext cx="741405" cy="1000108"/>
          </a:xfrm>
          <a:prstGeom prst="rect">
            <a:avLst/>
          </a:prstGeom>
        </p:spPr>
      </p:pic>
      <p:pic>
        <p:nvPicPr>
          <p:cNvPr id="18" name="Рисунок 17" descr="ствол3 (2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5643578"/>
            <a:ext cx="761994" cy="1036312"/>
          </a:xfrm>
          <a:prstGeom prst="rect">
            <a:avLst/>
          </a:prstGeom>
        </p:spPr>
      </p:pic>
      <p:pic>
        <p:nvPicPr>
          <p:cNvPr id="19" name="Рисунок 18" descr="куст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29190" y="4786322"/>
            <a:ext cx="928685" cy="619123"/>
          </a:xfrm>
          <a:prstGeom prst="rect">
            <a:avLst/>
          </a:prstGeom>
        </p:spPr>
      </p:pic>
      <p:pic>
        <p:nvPicPr>
          <p:cNvPr id="20" name="Рисунок 19" descr="куст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29190" y="5857892"/>
            <a:ext cx="928685" cy="61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Строение дерева и куста</a:t>
            </a:r>
            <a:endParaRPr lang="ru-RU" sz="3200" b="1" dirty="0"/>
          </a:p>
        </p:txBody>
      </p:sp>
      <p:pic>
        <p:nvPicPr>
          <p:cNvPr id="4" name="Содержимое 3" descr="строение дерев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928670"/>
            <a:ext cx="3643338" cy="5715000"/>
          </a:xfrm>
        </p:spPr>
      </p:pic>
      <p:pic>
        <p:nvPicPr>
          <p:cNvPr id="5" name="Рисунок 4" descr="кустик строение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3571876"/>
            <a:ext cx="2480768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Виды деревьев</a:t>
            </a:r>
            <a:endParaRPr lang="ru-RU" sz="3200" b="1" dirty="0"/>
          </a:p>
        </p:txBody>
      </p:sp>
      <p:pic>
        <p:nvPicPr>
          <p:cNvPr id="4" name="Содержимое 3" descr="берёза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214422"/>
            <a:ext cx="1444446" cy="1820731"/>
          </a:xfrm>
        </p:spPr>
      </p:pic>
      <p:pic>
        <p:nvPicPr>
          <p:cNvPr id="5" name="Рисунок 4" descr="дуб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1142984"/>
            <a:ext cx="2330861" cy="1857388"/>
          </a:xfrm>
          <a:prstGeom prst="rect">
            <a:avLst/>
          </a:prstGeom>
        </p:spPr>
      </p:pic>
      <p:pic>
        <p:nvPicPr>
          <p:cNvPr id="6" name="Рисунок 5" descr="ёл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1275" y="1071546"/>
            <a:ext cx="1529520" cy="2156292"/>
          </a:xfrm>
          <a:prstGeom prst="rect">
            <a:avLst/>
          </a:prstGeom>
        </p:spPr>
      </p:pic>
      <p:pic>
        <p:nvPicPr>
          <p:cNvPr id="7" name="Рисунок 6" descr="кедр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970838"/>
            <a:ext cx="1357290" cy="2158454"/>
          </a:xfrm>
          <a:prstGeom prst="rect">
            <a:avLst/>
          </a:prstGeom>
        </p:spPr>
      </p:pic>
      <p:pic>
        <p:nvPicPr>
          <p:cNvPr id="8" name="Рисунок 7" descr="клён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232" y="4214818"/>
            <a:ext cx="1896313" cy="2643182"/>
          </a:xfrm>
          <a:prstGeom prst="rect">
            <a:avLst/>
          </a:prstGeom>
        </p:spPr>
      </p:pic>
      <p:pic>
        <p:nvPicPr>
          <p:cNvPr id="9" name="Рисунок 8" descr="ив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4109760"/>
            <a:ext cx="2000264" cy="2510124"/>
          </a:xfrm>
          <a:prstGeom prst="rect">
            <a:avLst/>
          </a:prstGeom>
        </p:spPr>
      </p:pic>
      <p:pic>
        <p:nvPicPr>
          <p:cNvPr id="10" name="Рисунок 9" descr="осин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DF4FA"/>
              </a:clrFrom>
              <a:clrTo>
                <a:srgbClr val="EDF4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4000504"/>
            <a:ext cx="1942403" cy="2324098"/>
          </a:xfrm>
          <a:prstGeom prst="rect">
            <a:avLst/>
          </a:prstGeom>
        </p:spPr>
      </p:pic>
      <p:pic>
        <p:nvPicPr>
          <p:cNvPr id="11" name="Рисунок 10" descr="сосна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769790"/>
            <a:ext cx="1571604" cy="278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108</Words>
  <Application>Microsoft Office PowerPoint</Application>
  <PresentationFormat>Экран (4:3)</PresentationFormat>
  <Paragraphs>108</Paragraphs>
  <Slides>33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Подготовила учитель-логопед Аронова Наталья Михайловна</vt:lpstr>
      <vt:lpstr>Слайд 2</vt:lpstr>
      <vt:lpstr>Отгадай загадки</vt:lpstr>
      <vt:lpstr>Отгадай загадки</vt:lpstr>
      <vt:lpstr>Что такое лес</vt:lpstr>
      <vt:lpstr>Слова-родственники к слову «ЛЕС»</vt:lpstr>
      <vt:lpstr>Деревья и кусты</vt:lpstr>
      <vt:lpstr>Строение дерева и куста</vt:lpstr>
      <vt:lpstr>Виды деревьев</vt:lpstr>
      <vt:lpstr>Польза деревьев</vt:lpstr>
      <vt:lpstr>Расскажи строение дерева</vt:lpstr>
      <vt:lpstr>С какой ветки детка</vt:lpstr>
      <vt:lpstr>С какой ветки детка</vt:lpstr>
      <vt:lpstr>Найди слова-родственники к слову «ЛЕС»  Убери лишние картинки</vt:lpstr>
      <vt:lpstr>Расскажи о пользе деревьев</vt:lpstr>
      <vt:lpstr>Отгадай загадки о грибах</vt:lpstr>
      <vt:lpstr>Назови грибы и убери лишние</vt:lpstr>
      <vt:lpstr>Найди на картинке грибы</vt:lpstr>
      <vt:lpstr>Собери в корзину только съедобные грибы</vt:lpstr>
      <vt:lpstr>Составь рассказ о лесе по модели</vt:lpstr>
      <vt:lpstr>Составь рассказ по картине</vt:lpstr>
      <vt:lpstr>Расскажи стихотворение по пиктограмме</vt:lpstr>
      <vt:lpstr>Слайд 23</vt:lpstr>
      <vt:lpstr>Слайд 24</vt:lpstr>
      <vt:lpstr>Слайд 25</vt:lpstr>
      <vt:lpstr>Слайд 26</vt:lpstr>
      <vt:lpstr>Слайд 27</vt:lpstr>
      <vt:lpstr>Слайд 28</vt:lpstr>
      <vt:lpstr>Расскажи, чего нельзя делать в лесу</vt:lpstr>
      <vt:lpstr>Слайд 30</vt:lpstr>
      <vt:lpstr>Здравствуй, лес</vt:lpstr>
      <vt:lpstr>Лес в разные времена года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учитель-логопед Аронова Наталья Михайловна</dc:title>
  <dc:creator>ноутбук</dc:creator>
  <cp:lastModifiedBy>Admin</cp:lastModifiedBy>
  <cp:revision>41</cp:revision>
  <dcterms:created xsi:type="dcterms:W3CDTF">2015-03-26T06:11:31Z</dcterms:created>
  <dcterms:modified xsi:type="dcterms:W3CDTF">2021-04-18T04:19:13Z</dcterms:modified>
</cp:coreProperties>
</file>