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6" r:id="rId4"/>
    <p:sldId id="275" r:id="rId5"/>
    <p:sldId id="267" r:id="rId6"/>
    <p:sldId id="268" r:id="rId7"/>
    <p:sldId id="280" r:id="rId8"/>
    <p:sldId id="272" r:id="rId9"/>
    <p:sldId id="270" r:id="rId10"/>
    <p:sldId id="277" r:id="rId11"/>
    <p:sldId id="279" r:id="rId12"/>
    <p:sldId id="285" r:id="rId13"/>
    <p:sldId id="278" r:id="rId14"/>
    <p:sldId id="281" r:id="rId15"/>
    <p:sldId id="284" r:id="rId16"/>
    <p:sldId id="282" r:id="rId17"/>
    <p:sldId id="283" r:id="rId18"/>
    <p:sldId id="271" r:id="rId19"/>
    <p:sldId id="276" r:id="rId20"/>
  </p:sldIdLst>
  <p:sldSz cx="9144000" cy="6858000" type="screen4x3"/>
  <p:notesSz cx="6858000" cy="9945688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000"/>
    <a:srgbClr val="009900"/>
    <a:srgbClr val="F2F2F2"/>
    <a:srgbClr val="FF6600"/>
    <a:srgbClr val="FF3300"/>
    <a:srgbClr val="004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3829" autoAdjust="0"/>
  </p:normalViewPr>
  <p:slideViewPr>
    <p:cSldViewPr>
      <p:cViewPr varScale="1">
        <p:scale>
          <a:sx n="70" d="100"/>
          <a:sy n="70" d="100"/>
        </p:scale>
        <p:origin x="16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06B9-F76B-456E-BB5D-88DF5F4BFC66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0212-5B6B-493A-BDE9-10F3835B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6120-6CFB-43E8-83CA-AA3659E21503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A3C2-511F-4F5B-8700-C9B19A59B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5FA2-A91D-4AAF-B178-92BB80FE601D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5446-F0DF-4805-A421-BD3A4BB9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E81-C354-4984-8FC7-1915BB4BBEF4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6FC2-300C-4BB4-8113-61FFFD4ED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6FF1-6C84-4802-A2F3-5C1CE26C948F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F9DE-6F2D-4B1A-B6BE-2BF78F45F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9474-1DB1-490D-B4E7-75C173A06B85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999D-1AD8-4993-822E-835ABF27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2613-154D-483F-A244-4598C9DACAC6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F765-0864-4DC5-8070-B36B2C42A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3771-0E90-485C-8A8F-F5D008FC62F3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FEACC-973B-4F17-9001-A6DC6B571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AB3C-BE8D-4187-A598-31A1125F5FC1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F9AD-58B7-4F3A-B253-50EFE8B2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FCA3-B391-401C-8C0D-F62929F3A23A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9D5F-8A8B-4C19-B591-4C55EA77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15F0-806C-46B1-9274-DBBE92236B9B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A9A9-6C26-4012-9F2F-4B0375C8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77182-3E0F-4081-9981-444AFAC21343}" type="datetimeFigureOut">
              <a:rPr lang="ru-RU"/>
              <a:pPr>
                <a:defRPr/>
              </a:pPr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2D38F6-A2C8-47F6-91C0-550284839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9"/>
          <p:cNvGrpSpPr/>
          <p:nvPr/>
        </p:nvGrpSpPr>
        <p:grpSpPr>
          <a:xfrm>
            <a:off x="5715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7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051" name="Группа 5"/>
          <p:cNvGrpSpPr/>
          <p:nvPr/>
        </p:nvGrpSpPr>
        <p:grpSpPr>
          <a:xfrm>
            <a:off x="1547813" y="609600"/>
            <a:ext cx="6889750" cy="2384425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571625" y="1672699"/>
            <a:ext cx="710088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altLang="ru-RU" sz="4800" b="1" dirty="0">
                <a:solidFill>
                  <a:srgbClr val="002060"/>
                </a:solidFill>
                <a:latin typeface="Comic Sans MS" pitchFamily="66" charset="0"/>
              </a:rPr>
              <a:t>Огород на окне»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0" y="4868863"/>
            <a:ext cx="9144000" cy="1989137"/>
          </a:xfrm>
          <a:custGeom>
            <a:avLst/>
            <a:gdLst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grpSp>
        <p:nvGrpSpPr>
          <p:cNvPr id="2054" name="Группа 94"/>
          <p:cNvGrpSpPr/>
          <p:nvPr/>
        </p:nvGrpSpPr>
        <p:grpSpPr>
          <a:xfrm>
            <a:off x="8388350" y="5589588"/>
            <a:ext cx="755650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27" name="Полилиния 4"/>
          <p:cNvSpPr/>
          <p:nvPr/>
        </p:nvSpPr>
        <p:spPr>
          <a:xfrm>
            <a:off x="0" y="4986338"/>
            <a:ext cx="9144000" cy="2043112"/>
          </a:xfrm>
          <a:custGeom>
            <a:avLst/>
            <a:gdLst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grpSp>
        <p:nvGrpSpPr>
          <p:cNvPr id="2056" name="Группа 6"/>
          <p:cNvGrpSpPr/>
          <p:nvPr/>
        </p:nvGrpSpPr>
        <p:grpSpPr>
          <a:xfrm>
            <a:off x="2268538" y="6021388"/>
            <a:ext cx="1079500" cy="674687"/>
            <a:chOff x="3451433" y="2533423"/>
            <a:chExt cx="2564605" cy="2516300"/>
          </a:xfrm>
        </p:grpSpPr>
        <p:sp>
          <p:nvSpPr>
            <p:cNvPr id="139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1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2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3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4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5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6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7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8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9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29" name="Полилиния 5"/>
          <p:cNvSpPr/>
          <p:nvPr/>
        </p:nvSpPr>
        <p:spPr>
          <a:xfrm flipH="1">
            <a:off x="0" y="5589588"/>
            <a:ext cx="9144000" cy="1439862"/>
          </a:xfrm>
          <a:custGeom>
            <a:avLst/>
            <a:gdLst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grpSp>
        <p:nvGrpSpPr>
          <p:cNvPr id="2058" name="Группа 28"/>
          <p:cNvGrpSpPr/>
          <p:nvPr/>
        </p:nvGrpSpPr>
        <p:grpSpPr>
          <a:xfrm>
            <a:off x="5940425" y="6092825"/>
            <a:ext cx="647700" cy="504825"/>
            <a:chOff x="3451433" y="2533423"/>
            <a:chExt cx="2564605" cy="2516300"/>
          </a:xfrm>
        </p:grpSpPr>
        <p:sp>
          <p:nvSpPr>
            <p:cNvPr id="118" name="Полилиния 117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2059" name="Группа 50"/>
          <p:cNvGrpSpPr/>
          <p:nvPr/>
        </p:nvGrpSpPr>
        <p:grpSpPr>
          <a:xfrm rot="9793042">
            <a:off x="85725" y="5507038"/>
            <a:ext cx="1041400" cy="746125"/>
            <a:chOff x="3451433" y="2533423"/>
            <a:chExt cx="2564605" cy="2516300"/>
          </a:xfrm>
        </p:grpSpPr>
        <p:sp>
          <p:nvSpPr>
            <p:cNvPr id="97" name="Полилиния 96"/>
            <p:cNvSpPr/>
            <p:nvPr/>
          </p:nvSpPr>
          <p:spPr>
            <a:xfrm rot="1952823">
              <a:off x="5252764" y="3984663"/>
              <a:ext cx="817076" cy="256984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 rot="1952823">
              <a:off x="5281064" y="3401202"/>
              <a:ext cx="711522" cy="626400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 rot="1952823">
              <a:off x="4852816" y="2646721"/>
              <a:ext cx="488681" cy="861968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 rot="1952823">
              <a:off x="5060335" y="3068582"/>
              <a:ext cx="445678" cy="535383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 rot="1952823">
              <a:off x="4040092" y="2684242"/>
              <a:ext cx="1024278" cy="599629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952823">
              <a:off x="4978129" y="4333533"/>
              <a:ext cx="953908" cy="412243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 rot="1952823">
              <a:off x="4622182" y="4194947"/>
              <a:ext cx="648970" cy="856613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 rot="1952823">
              <a:off x="3607332" y="3315298"/>
              <a:ext cx="1020368" cy="337293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 rot="1952823">
              <a:off x="3683612" y="3572954"/>
              <a:ext cx="680246" cy="840550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 rot="1952823">
              <a:off x="3480612" y="3409504"/>
              <a:ext cx="1063373" cy="492552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 rot="1952823">
              <a:off x="3957575" y="3880183"/>
              <a:ext cx="512138" cy="81913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 rot="1952823">
              <a:off x="3967026" y="3837069"/>
              <a:ext cx="516049" cy="931566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 rot="1952823">
              <a:off x="4192027" y="4054450"/>
              <a:ext cx="461316" cy="1001164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 rot="1952823">
              <a:off x="4497170" y="4135212"/>
              <a:ext cx="523867" cy="899443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 rot="1952823">
              <a:off x="5344250" y="2801455"/>
              <a:ext cx="277573" cy="904796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 rot="1952823">
              <a:off x="5350758" y="3061150"/>
              <a:ext cx="457408" cy="733473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 rot="1952823">
              <a:off x="5029520" y="4253863"/>
              <a:ext cx="953908" cy="401536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 rot="1952823">
              <a:off x="4872457" y="4262083"/>
              <a:ext cx="731070" cy="728121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 rot="1952823">
              <a:off x="4276969" y="4044049"/>
              <a:ext cx="410492" cy="685290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2060" name="Группа 72"/>
          <p:cNvGrpSpPr/>
          <p:nvPr/>
        </p:nvGrpSpPr>
        <p:grpSpPr>
          <a:xfrm rot="9793042">
            <a:off x="4262438" y="6300788"/>
            <a:ext cx="741362" cy="460375"/>
            <a:chOff x="3451433" y="2533423"/>
            <a:chExt cx="2564605" cy="2516300"/>
          </a:xfrm>
        </p:grpSpPr>
        <p:sp>
          <p:nvSpPr>
            <p:cNvPr id="76" name="Полилиния 75"/>
            <p:cNvSpPr/>
            <p:nvPr/>
          </p:nvSpPr>
          <p:spPr>
            <a:xfrm rot="1952823">
              <a:off x="5212375" y="4093324"/>
              <a:ext cx="818256" cy="251627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5217975" y="3354399"/>
              <a:ext cx="713916" cy="624737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806357" y="2537742"/>
              <a:ext cx="483266" cy="867690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5060006" y="3176638"/>
              <a:ext cx="444826" cy="529288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3968302" y="2768165"/>
              <a:ext cx="1021449" cy="598709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4910719" y="4285033"/>
              <a:ext cx="955549" cy="416491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4566376" y="4329408"/>
              <a:ext cx="648016" cy="859015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3497105" y="3353506"/>
              <a:ext cx="1021449" cy="33840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3626747" y="3499234"/>
              <a:ext cx="680966" cy="832982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3404453" y="3495496"/>
              <a:ext cx="1065383" cy="494580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3934571" y="3858729"/>
              <a:ext cx="510723" cy="81562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3910878" y="3987198"/>
              <a:ext cx="516216" cy="928431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163709" y="3969447"/>
              <a:ext cx="461300" cy="1006520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459912" y="4160228"/>
              <a:ext cx="527200" cy="902397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 rot="1952823">
              <a:off x="5285467" y="2691219"/>
              <a:ext cx="280077" cy="902397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 rot="1952823">
              <a:off x="5237418" y="3106601"/>
              <a:ext cx="461300" cy="737533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 rot="1952823">
              <a:off x="5041128" y="4212155"/>
              <a:ext cx="961039" cy="399137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4814365" y="4246799"/>
              <a:ext cx="730389" cy="728859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232820" y="4182847"/>
              <a:ext cx="411876" cy="685478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2061" name="Группа 116"/>
          <p:cNvGrpSpPr/>
          <p:nvPr/>
        </p:nvGrpSpPr>
        <p:grpSpPr>
          <a:xfrm>
            <a:off x="5321300" y="5521325"/>
            <a:ext cx="647700" cy="504825"/>
            <a:chOff x="3451433" y="2533423"/>
            <a:chExt cx="2564605" cy="2516300"/>
          </a:xfrm>
        </p:grpSpPr>
        <p:sp>
          <p:nvSpPr>
            <p:cNvPr id="55" name="Полилиния 54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55776" y="116630"/>
            <a:ext cx="6092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МДОУ ЦРР Детский сад «Классика»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6804" y="4154803"/>
            <a:ext cx="5096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Создатели: Истомина А.П. – воспитатель</a:t>
            </a:r>
          </a:p>
          <a:p>
            <a:pPr algn="r">
              <a:defRPr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Шмайлюк Л.А. – учитель-логопед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64" name="TextBox 8"/>
          <p:cNvSpPr txBox="1">
            <a:spLocks noChangeArrowheads="1"/>
          </p:cNvSpPr>
          <p:nvPr/>
        </p:nvSpPr>
        <p:spPr bwMode="auto">
          <a:xfrm>
            <a:off x="3129756" y="6080906"/>
            <a:ext cx="28163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Нерюнгри 2026</a:t>
            </a:r>
            <a:endParaRPr lang="ru-RU" alt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C5E3FF"/>
              </a:clrFrom>
              <a:clrTo>
                <a:srgbClr val="C5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88" y="1662113"/>
            <a:ext cx="1808162" cy="35163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2291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2292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2299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2301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2303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04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05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06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07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08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2320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321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Результаты нашего </a:t>
            </a:r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труда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7" y="1109173"/>
            <a:ext cx="2831110" cy="377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3315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3316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3321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3323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3325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6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7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8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9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30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3342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343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Наш опыт с луком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59" y="1090581"/>
            <a:ext cx="2683075" cy="3577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1107325"/>
            <a:ext cx="2636873" cy="351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3315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3316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3321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3323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3325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6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7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8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29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30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3342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343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Наши наблюдения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65" y="1718782"/>
            <a:ext cx="246373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0" y="1741561"/>
            <a:ext cx="2465089" cy="3286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01" y="1780205"/>
            <a:ext cx="2446997" cy="326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7191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3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434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6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36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Мы </a:t>
            </a:r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играем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3" y="1541610"/>
            <a:ext cx="2748895" cy="366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40" y="1517731"/>
            <a:ext cx="2744738" cy="3659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4" y="1517731"/>
            <a:ext cx="2807072" cy="374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3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434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6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36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Мы изучаем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47" y="875835"/>
            <a:ext cx="5599153" cy="419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62915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3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434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6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36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Мы изучаем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20" y="1014960"/>
            <a:ext cx="3378856" cy="4505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38" y="1015833"/>
            <a:ext cx="3381452" cy="450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7978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3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434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6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36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Привлекаем родителей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76" y="1135026"/>
            <a:ext cx="3113934" cy="4151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09" y="1088679"/>
            <a:ext cx="3165773" cy="422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84493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3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434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6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36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Сажаем дома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85" y="1232441"/>
            <a:ext cx="2966137" cy="395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03" y="1224800"/>
            <a:ext cx="2949199" cy="3932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492342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5363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5364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5367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5369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5371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72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73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74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4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08009" y="638651"/>
            <a:ext cx="7416800" cy="4708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Comic Sans MS" pitchFamily="66" charset="0"/>
              </a:rPr>
              <a:t>   Полученные результаты: </a:t>
            </a:r>
          </a:p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Создав огород на окне, мы вырастили лук и другие культуры растений.  У детей появился интерес к процессу выращивания и </a:t>
            </a:r>
            <a:r>
              <a:rPr lang="ru-RU" alt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овощах </a:t>
            </a: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и растениях, исследуя опытным путем </a:t>
            </a:r>
            <a:r>
              <a:rPr lang="ru-RU" altLang="ru-RU" sz="2000" b="1" dirty="0" err="1">
                <a:solidFill>
                  <a:srgbClr val="002060"/>
                </a:solidFill>
                <a:latin typeface="Comic Sans MS" pitchFamily="66" charset="0"/>
              </a:rPr>
              <a:t>услуходу</a:t>
            </a: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 за растениями. Дети узнали много интересного об </a:t>
            </a:r>
            <a:r>
              <a:rPr lang="ru-RU" altLang="ru-RU" sz="2000" b="1" dirty="0" err="1">
                <a:solidFill>
                  <a:srgbClr val="002060"/>
                </a:solidFill>
                <a:latin typeface="Comic Sans MS" pitchFamily="66" charset="0"/>
              </a:rPr>
              <a:t>овия</a:t>
            </a: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, необходимые для их роста. Они научились вести наблюдения и делать первые выводы. Дети непосредственно принимали участие в уходе за растениями огорода. 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  Приобщение 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</a:t>
            </a:r>
          </a:p>
          <a:p>
            <a:pPr algn="just"/>
            <a:endParaRPr lang="ru-RU" alt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387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6388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6396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6398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6400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01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02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03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4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54918" y="1630354"/>
            <a:ext cx="688563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 !</a:t>
            </a:r>
          </a:p>
        </p:txBody>
      </p:sp>
      <p:pic>
        <p:nvPicPr>
          <p:cNvPr id="16390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C4E3FF"/>
              </a:clrFrom>
              <a:clrTo>
                <a:srgbClr val="C4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52813" y="3378498"/>
            <a:ext cx="1374835" cy="195682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C5E3FF"/>
              </a:clrFrom>
              <a:clrTo>
                <a:srgbClr val="C5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87574" y="1630354"/>
            <a:ext cx="1866083" cy="18680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2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C5E3FF"/>
              </a:clrFrom>
              <a:clrTo>
                <a:srgbClr val="C5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2568" y="1783547"/>
            <a:ext cx="1254125" cy="24415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3" name="Рисунок 20"/>
          <p:cNvPicPr>
            <a:picLocks noChangeAspect="1"/>
          </p:cNvPicPr>
          <p:nvPr/>
        </p:nvPicPr>
        <p:blipFill>
          <a:blip r:embed="rId5">
            <a:clrChange>
              <a:clrFrom>
                <a:srgbClr val="C5E3FF"/>
              </a:clrFrom>
              <a:clrTo>
                <a:srgbClr val="C5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3640" y="3639965"/>
            <a:ext cx="1701800" cy="169991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4" name="Рисунок 23"/>
          <p:cNvPicPr>
            <a:picLocks noChangeAspect="1"/>
          </p:cNvPicPr>
          <p:nvPr/>
        </p:nvPicPr>
        <p:blipFill>
          <a:blip r:embed="rId6">
            <a:clrChange>
              <a:clrFrom>
                <a:srgbClr val="C2E1FD"/>
              </a:clrFrom>
              <a:clrTo>
                <a:srgbClr val="C2E1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4637" y="3447022"/>
            <a:ext cx="874712" cy="15033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75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3076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079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081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083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4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5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6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7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6" y="3092690"/>
                <a:ext cx="1943101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6" y="2821271"/>
                <a:ext cx="1738314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8" name="Группа 138"/>
            <p:cNvGrpSpPr/>
            <p:nvPr/>
          </p:nvGrpSpPr>
          <p:grpSpPr>
            <a:xfrm rot="1794830">
              <a:off x="7034919" y="5185843"/>
              <a:ext cx="1788611" cy="836276"/>
              <a:chOff x="2189659" y="3419050"/>
              <a:chExt cx="3246766" cy="1315638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31668" y="3430049"/>
                <a:ext cx="2380286" cy="1280998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074897" y="3604519"/>
                <a:ext cx="2331296" cy="1123682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59159" y="3931506"/>
                <a:ext cx="662791" cy="594303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386804" y="4073714"/>
                <a:ext cx="216129" cy="1423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07024" y="3861572"/>
                <a:ext cx="216127" cy="1423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09096" y="4221317"/>
                <a:ext cx="216129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59611" y="3534280"/>
                <a:ext cx="296816" cy="79906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191362" y="3489493"/>
                <a:ext cx="244946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31" y="4292211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2511" y="3787448"/>
                <a:ext cx="487009" cy="429496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01827" y="4295112"/>
                <a:ext cx="487007" cy="424502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3100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21231" y="2272400"/>
                  <a:ext cx="369818" cy="25969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09292" y="2337087"/>
                  <a:ext cx="144086" cy="1298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101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9" y="2256741"/>
                  <a:ext cx="360215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76" y="2322416"/>
                  <a:ext cx="144086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16063" y="220663"/>
            <a:ext cx="7275512" cy="45550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 i="1" dirty="0">
                <a:solidFill>
                  <a:srgbClr val="FF0000"/>
                </a:solidFill>
                <a:latin typeface="Comic Sans MS" pitchFamily="66" charset="0"/>
              </a:rPr>
              <a:t>Цель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endParaRPr lang="ru-RU" altLang="ru-RU" sz="20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altLang="ru-RU" b="1" dirty="0">
                <a:solidFill>
                  <a:srgbClr val="FF0000"/>
                </a:solidFill>
              </a:rPr>
              <a:t>   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Формирование экологической культуры у детей и родителей, создание условий для познавательного развития детей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через–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исследовательскую деятельность. </a:t>
            </a:r>
          </a:p>
          <a:p>
            <a:pPr algn="just"/>
            <a:endParaRPr lang="ru-RU" altLang="ru-RU" sz="2000" i="1" dirty="0"/>
          </a:p>
          <a:p>
            <a:pPr algn="just"/>
            <a:r>
              <a:rPr lang="ru-RU" alt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  <a:endParaRPr lang="ru-RU" altLang="ru-RU" sz="20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altLang="ru-RU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Формировать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у детей знания о росте и потребности растений;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Формировать умения наблюдать, ухаживать за огородными культурами;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Развивать любознательность, интерес к исследовательской деятельности, экспериментированию;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   Воспитывать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бережное и заботливое отношение к растениям;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Формировать партнерские взаимоотношения между педагогом, детьми и родителями.</a:t>
            </a:r>
          </a:p>
          <a:p>
            <a:endParaRPr lang="ru-RU" altLang="ru-RU" dirty="0"/>
          </a:p>
          <a:p>
            <a:r>
              <a:rPr lang="ru-RU" altLang="ru-RU" sz="160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Calibri" pitchFamily="34" charset="0"/>
              </a:rPr>
            </a:br>
            <a:endParaRPr lang="ru-RU" alt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409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476375" y="346075"/>
            <a:ext cx="7429500" cy="433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latin typeface="Comic Sans MS" pitchFamily="66" charset="0"/>
              </a:rPr>
              <a:t>Этапы реализации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исследовательской деятельности</a:t>
            </a:r>
          </a:p>
          <a:p>
            <a:pPr algn="just"/>
            <a:r>
              <a:rPr lang="en-US" altLang="ru-RU" sz="1600" b="1" u="sng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ru-RU" altLang="ru-RU" sz="16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Подготовительный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1.Определение цели и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задач.</a:t>
            </a:r>
            <a:endParaRPr lang="ru-RU" alt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2.Анализ имеющихся условий в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группе.</a:t>
            </a:r>
            <a:endParaRPr lang="ru-RU" alt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3.Сбор информационного материала о растениях (загадки, поговорки, стихотворения)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en-US" altLang="ru-RU" sz="1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Создание условий для организации работы в огороде на окне.</a:t>
            </a:r>
          </a:p>
          <a:p>
            <a:pPr algn="just"/>
            <a:r>
              <a:rPr lang="en-US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II </a:t>
            </a:r>
            <a:r>
              <a:rPr lang="ru-RU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Основной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1. Рассматривание и посадка лука,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укропа, цветов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– астры и бархатцы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2. Исследовательская и практическая деятельность детей по изучению особенностей выращивания овощей: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- подготовка почвы, приобретение семян, посадка, полив, рыхление;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- оформление огорода на окне;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- наблюдение за растениями;</a:t>
            </a:r>
          </a:p>
          <a:p>
            <a:pPr algn="just"/>
            <a:r>
              <a:rPr lang="en-US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III</a:t>
            </a:r>
            <a:r>
              <a:rPr lang="ru-RU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 Заключительный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1.Анализ полученных результатов.</a:t>
            </a:r>
          </a:p>
          <a:p>
            <a:pPr algn="just"/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2.Презентация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«Огород на окне».</a:t>
            </a:r>
          </a:p>
        </p:txBody>
      </p:sp>
      <p:grpSp>
        <p:nvGrpSpPr>
          <p:cNvPr id="4101" name="Группа 23"/>
          <p:cNvGrpSpPr/>
          <p:nvPr/>
        </p:nvGrpSpPr>
        <p:grpSpPr>
          <a:xfrm>
            <a:off x="26988" y="487521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410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7" y="3288825"/>
                <a:ext cx="716651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0" y="2536073"/>
                <a:ext cx="490341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4" y="3011497"/>
                <a:ext cx="447234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3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4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6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4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17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1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6" y="4120818"/>
                <a:ext cx="522671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07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4" y="4144587"/>
                <a:ext cx="953738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0" y="4200055"/>
                <a:ext cx="727427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410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38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400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39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6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3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6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8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6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5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6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5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6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410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5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4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1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2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2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2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5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0" y="394993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5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4" y="2959462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8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4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9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1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5" y="3983730"/>
                <a:ext cx="817344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41" y="3406003"/>
                <a:ext cx="715665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8"/>
                <a:ext cx="488844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8" y="3068931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3" y="2651601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700" y="4343442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2" y="4305784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5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70" y="3578861"/>
                <a:ext cx="684379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2" y="3365271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8" y="3881142"/>
                <a:ext cx="512306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6" y="3886876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2" y="4060699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4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60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8"/>
                <a:ext cx="965955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3" y="4266845"/>
                <a:ext cx="731308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3" y="4058230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1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1"/>
                <a:ext cx="818446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3"/>
                <a:ext cx="444926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5"/>
                <a:ext cx="1027181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81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5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6"/>
                <a:ext cx="280138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3"/>
                <a:ext cx="961266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62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72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1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3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2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9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2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1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0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5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8" y="394438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3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2" y="2961838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6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2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7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3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38988" y="5718175"/>
            <a:ext cx="1023937" cy="744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3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C5E3FF"/>
              </a:clrFrom>
              <a:clrTo>
                <a:srgbClr val="C5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2924175"/>
            <a:ext cx="1417638" cy="20177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5123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331913" y="346075"/>
            <a:ext cx="7564437" cy="4370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Актуальность:</a:t>
            </a:r>
            <a:endParaRPr lang="ru-RU" altLang="ru-RU" sz="20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altLang="ru-RU" sz="16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   Многие родители не подозревают, что вызвать интерес ребенка к живой природе можно, лишь научив его наблюдать за растением, его развитием. Интерес детей к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познавательно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– исследовательской деятельности в дошкольном возрасте недостаточно развит. Исследовательская, поисковая активность – естественное состояние ребенка, он настроен на познание. Только с помощью взрослых ребенок может понять, что жизнь растения зависит от наличия тепла, света и хорошей почвы. Чтобы удовлетворить детскую любознательность, привить первые навыки активности и самостоятельности мышления, мы создали условия для поисково-исследовательской деятельности детей. Ознакомление с ростом и развитием растений можно осуществлять в </a:t>
            </a:r>
            <a:r>
              <a:rPr lang="ru-RU" altLang="ru-RU" sz="1600" dirty="0" smtClean="0">
                <a:solidFill>
                  <a:srgbClr val="002060"/>
                </a:solidFill>
                <a:latin typeface="Comic Sans MS" pitchFamily="66" charset="0"/>
              </a:rPr>
              <a:t>весенний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период</a:t>
            </a:r>
            <a:r>
              <a:rPr lang="ru-RU" altLang="ru-RU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выращивая в помещении детского сада различные культуры из семян и луковиц, используя для этого огород на окне.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   Таким образом, решаются задачи познавательно-исследовательского, социально-личностного, эстетического развития ребенка.</a:t>
            </a:r>
          </a:p>
        </p:txBody>
      </p:sp>
      <p:grpSp>
        <p:nvGrpSpPr>
          <p:cNvPr id="5125" name="Группа 23"/>
          <p:cNvGrpSpPr/>
          <p:nvPr/>
        </p:nvGrpSpPr>
        <p:grpSpPr>
          <a:xfrm>
            <a:off x="26988" y="487521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5130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7" y="3288825"/>
                <a:ext cx="716651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0" y="2536073"/>
                <a:ext cx="490341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4" y="3011497"/>
                <a:ext cx="447234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3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4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6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4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17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1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6" y="4120818"/>
                <a:ext cx="522671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07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4" y="4144587"/>
                <a:ext cx="953738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0" y="4200055"/>
                <a:ext cx="727427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5132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38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400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39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6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3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6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8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6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5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6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5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6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5134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5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4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1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2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2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2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5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0" y="394993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5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4" y="2959462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8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4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9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35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5" y="3983730"/>
                <a:ext cx="817344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41" y="3406003"/>
                <a:ext cx="715665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8"/>
                <a:ext cx="488844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8" y="3068931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3" y="2651601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700" y="4343442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2" y="4305784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5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70" y="3578861"/>
                <a:ext cx="684379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2" y="3365271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8" y="3881142"/>
                <a:ext cx="512306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6" y="3886876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2" y="4060699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4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60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8"/>
                <a:ext cx="965955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3" y="4266845"/>
                <a:ext cx="731308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3" y="4058230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36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1"/>
                <a:ext cx="818446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3"/>
                <a:ext cx="444926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5"/>
                <a:ext cx="1027181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81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5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6"/>
                <a:ext cx="280138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3"/>
                <a:ext cx="961266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62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72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37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3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2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9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2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1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0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5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8" y="394438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3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2" y="2961838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6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2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7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3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38988" y="5718175"/>
            <a:ext cx="1023937" cy="744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C5E3FF"/>
              </a:clrFrom>
              <a:clrTo>
                <a:srgbClr val="C5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588" y="3429000"/>
            <a:ext cx="857250" cy="1665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2398726">
            <a:off x="7993063" y="4724400"/>
            <a:ext cx="579437" cy="9953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147" name="Группа 5"/>
          <p:cNvGrpSpPr/>
          <p:nvPr/>
        </p:nvGrpSpPr>
        <p:grpSpPr>
          <a:xfrm>
            <a:off x="1322388" y="-315913"/>
            <a:ext cx="8020050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6148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156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158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160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1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2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3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4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6" y="3092690"/>
                <a:ext cx="1943101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6" y="2821271"/>
                <a:ext cx="1738314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5" name="Группа 138"/>
            <p:cNvGrpSpPr/>
            <p:nvPr/>
          </p:nvGrpSpPr>
          <p:grpSpPr>
            <a:xfrm rot="1794830">
              <a:off x="7034919" y="5185843"/>
              <a:ext cx="1788612" cy="836277"/>
              <a:chOff x="2189659" y="3419049"/>
              <a:chExt cx="3246767" cy="131563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31668" y="3430049"/>
                <a:ext cx="2380285" cy="1280998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074897" y="3604518"/>
                <a:ext cx="2331295" cy="1123682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59159" y="3931505"/>
                <a:ext cx="662791" cy="594303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386803" y="4073714"/>
                <a:ext cx="216129" cy="1423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07023" y="3861571"/>
                <a:ext cx="216127" cy="1423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09095" y="4221316"/>
                <a:ext cx="216129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59610" y="3534280"/>
                <a:ext cx="296816" cy="79906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191361" y="3489493"/>
                <a:ext cx="244946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30" y="429221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2511" y="3787447"/>
                <a:ext cx="487008" cy="429496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01827" y="4295111"/>
                <a:ext cx="487007" cy="424502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6177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21231" y="2272400"/>
                  <a:ext cx="369818" cy="25969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09292" y="2337087"/>
                  <a:ext cx="144086" cy="1298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178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8" y="2256738"/>
                  <a:ext cx="360215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74" y="2322412"/>
                  <a:ext cx="144086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10200" y="11061700"/>
            <a:ext cx="46634400" cy="34975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9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C4E3FF"/>
              </a:clrFrom>
              <a:clrTo>
                <a:srgbClr val="C4E3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1898095">
            <a:off x="-53080" y="3942556"/>
            <a:ext cx="1736725" cy="17367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435782" y="183323"/>
            <a:ext cx="6484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Юные </a:t>
            </a:r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огородники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154" name="Прямоугольник 6"/>
          <p:cNvSpPr>
            <a:spLocks noChangeArrowheads="1"/>
          </p:cNvSpPr>
          <p:nvPr/>
        </p:nvSpPr>
        <p:spPr bwMode="auto">
          <a:xfrm>
            <a:off x="2848745" y="3394751"/>
            <a:ext cx="457200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Мы - ребята молодцы!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Любим мы трудиться.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Вот посадим огород.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Будем им гордиться!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65" y="1479527"/>
            <a:ext cx="2262088" cy="3016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8" y="835889"/>
            <a:ext cx="2714799" cy="20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64" y="894921"/>
            <a:ext cx="2308115" cy="307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8195" name="Группа 5"/>
          <p:cNvGrpSpPr/>
          <p:nvPr/>
        </p:nvGrpSpPr>
        <p:grpSpPr>
          <a:xfrm>
            <a:off x="2974975" y="-82550"/>
            <a:ext cx="4664075" cy="1946275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8196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8201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8203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8205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6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7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8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9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10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8222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8223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8198" name="TextBox 31"/>
          <p:cNvSpPr txBox="1">
            <a:spLocks noChangeArrowheads="1"/>
          </p:cNvSpPr>
          <p:nvPr/>
        </p:nvSpPr>
        <p:spPr bwMode="auto">
          <a:xfrm>
            <a:off x="65292" y="1698929"/>
            <a:ext cx="3406775" cy="1225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1600" b="1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Посадили лук мы в плошки.</a:t>
            </a:r>
            <a:endParaRPr lang="ru-RU" altLang="ru-RU" sz="1600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Поместили на окошке,</a:t>
            </a:r>
            <a:endParaRPr lang="ru-RU" altLang="ru-RU" sz="1600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Только солнышко пригрело,</a:t>
            </a:r>
            <a:endParaRPr lang="ru-RU" altLang="ru-RU" sz="1600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Лук пустил большие стрелы.</a:t>
            </a:r>
            <a:endParaRPr lang="ru-RU" altLang="ru-RU" sz="1600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90" y="2642170"/>
            <a:ext cx="2434490" cy="324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73" y="773412"/>
            <a:ext cx="2528488" cy="337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1" name="TextBox 6"/>
          <p:cNvSpPr txBox="1">
            <a:spLocks noChangeArrowheads="1"/>
          </p:cNvSpPr>
          <p:nvPr/>
        </p:nvSpPr>
        <p:spPr bwMode="auto">
          <a:xfrm>
            <a:off x="1566324" y="87991"/>
            <a:ext cx="6484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Юные </a:t>
            </a:r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огородники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9219" name="Группа 5"/>
          <p:cNvGrpSpPr/>
          <p:nvPr/>
        </p:nvGrpSpPr>
        <p:grpSpPr>
          <a:xfrm>
            <a:off x="900113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922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9224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9226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9228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29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0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1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2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3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9245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246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Наш огород он на радость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 всем растет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65" y="1241123"/>
            <a:ext cx="5654783" cy="424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1" name="Прямоугольник 8"/>
          <p:cNvSpPr>
            <a:spLocks noChangeArrowheads="1"/>
          </p:cNvSpPr>
          <p:nvPr/>
        </p:nvSpPr>
        <p:spPr bwMode="auto">
          <a:xfrm>
            <a:off x="-21851" y="3625871"/>
            <a:ext cx="3316288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 </a:t>
            </a:r>
            <a:r>
              <a:rPr lang="ru-RU" altLang="ru-RU" b="1" i="1" dirty="0">
                <a:solidFill>
                  <a:srgbClr val="002060"/>
                </a:solidFill>
                <a:latin typeface="Comic Sans MS" pitchFamily="66" charset="0"/>
              </a:rPr>
              <a:t>Огород наш огород,</a:t>
            </a:r>
            <a:endParaRPr lang="ru-RU" alt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Comic Sans MS" pitchFamily="66" charset="0"/>
              </a:rPr>
              <a:t>Все на нем всегда растет.                    Витаминов целый клад.</a:t>
            </a:r>
            <a:endParaRPr lang="ru-RU" alt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Comic Sans MS" pitchFamily="66" charset="0"/>
              </a:rPr>
              <a:t>Приходите все к нам в сад!</a:t>
            </a:r>
            <a:endParaRPr lang="ru-RU" alt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0243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0244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027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027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027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029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029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245" name="Группа 6"/>
          <p:cNvGrpSpPr/>
          <p:nvPr/>
        </p:nvGrpSpPr>
        <p:grpSpPr>
          <a:xfrm>
            <a:off x="2268538" y="6021388"/>
            <a:ext cx="1079500" cy="674687"/>
            <a:chOff x="3451433" y="2533423"/>
            <a:chExt cx="2564605" cy="2516300"/>
          </a:xfrm>
        </p:grpSpPr>
        <p:sp>
          <p:nvSpPr>
            <p:cNvPr id="183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5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6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7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8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9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0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1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2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3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4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5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6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7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8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9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0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1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2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3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12644" y="1766985"/>
            <a:ext cx="3132137" cy="2338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Огород наш, огород,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Все на нем всегда растет,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Если руки не ленивы,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Если мы трудолюбивы.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Проявить должны заботу,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Видно по труду работу.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И тогда наш огород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Comic Sans MS" pitchFamily="66" charset="0"/>
              </a:rPr>
              <a:t>Расцветет и оживет</a:t>
            </a:r>
          </a:p>
          <a:p>
            <a:endParaRPr lang="ru-RU" altLang="ru-RU" dirty="0"/>
          </a:p>
        </p:txBody>
      </p:sp>
      <p:pic>
        <p:nvPicPr>
          <p:cNvPr id="717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C1DFFB"/>
              </a:clrFrom>
              <a:clrTo>
                <a:srgbClr val="C1DF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763845">
            <a:off x="1031220" y="3831665"/>
            <a:ext cx="1093787" cy="187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23" y="772197"/>
            <a:ext cx="2770125" cy="369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1420787"/>
            <a:ext cx="2789047" cy="371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" name="TextBox 1"/>
          <p:cNvSpPr txBox="1">
            <a:spLocks noChangeArrowheads="1"/>
          </p:cNvSpPr>
          <p:nvPr/>
        </p:nvSpPr>
        <p:spPr bwMode="auto">
          <a:xfrm>
            <a:off x="541416" y="75524"/>
            <a:ext cx="8686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Наш огород он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радость всем растет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1267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1268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1274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1276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1278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79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0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1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2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3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1295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296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2411413" y="1557338"/>
            <a:ext cx="4392612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Огород мы посадили.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Всех в округе удивили.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Лучок, горошек и томат.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Настоящий вырос клад.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Поливали и рыхлили,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Эксперименты проводили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Все пойдет нам на обед,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Приготовим винегрет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Comic Sans MS" pitchFamily="66" charset="0"/>
              </a:rPr>
              <a:t>Результаты нашего </a:t>
            </a:r>
            <a:r>
              <a:rPr lang="ru-RU" alt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труда</a:t>
            </a:r>
            <a:endParaRPr lang="ru-RU" alt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5" y="1813728"/>
            <a:ext cx="2818803" cy="375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73" y="937834"/>
            <a:ext cx="2836417" cy="378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622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Всеволод Шмайлюк</dc:creator>
  <cp:lastModifiedBy>User</cp:lastModifiedBy>
  <cp:revision>113</cp:revision>
  <cp:lastPrinted>2026-04-02T01:28:05Z</cp:lastPrinted>
  <dcterms:created xsi:type="dcterms:W3CDTF">2011-07-05T07:02:17Z</dcterms:created>
  <dcterms:modified xsi:type="dcterms:W3CDTF">2026-04-02T01:48:25Z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13425611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