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7" r:id="rId2"/>
    <p:sldId id="256" r:id="rId3"/>
    <p:sldId id="258" r:id="rId4"/>
    <p:sldId id="259" r:id="rId5"/>
    <p:sldId id="260" r:id="rId6"/>
    <p:sldId id="263" r:id="rId7"/>
    <p:sldId id="264" r:id="rId8"/>
    <p:sldId id="261" r:id="rId9"/>
    <p:sldId id="262" r:id="rId10"/>
    <p:sldId id="265" r:id="rId11"/>
    <p:sldId id="267" r:id="rId12"/>
    <p:sldId id="266" r:id="rId13"/>
    <p:sldId id="275" r:id="rId14"/>
    <p:sldId id="269" r:id="rId15"/>
    <p:sldId id="272" r:id="rId16"/>
    <p:sldId id="271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20"/>
    <a:srgbClr val="00EA6A"/>
    <a:srgbClr val="00D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84" autoAdjust="0"/>
  </p:normalViewPr>
  <p:slideViewPr>
    <p:cSldViewPr>
      <p:cViewPr varScale="1">
        <p:scale>
          <a:sx n="77" d="100"/>
          <a:sy n="77" d="100"/>
        </p:scale>
        <p:origin x="-102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00B050"/>
            </a:gs>
            <a:gs pos="98000">
              <a:srgbClr val="FFFF00"/>
            </a:gs>
            <a:gs pos="69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080567"/>
            <a:ext cx="66247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</a:t>
            </a:r>
          </a:p>
          <a:p>
            <a:pPr algn="ctr"/>
            <a:r>
              <a:rPr lang="ru-RU" sz="6000" b="1" dirty="0" err="1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Экотерритория</a:t>
            </a:r>
            <a:r>
              <a:rPr lang="ru-RU" sz="6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b="1" dirty="0"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8019" y="3965467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творческого объединения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НаноМир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Кокарева Татьяна Павловна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573325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Новгород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784976" cy="730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Технологическая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карта выращивания рассады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бархатцев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1 этап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Заполни посадочные ящики почвой, утрамбуй.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Смешай семена с мелким песком.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Равномерно выложи семена петунии на расстоянии 1-1, 5 см. друг то друга ровными рядами и полей тёплой водой.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2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этап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Накрой ящики пленкой до появления первых всходов.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Поставь ящики в хорошо освещаемое и проветриваемое место.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3 этап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После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появления 2-3 листиков рассади саженцы в небольшие ящики на расстоянии не менее 5 см.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Через 12 – 13 недель с момента посева семян высади рассаду в открытый грунт.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4 этап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Регулярно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поливай рассаду и проветривай помещение.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latin typeface="Times New Roman"/>
              <a:ea typeface="Times New Roman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37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4128" y="3228077"/>
            <a:ext cx="3312368" cy="3312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188640"/>
            <a:ext cx="6912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Удобрение из отходов</a:t>
            </a:r>
          </a:p>
          <a:p>
            <a:pPr algn="ctr"/>
            <a:endParaRPr lang="ru-RU" dirty="0" smtClean="0"/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материалы, например скошенная трава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опавшие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листья, слишком полезны, чтобы их просто  выбрасывать.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Отправьте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в компостную кучу, где  дождевые черви и всевозможные микроорганизмы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превратят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ценное органическое удобрение, которое  еще и улучшает структуру почвы.</a:t>
            </a:r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1482" y="4149080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несколько мини компостеров сделанных из  сетки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спанбонда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Сорняки, опавшие листья и просто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отходы наших семей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компостируем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экологических удобрений для клумб.</a:t>
            </a:r>
          </a:p>
        </p:txBody>
      </p:sp>
    </p:spTree>
    <p:extLst>
      <p:ext uri="{BB962C8B-B14F-4D97-AF65-F5344CB8AC3E}">
        <p14:creationId xmlns:p14="http://schemas.microsoft.com/office/powerpoint/2010/main" val="39261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6016" y="188640"/>
            <a:ext cx="3960440" cy="374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547144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Мульчирование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нанесения на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землю слоя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органических или неорганических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компонентов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сорняков, </a:t>
            </a:r>
            <a:r>
              <a:rPr lang="ru-RU" spc="-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плодородности,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удержания </a:t>
            </a:r>
            <a:r>
              <a:rPr lang="ru-RU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влаги. </a:t>
            </a:r>
            <a:r>
              <a:rPr lang="ru-RU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мульчирования,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</a:t>
            </a:r>
            <a:r>
              <a:rPr lang="ru-RU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pc="-6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  <a:r>
              <a:rPr lang="ru-RU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растений, </a:t>
            </a:r>
            <a:r>
              <a:rPr lang="ru-RU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подойдут </a:t>
            </a:r>
            <a:r>
              <a:rPr lang="ru-RU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опилки, </a:t>
            </a:r>
            <a:r>
              <a:rPr lang="ru-RU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бумага</a:t>
            </a:r>
            <a:r>
              <a:rPr lang="ru-RU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солома,</a:t>
            </a:r>
            <a:r>
              <a:rPr lang="ru-RU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хвоя,</a:t>
            </a:r>
            <a:r>
              <a:rPr lang="ru-RU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кора,</a:t>
            </a:r>
            <a:r>
              <a:rPr lang="ru-RU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гравий,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керамзит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</a:t>
            </a:r>
            <a:r>
              <a:rPr lang="ru-RU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3168352" cy="256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02359"/>
            <a:ext cx="3456383" cy="245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9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2673" y="311995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полив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Классический способ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0" y="2170956"/>
            <a:ext cx="3579541" cy="366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616053" cy="371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96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4248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Наш способ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Небольшие клумбы с цветами обустроены  системой капельного полива, изготовленных  нами из пластиковых бутылок и системы  капельниц.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Так вода доставляется непосредственно к корням растений и экономится вода на полив.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73" y="590600"/>
            <a:ext cx="39751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0" y="3573016"/>
            <a:ext cx="4176713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8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379" y="77929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427" y="1188663"/>
            <a:ext cx="76328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</a:p>
          <a:p>
            <a:pPr lvl="0"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подвели итоги проделанной работы и сделали вывод, что цели проекта реализованы.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 работы над проектом мы не только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вырастили красивые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экоклумбы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обогатили свои знания о видах цветов, которые можно выращивать в наших условиях,  стали лучше разбираться в правилах выращивания растений и ухода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ними, придумали свою систему удобрений и полива.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Дальнейшее развитие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Клумба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периодически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обновляться и пополнятся новыми видами растений.  В этом году мы продолжили работу в проекте. Родителями закуплены семена, грунт. Нами высажена рассада. В этом году мы хотим делать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клумбы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растений Нижегородской области, некоторые из них занесены в красную книгу .</a:t>
            </a:r>
          </a:p>
        </p:txBody>
      </p:sp>
    </p:spTree>
    <p:extLst>
      <p:ext uri="{BB962C8B-B14F-4D97-AF65-F5344CB8AC3E}">
        <p14:creationId xmlns:p14="http://schemas.microsoft.com/office/powerpoint/2010/main" val="34694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7"/>
            <a:ext cx="83197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группы лекарственных растений Нижегородской области и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экологическую клумбу придомовых территориях. </a:t>
            </a:r>
          </a:p>
          <a:p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dirty="0" err="1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экотропу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Православной гимназии – Церкви Тимофея и </a:t>
            </a:r>
            <a:r>
              <a:rPr lang="ru-RU" dirty="0" err="1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Татианы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ЦДТ Ленинского района , через живые ели</a:t>
            </a:r>
            <a:endParaRPr lang="ru-RU" dirty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Техноткань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Церковь иконы Умиления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основные лекарственные растения Нижегородской области;</a:t>
            </a:r>
          </a:p>
          <a:p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-выявить их значение, основные области применения;</a:t>
            </a:r>
          </a:p>
          <a:p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бережное отношение к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природе;</a:t>
            </a:r>
          </a:p>
          <a:p>
            <a:r>
              <a:rPr lang="ru-RU" b="0" i="0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-создать </a:t>
            </a:r>
            <a:r>
              <a:rPr lang="ru-RU" b="0" i="0" dirty="0" err="1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экотропу</a:t>
            </a:r>
            <a:r>
              <a:rPr lang="ru-RU" b="0" i="0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клумб из  лекарственных растений.</a:t>
            </a:r>
            <a:endParaRPr lang="ru-RU" dirty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экологических клумб на придомовых территориях;</a:t>
            </a:r>
          </a:p>
          <a:p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-Использование мульчирования, специальных экосистем полива;  </a:t>
            </a:r>
          </a:p>
          <a:p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уровня заинтересованности в защите и сохранении природной среды;</a:t>
            </a:r>
          </a:p>
          <a:p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-Благоустройство и озеленение территории, создание 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благоприятной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экологической  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эстетической обстановки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-Пропаганда экологической культуры;</a:t>
            </a:r>
          </a:p>
          <a:p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</a:t>
            </a:r>
            <a:r>
              <a:rPr lang="ru-RU" dirty="0" err="1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экотропы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клумб из  лекарственных растений.</a:t>
            </a:r>
          </a:p>
          <a:p>
            <a:endParaRPr lang="ru-RU" dirty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18181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7920508" y="1694545"/>
            <a:ext cx="43204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5580112" y="1947611"/>
            <a:ext cx="360040" cy="75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2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1469" y="26064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проекта 2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153209"/>
              </p:ext>
            </p:extLst>
          </p:nvPr>
        </p:nvGraphicFramePr>
        <p:xfrm>
          <a:off x="467544" y="1268760"/>
          <a:ext cx="8352928" cy="4582854"/>
        </p:xfrm>
        <a:graphic>
          <a:graphicData uri="http://schemas.openxmlformats.org/drawingml/2006/table">
            <a:tbl>
              <a:tblPr firstRow="1" bandRow="1"/>
              <a:tblGrid>
                <a:gridCol w="5904656"/>
                <a:gridCol w="1080120"/>
                <a:gridCol w="1368152"/>
              </a:tblGrid>
              <a:tr h="504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Содержание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997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0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Сроки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997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Участники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9978"/>
                    </a:solidFill>
                  </a:tcPr>
                </a:tc>
              </a:tr>
              <a:tr h="14865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3225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1.</a:t>
                      </a:r>
                      <a:r>
                        <a:rPr lang="ru-RU" sz="16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Составление плана работы.</a:t>
                      </a:r>
                    </a:p>
                    <a:p>
                      <a:pPr marL="91440" marR="3225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2. Занятия по изучению видов клумб, сортов лекарственных растений, закупка семян, луковиц подходящих растений.</a:t>
                      </a:r>
                    </a:p>
                    <a:p>
                      <a:pPr marL="91440" marR="3225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3. Конкурс эскизов клумб.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0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600" dirty="0" err="1" smtClean="0">
                          <a:latin typeface="Times New Roman"/>
                          <a:cs typeface="Times New Roman"/>
                        </a:rPr>
                        <a:t>ай</a:t>
                      </a:r>
                      <a:r>
                        <a:rPr sz="1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 smtClean="0"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ru-RU" sz="1600" spc="-2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1219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10" dirty="0" err="1" smtClean="0">
                          <a:latin typeface="Times New Roman"/>
                          <a:cs typeface="Times New Roman"/>
                        </a:rPr>
                        <a:t>Педагог</a:t>
                      </a:r>
                      <a:r>
                        <a:rPr sz="1600" spc="-1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6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дети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 родители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</a:tr>
              <a:tr h="93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Разработка</a:t>
                      </a:r>
                      <a:r>
                        <a:rPr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сценария,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подбор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материала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>
                          <a:latin typeface="Times New Roman"/>
                          <a:cs typeface="Times New Roman"/>
                        </a:rPr>
                        <a:t>создание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 smtClean="0">
                          <a:latin typeface="Times New Roman"/>
                          <a:cs typeface="Times New Roman"/>
                        </a:rPr>
                        <a:t>серии</a:t>
                      </a: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 текстов и </a:t>
                      </a:r>
                      <a:r>
                        <a:rPr sz="1600" spc="-5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 err="1" smtClean="0">
                          <a:latin typeface="Times New Roman"/>
                          <a:cs typeface="Times New Roman"/>
                        </a:rPr>
                        <a:t>виде</a:t>
                      </a:r>
                      <a:r>
                        <a:rPr lang="ru-RU" sz="1600" spc="-20" dirty="0" smtClean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-20" dirty="0" err="1" smtClean="0">
                          <a:latin typeface="Times New Roman"/>
                          <a:cs typeface="Times New Roman"/>
                        </a:rPr>
                        <a:t>роликов</a:t>
                      </a:r>
                      <a:r>
                        <a:rPr sz="1600" spc="-4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 smtClean="0">
                          <a:latin typeface="Times New Roman"/>
                          <a:cs typeface="Times New Roman"/>
                        </a:rPr>
                        <a:t>лекрственных</a:t>
                      </a:r>
                      <a:r>
                        <a:rPr sz="1600" spc="-1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цветах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dirty="0" err="1" smtClean="0">
                          <a:latin typeface="Times New Roman"/>
                          <a:cs typeface="Times New Roman"/>
                        </a:rPr>
                        <a:t>юнь</a:t>
                      </a:r>
                      <a:r>
                        <a:rPr sz="16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 smtClean="0"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ru-RU" sz="1600" spc="-2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EC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2192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Педагог,</a:t>
                      </a:r>
                      <a:r>
                        <a:rPr kumimoji="0" lang="ru-RU" sz="1600" b="0" i="0" u="none" strike="noStrike" kern="1200" cap="none" spc="-4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kumimoji="0" lang="ru-RU" sz="1600" b="0" i="0" u="none" strike="noStrike" kern="1200" cap="none" spc="-2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дети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и</a:t>
                      </a:r>
                      <a:r>
                        <a:rPr kumimoji="0" lang="ru-RU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 родители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EC"/>
                    </a:solidFill>
                  </a:tcPr>
                </a:tc>
              </a:tr>
              <a:tr h="16561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236854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ru-RU" sz="1600" spc="-10" dirty="0" smtClean="0">
                          <a:latin typeface="Times New Roman"/>
                          <a:cs typeface="Times New Roman"/>
                        </a:rPr>
                        <a:t>Создание т</a:t>
                      </a:r>
                      <a:r>
                        <a:rPr sz="1600" spc="-10" dirty="0" err="1" smtClean="0">
                          <a:latin typeface="Times New Roman"/>
                          <a:cs typeface="Times New Roman"/>
                        </a:rPr>
                        <a:t>аблич</a:t>
                      </a:r>
                      <a:r>
                        <a:rPr lang="ru-RU" sz="1600" spc="-10" dirty="0" err="1" smtClean="0">
                          <a:latin typeface="Times New Roman"/>
                          <a:cs typeface="Times New Roman"/>
                        </a:rPr>
                        <a:t>ек</a:t>
                      </a:r>
                      <a:r>
                        <a:rPr sz="1600" spc="-5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600" spc="-10" dirty="0" smtClean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lang="ru-RU" sz="1600" spc="-10" dirty="0" err="1" smtClean="0">
                          <a:latin typeface="Times New Roman"/>
                          <a:cs typeface="Times New Roman"/>
                        </a:rPr>
                        <a:t>екарственые</a:t>
                      </a:r>
                      <a:r>
                        <a:rPr lang="ru-RU" sz="1600" spc="-10" dirty="0" smtClean="0">
                          <a:latin typeface="Times New Roman"/>
                          <a:cs typeface="Times New Roman"/>
                        </a:rPr>
                        <a:t> травы</a:t>
                      </a:r>
                      <a:r>
                        <a:rPr sz="1600" dirty="0" smtClean="0">
                          <a:latin typeface="Times New Roman"/>
                          <a:cs typeface="Times New Roman"/>
                        </a:rPr>
                        <a:t>»,</a:t>
                      </a:r>
                      <a:r>
                        <a:rPr sz="1600" spc="-5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 smtClean="0">
                          <a:latin typeface="Times New Roman"/>
                          <a:cs typeface="Times New Roman"/>
                        </a:rPr>
                        <a:t>оснащен</a:t>
                      </a:r>
                      <a:r>
                        <a:rPr lang="ru-RU" sz="1600" dirty="0" err="1" smtClean="0">
                          <a:latin typeface="Times New Roman"/>
                          <a:cs typeface="Times New Roman"/>
                        </a:rPr>
                        <a:t>ных</a:t>
                      </a: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5" dirty="0" smtClean="0">
                          <a:latin typeface="Times New Roman"/>
                          <a:cs typeface="Times New Roman"/>
                        </a:rPr>
                        <a:t>QR- 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кодом,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который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можно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навести</a:t>
                      </a:r>
                      <a:r>
                        <a:rPr sz="16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экран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телефона</a:t>
                      </a:r>
                      <a:r>
                        <a:rPr sz="16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планшета</a:t>
                      </a:r>
                      <a:r>
                        <a:rPr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 spc="-25" dirty="0" smtClean="0">
                          <a:latin typeface="Times New Roman"/>
                          <a:cs typeface="Times New Roman"/>
                        </a:rPr>
                        <a:t>прочитать / </a:t>
                      </a:r>
                      <a:r>
                        <a:rPr sz="1600" dirty="0" err="1" smtClean="0">
                          <a:latin typeface="Times New Roman"/>
                          <a:cs typeface="Times New Roman"/>
                        </a:rPr>
                        <a:t>посмотреть</a:t>
                      </a:r>
                      <a:r>
                        <a:rPr sz="1600" spc="-4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видеоролики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лечебных </a:t>
                      </a:r>
                      <a:r>
                        <a:rPr sz="1600" spc="-10" dirty="0" err="1">
                          <a:latin typeface="Times New Roman"/>
                          <a:cs typeface="Times New Roman"/>
                        </a:rPr>
                        <a:t>свойствах</a:t>
                      </a:r>
                      <a:r>
                        <a:rPr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ли</a:t>
                      </a:r>
                      <a:r>
                        <a:rPr sz="16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 err="1" smtClean="0">
                          <a:latin typeface="Times New Roman"/>
                          <a:cs typeface="Times New Roman"/>
                        </a:rPr>
                        <a:t>легенд</a:t>
                      </a: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600" spc="-5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лекарственных </a:t>
                      </a:r>
                      <a:r>
                        <a:rPr sz="1600" spc="-10" dirty="0" err="1" smtClean="0">
                          <a:latin typeface="Times New Roman"/>
                          <a:cs typeface="Times New Roman"/>
                        </a:rPr>
                        <a:t>цветах</a:t>
                      </a:r>
                      <a:r>
                        <a:rPr lang="ru-RU" sz="1600" spc="-10" dirty="0" smtClean="0">
                          <a:latin typeface="Times New Roman"/>
                          <a:cs typeface="Times New Roman"/>
                        </a:rPr>
                        <a:t>.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spc="-20" dirty="0" err="1" smtClean="0">
                          <a:latin typeface="Times New Roman"/>
                          <a:cs typeface="Times New Roman"/>
                        </a:rPr>
                        <a:t>Июнь</a:t>
                      </a:r>
                      <a:r>
                        <a:rPr lang="ru-RU" sz="1600" spc="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 smtClean="0"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ru-RU" sz="1600" spc="-2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2192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Педагог,</a:t>
                      </a:r>
                      <a:r>
                        <a:rPr kumimoji="0" lang="ru-RU" sz="1600" b="0" i="0" u="none" strike="noStrike" kern="1200" cap="none" spc="-4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kumimoji="0" lang="ru-RU" sz="1600" b="0" i="0" u="none" strike="noStrike" kern="1200" cap="none" spc="-2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дети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и</a:t>
                      </a:r>
                      <a:r>
                        <a:rPr kumimoji="0" lang="ru-RU" sz="16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Times New Roman"/>
                        </a:rPr>
                        <a:t> родители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9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5" y="307755"/>
            <a:ext cx="8928992" cy="633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km-gimn.ru/upload/images/o/logo_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55" y="4434762"/>
            <a:ext cx="1526679" cy="19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78882"/>
            <a:ext cx="1970584" cy="21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27650" y="4415366"/>
            <a:ext cx="1970585" cy="26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Тимьян и чабрец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1310" y="11857"/>
            <a:ext cx="208823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46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</a:t>
            </a:r>
            <a:endParaRPr lang="ru-RU" sz="2000" b="1" dirty="0">
              <a:solidFill>
                <a:srgbClr val="0046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67" y="1129333"/>
            <a:ext cx="2093218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927650" y="4402158"/>
            <a:ext cx="1970585" cy="26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Тимьян и чабрец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30425" y="2636912"/>
            <a:ext cx="1815580" cy="278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Ромашка, клевер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37" y="1076226"/>
            <a:ext cx="17081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06652" y="2204864"/>
            <a:ext cx="1401045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Живые Ели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0" y="1156855"/>
            <a:ext cx="316835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0" y="2599433"/>
            <a:ext cx="659210" cy="71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1344" y="2348882"/>
            <a:ext cx="705941" cy="33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2348881"/>
            <a:ext cx="1080120" cy="31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8521"/>
            <a:ext cx="1080120" cy="57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0" y="3240207"/>
            <a:ext cx="668375" cy="11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6580" y="3212976"/>
            <a:ext cx="1145060" cy="26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Подорожник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0" y="4217195"/>
            <a:ext cx="96234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6580" y="5085184"/>
            <a:ext cx="1361084" cy="324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Тысячелистник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26" y="3419373"/>
            <a:ext cx="1656184" cy="66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88704" y="3915630"/>
            <a:ext cx="1152128" cy="290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Календула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79" y="4229746"/>
            <a:ext cx="1335594" cy="157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07704" y="5414857"/>
            <a:ext cx="12961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Зверобой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816424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SCF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88778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620688"/>
            <a:ext cx="698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домов очень часто можно видеть неухоженную, заброшенную территорию, которая со временем может превратиться в скопление мусора.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23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62068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 и задачи: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556" y="1306083"/>
            <a:ext cx="8352927" cy="631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Привить экологическую культуру жильцам, по средствам ухода придомовой территории, уборки мусора на пустующих земельных участках и создании на них  необычной цветочной композиции.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alt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Распахать </a:t>
            </a:r>
            <a:r>
              <a:rPr lang="ru-RU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пустующий </a:t>
            </a:r>
            <a:r>
              <a:rPr lang="ru-RU" alt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земли, </a:t>
            </a:r>
            <a:r>
              <a:rPr lang="ru-RU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сделав его пригодным для посадки </a:t>
            </a:r>
            <a:r>
              <a:rPr lang="ru-RU" alt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цветов.</a:t>
            </a:r>
          </a:p>
          <a:p>
            <a:r>
              <a:rPr lang="ru-RU" alt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</a:t>
            </a:r>
            <a:r>
              <a:rPr lang="ru-RU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клумбу, придав ей необычную </a:t>
            </a:r>
            <a:r>
              <a:rPr lang="ru-RU" alt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форму, с использованием экологических материалов.</a:t>
            </a:r>
          </a:p>
          <a:p>
            <a:r>
              <a:rPr lang="ru-RU" alt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Продумать </a:t>
            </a:r>
            <a:r>
              <a:rPr lang="ru-RU" alt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цветов разных видов и сортов, разных </a:t>
            </a:r>
            <a:r>
              <a:rPr lang="ru-RU" alt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оттенков.</a:t>
            </a:r>
          </a:p>
          <a:p>
            <a:r>
              <a:rPr lang="ru-RU" dirty="0" smtClean="0">
                <a:latin typeface="Times New Roman"/>
                <a:ea typeface="Times New Roman"/>
                <a:cs typeface="Times New Roman"/>
              </a:rPr>
              <a:t>4. Р</a:t>
            </a:r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азработать 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 осуществить план декоративного оформления школьной </a:t>
            </a:r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клумбы.</a:t>
            </a:r>
          </a:p>
          <a:p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5. П</a:t>
            </a:r>
            <a:r>
              <a:rPr lang="ru-RU" altLang="zh-CN" dirty="0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одобрать </a:t>
            </a:r>
            <a:r>
              <a:rPr lang="ru-RU" altLang="zh-CN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растения для оформления пришкольного </a:t>
            </a:r>
            <a:r>
              <a:rPr lang="ru-RU" altLang="zh-CN" dirty="0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участка.</a:t>
            </a:r>
          </a:p>
          <a:p>
            <a:r>
              <a:rPr lang="ru-RU" altLang="zh-CN" dirty="0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6. В</a:t>
            </a:r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ырастить 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цветочную рассаду </a:t>
            </a:r>
            <a:r>
              <a:rPr lang="ru-RU" altLang="zh-CN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для оформления школьной клумбы с учетом экономной эксплуатации территории и рационального ее </a:t>
            </a:r>
            <a:r>
              <a:rPr lang="ru-RU" altLang="zh-CN" dirty="0" smtClean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использования.</a:t>
            </a:r>
            <a:endParaRPr lang="ru-RU" altLang="zh-CN" dirty="0">
              <a:solidFill>
                <a:prstClr val="black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800"/>
              <a:tabLst>
                <a:tab pos="18034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7.Усовершенствование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экологически привлекательного пространства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придомовой территории.</a:t>
            </a:r>
            <a:endParaRPr lang="ru-RU" sz="1400" dirty="0" smtClean="0">
              <a:latin typeface="Calibri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800"/>
              <a:tabLst>
                <a:tab pos="180340" algn="l"/>
              </a:tabLst>
            </a:pPr>
            <a:r>
              <a:rPr lang="ru-RU" sz="1400" dirty="0">
                <a:latin typeface="Calibri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8.С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оздание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эстетического удовольствия для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общества.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endParaRPr lang="ru-RU" altLang="ru-RU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04664"/>
            <a:ext cx="7056784" cy="5937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Планируемые результаты: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экологических клумб на придомовых территориях;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-Использование мульчирования, специальных экосистем полива;  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SzPts val="800"/>
              <a:tabLst>
                <a:tab pos="18034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-Повышение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уровня заинтересованности в защите и сохранении природной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среды;</a:t>
            </a:r>
            <a:endParaRPr lang="ru-RU" sz="1400" dirty="0" smtClean="0">
              <a:latin typeface="Calibri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800"/>
              <a:tabLst>
                <a:tab pos="18034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-Благоустройство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и озеленение территории, создание  более благоприятной  экологической  обстановки;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800"/>
              <a:tabLst>
                <a:tab pos="18034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-Пропаганда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экологической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культуры;</a:t>
            </a:r>
            <a:endParaRPr lang="ru-RU" sz="1400" dirty="0" smtClean="0">
              <a:latin typeface="Calibri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800"/>
              <a:tabLst>
                <a:tab pos="18034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-У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лучшение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санитарно-гигиенической обстановки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на придомовой  территории.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  <a:buSzPts val="800"/>
              <a:tabLst>
                <a:tab pos="180340" algn="l"/>
              </a:tabLs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Прогноз возможных негативных последствий: </a:t>
            </a:r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гибель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цветочных культур из-за неблагоприятных метеорологических условий: порывистый ветер, ливневые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дожди.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800"/>
              <a:tabLst>
                <a:tab pos="180340" algn="l"/>
              </a:tabLs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1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50700"/>
            <a:ext cx="8136904" cy="5903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Тип проекта: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1.Тип - Социальный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3. По времени работы: долгосрочный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(2 года и больше,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сезонно);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4. По характеру контактов: в рамках образовательного учреждения.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 Состав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участников 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1.Ребята из объединения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НаноМир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-10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лет,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2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Педагог;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3. Родители.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Финансирование проекта: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	Совместная работа родителей,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педагога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и учащихся в осуществлении проекта. Родители учащихся изъявили желание помочь в приобретении семенного материала и почвы для рассады.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яснот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2348880"/>
            <a:ext cx="39604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20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7944" y="3955078"/>
            <a:ext cx="4824536" cy="260547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TextBox 3"/>
          <p:cNvSpPr txBox="1"/>
          <p:nvPr/>
        </p:nvSpPr>
        <p:spPr>
          <a:xfrm>
            <a:off x="395656" y="538296"/>
            <a:ext cx="7200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Возле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каждого дома есть свой двор, за которым хозяева старательно ухаживают, стремясь сделать его красивым 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уютным. НО… Все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 мы заботимся о его чистоте и благоустройстве?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 решили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внести свой вклад в улучшение внешнего вида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территории перед нашими домами 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начали работу над проектом «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Экотерритория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в рамках, которого появились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экоклумбы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придомовых территориях».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1704" y="3922286"/>
            <a:ext cx="4824536" cy="260547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1191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440903"/>
              </p:ext>
            </p:extLst>
          </p:nvPr>
        </p:nvGraphicFramePr>
        <p:xfrm>
          <a:off x="323528" y="548680"/>
          <a:ext cx="8640960" cy="6077631"/>
        </p:xfrm>
        <a:graphic>
          <a:graphicData uri="http://schemas.openxmlformats.org/drawingml/2006/table">
            <a:tbl>
              <a:tblPr firstRow="1" bandRow="1"/>
              <a:tblGrid>
                <a:gridCol w="6192688"/>
                <a:gridCol w="1152128"/>
                <a:gridCol w="1296144"/>
              </a:tblGrid>
              <a:tr h="720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Содержание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997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07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Сроки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997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Участники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9978"/>
                    </a:solidFill>
                  </a:tcPr>
                </a:tc>
              </a:tr>
              <a:tr h="14865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0805" marR="102235" indent="0">
                        <a:lnSpc>
                          <a:spcPct val="100000"/>
                        </a:lnSpc>
                        <a:spcBef>
                          <a:spcPts val="310"/>
                        </a:spcBef>
                        <a:buFont typeface="Arial MT"/>
                        <a:buNone/>
                        <a:tabLst>
                          <a:tab pos="377825" algn="l"/>
                        </a:tabLst>
                      </a:pPr>
                      <a:r>
                        <a:rPr lang="ru-RU" sz="1600" smtClean="0">
                          <a:latin typeface="Times New Roman"/>
                          <a:cs typeface="Times New Roman"/>
                        </a:rPr>
                        <a:t>	Беседа «Декоративно-художественное оформление клумб» </a:t>
                      </a:r>
                    </a:p>
                    <a:p>
                      <a:pPr marL="90805" marR="102235" indent="0">
                        <a:lnSpc>
                          <a:spcPct val="100000"/>
                        </a:lnSpc>
                        <a:spcBef>
                          <a:spcPts val="310"/>
                        </a:spcBef>
                        <a:buFont typeface="Arial MT"/>
                        <a:buNone/>
                        <a:tabLst>
                          <a:tab pos="377825" algn="l"/>
                        </a:tabLst>
                      </a:pPr>
                      <a:r>
                        <a:rPr lang="ru-RU" sz="1600" smtClean="0">
                          <a:latin typeface="Times New Roman"/>
                          <a:cs typeface="Times New Roman"/>
                        </a:rPr>
                        <a:t>	Составление плана работы.</a:t>
                      </a:r>
                    </a:p>
                    <a:p>
                      <a:pPr marL="90805" marR="102235" indent="0">
                        <a:lnSpc>
                          <a:spcPct val="100000"/>
                        </a:lnSpc>
                        <a:spcBef>
                          <a:spcPts val="310"/>
                        </a:spcBef>
                        <a:buFont typeface="Arial MT"/>
                        <a:buNone/>
                        <a:tabLst>
                          <a:tab pos="377825" algn="l"/>
                        </a:tabLst>
                      </a:pPr>
                      <a:r>
                        <a:rPr lang="ru-RU" sz="1600" smtClean="0">
                          <a:latin typeface="Times New Roman"/>
                          <a:cs typeface="Times New Roman"/>
                        </a:rPr>
                        <a:t>	Занятия по изучению видов клумб, сортов цветочных культур, сбор семян, луковиц подходящих растений.</a:t>
                      </a:r>
                    </a:p>
                    <a:p>
                      <a:pPr marL="90805" marR="102235" indent="0">
                        <a:lnSpc>
                          <a:spcPct val="100000"/>
                        </a:lnSpc>
                        <a:spcBef>
                          <a:spcPts val="310"/>
                        </a:spcBef>
                        <a:buFont typeface="Arial MT"/>
                        <a:buNone/>
                        <a:tabLst>
                          <a:tab pos="377825" algn="l"/>
                        </a:tabLst>
                      </a:pPr>
                      <a:r>
                        <a:rPr lang="ru-RU" sz="1600" smtClean="0">
                          <a:latin typeface="Times New Roman"/>
                          <a:cs typeface="Times New Roman"/>
                        </a:rPr>
                        <a:t>	Подготовка эскизов клумбы</a:t>
                      </a:r>
                      <a:endParaRPr lang="ru-RU"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0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600" dirty="0" err="1" smtClean="0">
                          <a:latin typeface="Times New Roman"/>
                          <a:cs typeface="Times New Roman"/>
                        </a:rPr>
                        <a:t>ай</a:t>
                      </a:r>
                      <a:r>
                        <a:rPr sz="16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 smtClean="0"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ru-RU" sz="1600" spc="-2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1219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10" dirty="0" err="1" smtClean="0">
                          <a:latin typeface="Times New Roman"/>
                          <a:cs typeface="Times New Roman"/>
                        </a:rPr>
                        <a:t>Педагог</a:t>
                      </a:r>
                      <a:r>
                        <a:rPr sz="1600" spc="-1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6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latin typeface="Times New Roman"/>
                          <a:cs typeface="Times New Roman"/>
                        </a:rPr>
                        <a:t>дети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 родители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</a:tr>
              <a:tr h="22736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7372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	Инструктаж по технике безопасности при работе.</a:t>
                      </a:r>
                    </a:p>
                    <a:p>
                      <a:pPr marL="91440" marR="7372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	Подготовка почвы для посадки.</a:t>
                      </a:r>
                    </a:p>
                    <a:p>
                      <a:pPr marL="91440" marR="7372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	Посадка семян, пикирование цветочной рассады, высадка растений по схеме композиции.</a:t>
                      </a:r>
                    </a:p>
                    <a:p>
                      <a:pPr marL="91440" marR="7372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	Изготовление садовых фигур своими руками из бросового материала.</a:t>
                      </a:r>
                    </a:p>
                    <a:p>
                      <a:pPr marL="91440" marR="7372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	Регулярное ухаживание за созданным объектом, полив, подкормка, прополка.</a:t>
                      </a:r>
                    </a:p>
                    <a:p>
                      <a:pPr marL="91440" marR="7372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dirty="0" err="1">
                          <a:latin typeface="Times New Roman"/>
                          <a:cs typeface="Times New Roman"/>
                        </a:rPr>
                        <a:t>Май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 smtClean="0"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ru-RU" sz="1600" spc="-2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E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1238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Дети,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 err="1" smtClean="0">
                          <a:latin typeface="Times New Roman"/>
                          <a:cs typeface="Times New Roman"/>
                        </a:rPr>
                        <a:t>педагог</a:t>
                      </a:r>
                      <a:r>
                        <a:rPr sz="16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 err="1" smtClean="0">
                          <a:latin typeface="Times New Roman"/>
                          <a:cs typeface="Times New Roman"/>
                        </a:rPr>
                        <a:t>родители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EC"/>
                    </a:solidFill>
                  </a:tcPr>
                </a:tc>
              </a:tr>
              <a:tr h="18523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492759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	Анализ выполненной работы, поощрение наиболее активных участников проекта.</a:t>
                      </a:r>
                    </a:p>
                    <a:p>
                      <a:pPr marL="91440" marR="492759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	Формулирование выводов и составление плана на следующий год.</a:t>
                      </a:r>
                    </a:p>
                    <a:p>
                      <a:pPr marL="91440" marR="492759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600" dirty="0" smtClean="0">
                          <a:latin typeface="Times New Roman"/>
                          <a:cs typeface="Times New Roman"/>
                        </a:rPr>
                        <a:t>	Оформление проекта.</a:t>
                      </a:r>
                    </a:p>
                    <a:p>
                      <a:pPr marL="91440" marR="492759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0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dirty="0" err="1">
                          <a:latin typeface="Times New Roman"/>
                          <a:cs typeface="Times New Roman"/>
                        </a:rPr>
                        <a:t>Май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 smtClean="0">
                          <a:latin typeface="Times New Roman"/>
                          <a:cs typeface="Times New Roman"/>
                        </a:rPr>
                        <a:t>202</a:t>
                      </a:r>
                      <a:r>
                        <a:rPr lang="ru-RU" sz="1600" spc="-2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1238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dirty="0">
                          <a:latin typeface="Times New Roman"/>
                          <a:cs typeface="Times New Roman"/>
                        </a:rPr>
                        <a:t>Дети,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 err="1" smtClean="0">
                          <a:latin typeface="Times New Roman"/>
                          <a:cs typeface="Times New Roman"/>
                        </a:rPr>
                        <a:t>педагог</a:t>
                      </a:r>
                      <a:r>
                        <a:rPr sz="16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 err="1" smtClean="0">
                          <a:latin typeface="Times New Roman"/>
                          <a:cs typeface="Times New Roman"/>
                        </a:rPr>
                        <a:t>родители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ED6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1640" y="78483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 1 года проекта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2" y="332656"/>
            <a:ext cx="282465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2658398"/>
            <a:ext cx="216024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Циния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георгиновая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22788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цветы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51" y="570809"/>
            <a:ext cx="337877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65" y="3652906"/>
            <a:ext cx="337559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304024" y="2833142"/>
            <a:ext cx="2664296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Бархатцы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прямосточие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841104" y="5920244"/>
            <a:ext cx="1368152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Петуньи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52906"/>
            <a:ext cx="267689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780174" y="6258798"/>
            <a:ext cx="2664296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Флокс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2360" y="4753242"/>
            <a:ext cx="108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  Д. Р.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12" descr="http://m-green.ru/img/work/nomencl/48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98" y="867440"/>
            <a:ext cx="215024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247964" y="2780928"/>
            <a:ext cx="1368152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Петуньи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2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77176"/>
            <a:ext cx="7632848" cy="599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Технологическая карта выращивания рассады бархатцев.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 посадочные ящики почвой.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Разметь бороздки в почве на расстоянии 6-10 см.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Посей семена на глубину1-2 см.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Бороздки засыпь почвой и полей тёплой водой.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 ящики в тёплое место.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появятся всходы, ящик переставь в освещённое место.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2-3 недели, когда появятся 2 листа, пересади всходы в новые ящики большего размера.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Прищипни кончик корня и посади в лунку на расстоянии 6 см друг от друга.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Рассаду полей из лейки.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этап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поливай рассаду и проветривай помещение.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0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257</TotalTime>
  <Words>922</Words>
  <Application>Microsoft Office PowerPoint</Application>
  <PresentationFormat>Экран (4:3)</PresentationFormat>
  <Paragraphs>188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CDT-10</dc:creator>
  <cp:lastModifiedBy>Диман</cp:lastModifiedBy>
  <cp:revision>35</cp:revision>
  <dcterms:created xsi:type="dcterms:W3CDTF">2024-03-13T14:26:07Z</dcterms:created>
  <dcterms:modified xsi:type="dcterms:W3CDTF">2025-10-21T10:42:20Z</dcterms:modified>
</cp:coreProperties>
</file>