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6" r:id="rId3"/>
    <p:sldId id="272" r:id="rId4"/>
    <p:sldId id="262" r:id="rId5"/>
    <p:sldId id="274" r:id="rId6"/>
    <p:sldId id="275" r:id="rId7"/>
    <p:sldId id="276" r:id="rId8"/>
    <p:sldId id="277" r:id="rId9"/>
    <p:sldId id="278" r:id="rId10"/>
    <p:sldId id="270" r:id="rId11"/>
    <p:sldId id="279" r:id="rId12"/>
    <p:sldId id="271" r:id="rId13"/>
    <p:sldId id="280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00CC00"/>
    <a:srgbClr val="660066"/>
    <a:srgbClr val="7B8406"/>
    <a:srgbClr val="000066"/>
    <a:srgbClr val="FF3300"/>
    <a:srgbClr val="CC0099"/>
    <a:srgbClr val="CC3399"/>
    <a:srgbClr val="109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660"/>
  </p:normalViewPr>
  <p:slideViewPr>
    <p:cSldViewPr>
      <p:cViewPr varScale="1">
        <p:scale>
          <a:sx n="112" d="100"/>
          <a:sy n="112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-315416"/>
            <a:ext cx="95645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8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4.imgsmail.ru/imgpreview?key=http%3A//alyte.ru/uploads/posts/2010-11/1290106425_112925524.jpg&amp;mb=imgdb_preview_1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087" y="0"/>
            <a:ext cx="9133050" cy="68473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908720"/>
            <a:ext cx="6912768" cy="5040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ПОПАДАНИЕ СЛОЖНЫХ УГЛЕВОДОВ В РОТОВУЮ ПОЛОСТЬ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2106" y="1412776"/>
            <a:ext cx="3024336" cy="360040"/>
          </a:xfrm>
          <a:prstGeom prst="rect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ВЫДЕЛЕНИЕ СЛЮНЫ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612" y="1816434"/>
            <a:ext cx="7272808" cy="5040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РАСЩЕПЛЕНИЕ СЛОЖНЫХ УГЛЕВОДОВ ФЕРМЕНТОМ АМИЛАЗОЙ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5636" y="2320490"/>
            <a:ext cx="6912768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ТРАНСПОРТ ПИЩЕВОЙ МАССЫ В 12-ПЕРСТНУЮ КИШКУ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398202"/>
            <a:ext cx="7272808" cy="53485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ВСАСЫВАНИЕ ГЛЮКОЗЫ В КИШЕЧНЫЕ ВОРСИНКИ КИШЕЧНИКА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2178" y="3933055"/>
            <a:ext cx="4176464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ТРАНСПОРТ ГЛЮКОЗЫ К ПЕЧЕНИ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9732" y="4293095"/>
            <a:ext cx="5328592" cy="504056"/>
          </a:xfrm>
          <a:prstGeom prst="rect">
            <a:avLst/>
          </a:prstGeom>
          <a:noFill/>
          <a:ln w="57150">
            <a:solidFill>
              <a:srgbClr val="66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ПЕРЕНОС ГЛЮКОЗЫ К КЛЕТКАМ ОРГАНИЗМА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301207"/>
            <a:ext cx="4248472" cy="576064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ПОСТРОЕНИЕ КРАХМАЛА ИЗ ГЛЮКОЗЫ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267744" y="274638"/>
            <a:ext cx="5112568" cy="634082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Обмен углеводов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2797595"/>
            <a:ext cx="8784976" cy="57606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РАСЩЕПЛЕНИЕ УГЛЕВОДОВ ФЕРМЕНТАМИ ПОДЖЕЛУДОЧНОЙ ЖЕЛЕЗЫ ДО ГЛЮКОЗЫ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797151"/>
            <a:ext cx="864096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ОКИСЛЕНИЕ ГЛЮКОЗЫ В КЛЕТКАХ ДО УГЛЕКИСЛОГО ГАЗА И ВОДЫ С ПОЛУЧЕНИЕМ ЭНЕРГИИ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1548" y="5877272"/>
            <a:ext cx="6408712" cy="360040"/>
          </a:xfrm>
          <a:prstGeom prst="rect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ВЫДЕЛЕНИЕ УГЛЕКИСЛОГО ГАЗА ИЗ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12836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2.imgsmail.ru/imgpreview?key=http%3A//nick23.35photo.ru/photos/20120101/302310.jpg&amp;mb=imgdb_preview_9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52" y="0"/>
            <a:ext cx="9117748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27784" y="352319"/>
            <a:ext cx="4320480" cy="8844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Обмен жиров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00808"/>
            <a:ext cx="6192688" cy="504056"/>
          </a:xfrm>
          <a:prstGeom prst="rect">
            <a:avLst/>
          </a:prstGeom>
          <a:noFill/>
          <a:ln w="57150">
            <a:solidFill>
              <a:srgbClr val="66006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ПОСТУПЛЕНИЕ ПИЩИ В 12-ПЕРСТНУЮ КИШКУ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204864"/>
            <a:ext cx="4680520" cy="36004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ВЫДЕЛЕНИЕ ЖЕЛЧИ ПЕЧЕНЬЮ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1740" y="2564904"/>
            <a:ext cx="5112568" cy="432048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ЭМУЛЬГИРОВАНИЕ ЖЕЛЧЬЮ ЖИРОВ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1740" y="4166388"/>
            <a:ext cx="5292588" cy="630763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ВСАСЫВАНИЕ ПРОДУКТОВ В ЛИМФУ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0614" y="4797152"/>
            <a:ext cx="7177810" cy="432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ТРАНСПОРТ ЖИРОВ К КЛЕТКАМ, ЖИРОВЫМ ДЕПО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229200"/>
            <a:ext cx="4932548" cy="2880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ПОСТРОЕНИЕ МЕМБРАН КЛЕТОК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1740" y="6032838"/>
            <a:ext cx="5437112" cy="564513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ВЫДЕЛЕНИЕ УГЛЕКИСЛОГО ГАЗА ИЗ ОРГАНИЗМА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1236754"/>
            <a:ext cx="4680520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ПОСТУПЛЕНИЕ ЖИРОВ С ПИЩЕЙ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71942" y="2981156"/>
            <a:ext cx="6840760" cy="591860"/>
          </a:xfrm>
          <a:prstGeom prst="rect">
            <a:avLst/>
          </a:prstGeom>
          <a:noFill/>
          <a:ln w="57150">
            <a:solidFill>
              <a:srgbClr val="7B840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СИНТЕЗ ЧЕЛОВЕЧЕСКОГО ЖИРА В ЭПИТЕЛИИ КИШЕЧНИКА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0956" y="3570098"/>
            <a:ext cx="7848872" cy="57898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РАСЩЕПЛЕНИЕ КАПЕЛЕК ЖИРА ДО ГЛИЦЕРИНА И ЖИРНЫХ КИСЛОТ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838" y="5517232"/>
            <a:ext cx="8712968" cy="504056"/>
          </a:xfrm>
          <a:prstGeom prst="rect">
            <a:avLst/>
          </a:prstGeom>
          <a:noFill/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ОКИСЛЕНИЕ ЖИРОВ ДО УГЛЕКИСЛОГО ГАЗА И ВОДЫ С ВЫДЕЛЕНИЕМ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442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2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5"/>
            <a:ext cx="9144000" cy="68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87724" y="260648"/>
            <a:ext cx="5400600" cy="100811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КЛАССИФИКАЦИЯ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7" y="2492896"/>
            <a:ext cx="4023906" cy="352839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ln>
                <a:solidFill>
                  <a:schemeClr val="accent5"/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МАКРОЭЛЕМЕНТЫ</a:t>
            </a:r>
          </a:p>
          <a:p>
            <a:pPr algn="ctr"/>
            <a:endParaRPr lang="ru-RU" sz="2800" b="1" i="1" dirty="0">
              <a:ln>
                <a:solidFill>
                  <a:schemeClr val="accent5"/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dirty="0">
              <a:ln>
                <a:solidFill>
                  <a:schemeClr val="accent5"/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Ca, P, Mg, K, Cl, Na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458199"/>
            <a:ext cx="4032448" cy="352839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МИКРОЭЛЕМЕНТЫ</a:t>
            </a:r>
            <a:endParaRPr lang="en-US" sz="4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i="1" dirty="0">
              <a:ln>
                <a:solidFill>
                  <a:srgbClr val="00CC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Fe, Zn, I, F, Cu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2605694">
            <a:off x="2943990" y="1338553"/>
            <a:ext cx="676727" cy="1189439"/>
          </a:xfrm>
          <a:prstGeom prst="downArrow">
            <a:avLst/>
          </a:prstGeom>
          <a:solidFill>
            <a:srgbClr val="00CC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840024">
            <a:off x="5839588" y="1304082"/>
            <a:ext cx="633586" cy="1189439"/>
          </a:xfrm>
          <a:prstGeom prst="downArrow">
            <a:avLst/>
          </a:prstGeom>
          <a:solidFill>
            <a:srgbClr val="00CC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05362" cy="682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096344"/>
          </a:xfrm>
        </p:spPr>
        <p:txBody>
          <a:bodyPr>
            <a:normAutofit fontScale="90000"/>
          </a:bodyPr>
          <a:lstStyle/>
          <a:p>
            <a:br>
              <a:rPr lang="ru-RU" sz="6000" b="1" i="1" dirty="0">
                <a:solidFill>
                  <a:srgbClr val="FF000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br>
              <a:rPr lang="ru-RU" sz="6000" b="1" i="1" dirty="0">
                <a:solidFill>
                  <a:srgbClr val="FF000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br>
              <a:rPr lang="ru-RU" sz="6000" b="1" i="1" dirty="0">
                <a:solidFill>
                  <a:srgbClr val="FF000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Муниципальное бюджетное общеобразовательное учреждение</a:t>
            </a:r>
            <a:br>
              <a:rPr lang="ru-RU" sz="2400" b="1" i="1" dirty="0">
                <a:solidFill>
                  <a:schemeClr val="tx1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«</a:t>
            </a:r>
            <a:r>
              <a:rPr lang="ru-RU" sz="2400" b="1" i="1" dirty="0" err="1">
                <a:solidFill>
                  <a:schemeClr val="tx1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Лесновская</a:t>
            </a:r>
            <a:r>
              <a:rPr lang="ru-RU" sz="2400" b="1" i="1" dirty="0">
                <a:solidFill>
                  <a:schemeClr val="tx1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 основная общеобразовательная школа»</a:t>
            </a:r>
            <a:br>
              <a:rPr lang="ru-RU" sz="6000" b="1" i="1" dirty="0">
                <a:solidFill>
                  <a:schemeClr val="tx1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br>
              <a:rPr lang="ru-RU" sz="6000" b="1" i="1" dirty="0">
                <a:solidFill>
                  <a:schemeClr val="tx1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6000" b="1" i="1" dirty="0">
                <a:solidFill>
                  <a:srgbClr val="FF000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Обмен веществ и энергии –основное свойство живых  организмов</a:t>
            </a:r>
            <a:br>
              <a:rPr lang="ru-RU" sz="6000" b="1" i="1" dirty="0">
                <a:solidFill>
                  <a:srgbClr val="FF000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br>
              <a:rPr lang="ru-RU" sz="6000" b="1" i="1" dirty="0">
                <a:solidFill>
                  <a:srgbClr val="FF0000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4000" b="1" i="1" dirty="0">
                <a:solidFill>
                  <a:srgbClr val="0000CC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Выполнил: учащийся 8 класса, </a:t>
            </a:r>
            <a:br>
              <a:rPr lang="ru-RU" sz="4000" b="1" i="1" dirty="0">
                <a:solidFill>
                  <a:srgbClr val="0000CC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4000" b="1" i="1" dirty="0">
                <a:solidFill>
                  <a:srgbClr val="0000CC"/>
                </a:solidFill>
                <a:latin typeface="Monotype Corsiva" panose="03010101010201010101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Суздалов Сергей</a:t>
            </a:r>
          </a:p>
        </p:txBody>
      </p:sp>
    </p:spTree>
    <p:extLst>
      <p:ext uri="{BB962C8B-B14F-4D97-AF65-F5344CB8AC3E}">
        <p14:creationId xmlns:p14="http://schemas.microsoft.com/office/powerpoint/2010/main" val="31382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semgul\Pictures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8803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967335"/>
            <a:ext cx="35283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«жизнь - это отношения между организмами и внешней средой», Клод Бернар</a:t>
            </a:r>
          </a:p>
        </p:txBody>
      </p:sp>
    </p:spTree>
    <p:extLst>
      <p:ext uri="{BB962C8B-B14F-4D97-AF65-F5344CB8AC3E}">
        <p14:creationId xmlns:p14="http://schemas.microsoft.com/office/powerpoint/2010/main" val="27678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9033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Обмен веществ</a:t>
            </a:r>
            <a:r>
              <a:rPr lang="ru-RU" sz="2800" b="1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– совокупность химических превращений, происходящих в живом организме и обеспечивающие его рост, жизнедеятельность, воспроизведение и постоянный контакт с окружающей средой.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1333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Обмен веществ (метаболизм) – это совокупность протекающих в живых организмах химических превращений, обеспечивающий их  рост, развитие, процессы жизнедеятельности, воспроизведения потомства, активного взаимодействия с окружающей средой. </a:t>
            </a:r>
          </a:p>
        </p:txBody>
      </p:sp>
    </p:spTree>
    <p:extLst>
      <p:ext uri="{BB962C8B-B14F-4D97-AF65-F5344CB8AC3E}">
        <p14:creationId xmlns:p14="http://schemas.microsoft.com/office/powerpoint/2010/main" val="25526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emgul\Pictures\nature_189-1024x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Обмен веществ и энергии – основа жизнедеятельности клетки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. 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33321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Обмен веществ и энергии  ( метаболизм)  -  совокупность реакций синтеза и распада, протекающих в организме , связанных с выделением и поглощением энергии.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780928"/>
            <a:ext cx="8820000" cy="393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mgul\Pictures\nature_189-1024x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74638"/>
            <a:ext cx="8363272" cy="79690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Обмен веществ и энергии.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8125" y="1484784"/>
            <a:ext cx="4005130" cy="130845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Энергетический обмен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Катаболизм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Диссимиляция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04626" y="1484784"/>
            <a:ext cx="4005130" cy="131451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Пластический обмен.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(Анаболизм. Ассимиляция.)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8125" y="3789040"/>
            <a:ext cx="4005130" cy="28083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Реакции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распада и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окисления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органических веществ, связанные с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выделением энергии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и синтезом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молекул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АТФ.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04626" y="3789041"/>
            <a:ext cx="4005130" cy="28083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Совокупность реакций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синтеза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органических веществ, сопровождающихся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поглощением энергии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за счет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распада молекул АТФ.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123728" y="908720"/>
            <a:ext cx="1008112" cy="504056"/>
          </a:xfrm>
          <a:prstGeom prst="downArrow">
            <a:avLst>
              <a:gd name="adj1" fmla="val 32115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901414" y="908720"/>
            <a:ext cx="1008112" cy="504056"/>
          </a:xfrm>
          <a:prstGeom prst="downArrow">
            <a:avLst>
              <a:gd name="adj1" fmla="val 32115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123728" y="2950203"/>
            <a:ext cx="1008112" cy="694819"/>
          </a:xfrm>
          <a:prstGeom prst="downArrow">
            <a:avLst>
              <a:gd name="adj1" fmla="val 32115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77035" y="2950203"/>
            <a:ext cx="1008112" cy="694819"/>
          </a:xfrm>
          <a:prstGeom prst="downArrow">
            <a:avLst>
              <a:gd name="adj1" fmla="val 32115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emgul\Pictures\nature_189-1024x6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" y="428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74638"/>
            <a:ext cx="8363272" cy="79690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Обмен веществ и энергии.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571612"/>
            <a:ext cx="3500462" cy="78581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214422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Высокомолекулярные органические вещества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929066"/>
            <a:ext cx="3571900" cy="121444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92906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Низкомолекулярные органические и неорганические вещества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6858016" y="2857496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58016" y="307181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5206" y="3786190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О,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57818" y="2214554"/>
            <a:ext cx="1928826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8" idx="0"/>
          </p:cNvCxnSpPr>
          <p:nvPr/>
        </p:nvCxnSpPr>
        <p:spPr>
          <a:xfrm>
            <a:off x="7250924" y="2214555"/>
            <a:ext cx="1" cy="64294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4"/>
          </p:cNvCxnSpPr>
          <p:nvPr/>
        </p:nvCxnSpPr>
        <p:spPr>
          <a:xfrm>
            <a:off x="7250925" y="3643314"/>
            <a:ext cx="21231" cy="52100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414768" y="4164316"/>
            <a:ext cx="1857388" cy="1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</p:cNvCxnSpPr>
          <p:nvPr/>
        </p:nvCxnSpPr>
        <p:spPr>
          <a:xfrm rot="10800000">
            <a:off x="4214810" y="3286125"/>
            <a:ext cx="2643206" cy="16519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878024" y="3286124"/>
            <a:ext cx="285752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58018" y="4529232"/>
            <a:ext cx="999338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-427866" y="3286124"/>
            <a:ext cx="2570974" cy="7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78024" y="2035105"/>
            <a:ext cx="857256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8215338" y="2928934"/>
            <a:ext cx="714380" cy="7143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358214" y="300037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</a:t>
            </a:r>
            <a:endParaRPr lang="ru-RU" sz="2400" b="1" dirty="0"/>
          </a:p>
        </p:txBody>
      </p:sp>
      <p:cxnSp>
        <p:nvCxnSpPr>
          <p:cNvPr id="22" name="Прямая со стрелкой 21"/>
          <p:cNvCxnSpPr>
            <a:stCxn id="9" idx="3"/>
            <a:endCxn id="20" idx="2"/>
          </p:cNvCxnSpPr>
          <p:nvPr/>
        </p:nvCxnSpPr>
        <p:spPr>
          <a:xfrm flipV="1">
            <a:off x="7643834" y="3286124"/>
            <a:ext cx="571504" cy="1651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429256" y="4471344"/>
            <a:ext cx="1928826" cy="28661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одержимое 2"/>
          <p:cNvSpPr txBox="1">
            <a:spLocks/>
          </p:cNvSpPr>
          <p:nvPr/>
        </p:nvSpPr>
        <p:spPr>
          <a:xfrm>
            <a:off x="14344" y="1214422"/>
            <a:ext cx="8672456" cy="408678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indent="0">
              <a:buFont typeface="Wingdings 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indent="0">
              <a:buFont typeface="Wingdings 2"/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АТФ</a:t>
            </a:r>
          </a:p>
          <a:p>
            <a:pPr>
              <a:buFont typeface="Wingdings 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04" y="5301208"/>
            <a:ext cx="469981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 – общая энергия, выделяемая </a:t>
            </a: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энергетического </a:t>
            </a: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обмена;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тепловая энергия.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675275" y="5354713"/>
            <a:ext cx="4653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Конечные продукты распада:</a:t>
            </a:r>
          </a:p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вода,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диоксид углерода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соединения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аммиака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75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1364"/>
            <a:ext cx="9139188" cy="68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ВЗАИМНОЕ  ПРЕВРАЩЕНИЕ ВЕЩЕСТВ  В  ОРГАНИЗМЕ</a:t>
            </a:r>
          </a:p>
        </p:txBody>
      </p:sp>
      <p:sp>
        <p:nvSpPr>
          <p:cNvPr id="4" name="Rectangle 45"/>
          <p:cNvSpPr txBox="1">
            <a:spLocks noChangeArrowheads="1"/>
          </p:cNvSpPr>
          <p:nvPr/>
        </p:nvSpPr>
        <p:spPr>
          <a:xfrm>
            <a:off x="440142" y="1412874"/>
            <a:ext cx="8280598" cy="1152029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Превращение веществ идут на ферментных системах клеток печени</a:t>
            </a:r>
          </a:p>
          <a:p>
            <a:pPr algn="ctr">
              <a:buFontTx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 algn="ctr">
              <a:buFontTx/>
              <a:buNone/>
              <a:defRPr/>
            </a:pPr>
            <a:endParaRPr lang="ru-RU" dirty="0">
              <a:solidFill>
                <a:schemeClr val="accent1"/>
              </a:solidFill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5822" y="2924944"/>
            <a:ext cx="1728192" cy="79208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Белки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6228184" y="4961615"/>
            <a:ext cx="2592288" cy="79208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Углеводы</a:t>
            </a:r>
          </a:p>
        </p:txBody>
      </p:sp>
      <p:sp>
        <p:nvSpPr>
          <p:cNvPr id="8" name="Овал 7"/>
          <p:cNvSpPr/>
          <p:nvPr/>
        </p:nvSpPr>
        <p:spPr>
          <a:xfrm>
            <a:off x="899592" y="4961615"/>
            <a:ext cx="2160240" cy="79208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Жиры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275856" y="5229200"/>
            <a:ext cx="2736304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376081">
            <a:off x="6048164" y="3356317"/>
            <a:ext cx="360040" cy="1800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234014">
            <a:off x="3281953" y="3410069"/>
            <a:ext cx="360040" cy="1800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8" grpId="0" animBg="1"/>
      <p:bldP spid="6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4.imgsmail.ru/imgpreview?key=http%3A//vredotdiet.ru/uploads/posts/2012-01/thumbs/1327488522_belkovye-produkty.jpg&amp;mb=imgdb_preview_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4581" y="1373177"/>
            <a:ext cx="4824536" cy="432048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ПОСТУПЛЕНИЕ БЕЛКОВ С ПИЩЕЙ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8597" y="1809821"/>
            <a:ext cx="4461863" cy="43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ПОПАДАНИЕ БЕЛКА В ЖЕЛУДОК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4581" y="2241869"/>
            <a:ext cx="4680520" cy="43204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ДЕЙСТВИЕ ПЕПСИНА НА ПИЩУ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6891" y="3105965"/>
            <a:ext cx="481222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ДЕЙСТВИЕ ТРИПСИНА НА БЕЛКИ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528163"/>
            <a:ext cx="6294507" cy="432048"/>
          </a:xfrm>
          <a:prstGeom prst="rect">
            <a:avLst/>
          </a:prstGeom>
          <a:noFill/>
          <a:ln w="57150">
            <a:solidFill>
              <a:srgbClr val="109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РАСЩЕПЛЕНИЕ БЕЛКОВ НА АМИНОКИСЛОТЫ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7155" y="3960211"/>
            <a:ext cx="5400600" cy="36004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ВСАСЫВАНИЕ АМИНОКИСЛОТ В КРОВЬ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57155" y="4320251"/>
            <a:ext cx="5400600" cy="360040"/>
          </a:xfrm>
          <a:prstGeom prst="rect">
            <a:avLst/>
          </a:prstGeom>
          <a:noFill/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АМИНОКИСЛОТ К ПЕЧЕНИ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68597" y="620688"/>
            <a:ext cx="4536504" cy="752489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6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Белковый обмен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673917"/>
            <a:ext cx="6624736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ПОПАДАНИЕ БЕЛКОВ В 12-ПЕРСТНУЮ КИШКУ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2320" y="4680291"/>
            <a:ext cx="7632848" cy="605876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ПРЕВРАЩЕНИЕ АМИНОКИСЛОТ В ДРУГТИЕ ВЕЩЕСТВА, МОЧЕВИНУ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5907536"/>
            <a:ext cx="7344816" cy="720080"/>
          </a:xfrm>
          <a:prstGeom prst="rect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ВЫВЕДЕНИЕ МОЧЕВИНЫ, УГЛЕКИСЛОГО ГАЗА ИЗ ОРГАНИЗМА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259464"/>
            <a:ext cx="8352928" cy="648072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АМИНОКИСЛОТ ДО УГЛЕКИСЛОГО ГАЗА И ВОДЫ, С ПОЛУЧЕНИЕМ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5648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513</TotalTime>
  <Words>474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Book Antiqua</vt:lpstr>
      <vt:lpstr>Monotype Corsiva</vt:lpstr>
      <vt:lpstr>Segoe Script</vt:lpstr>
      <vt:lpstr>Segoe UI Black</vt:lpstr>
      <vt:lpstr>Times New Roman</vt:lpstr>
      <vt:lpstr>Wingdings</vt:lpstr>
      <vt:lpstr>Wingdings 2</vt:lpstr>
      <vt:lpstr>Твердый переплет</vt:lpstr>
      <vt:lpstr>Презентация PowerPoint</vt:lpstr>
      <vt:lpstr>   Муниципальное бюджетное общеобразовательное учреждение «Лесновская основная общеобразовательная школа»  Обмен веществ и энергии –основное свойство живых  организмов  Выполнил: учащийся 8 класса,  Суздалов Сергей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веществ и энергии –основное свойство живых организмов</dc:title>
  <dc:creator>Asemgul</dc:creator>
  <cp:lastModifiedBy>Skyllesnaya2021@gmail.com</cp:lastModifiedBy>
  <cp:revision>39</cp:revision>
  <dcterms:created xsi:type="dcterms:W3CDTF">2016-02-17T22:25:44Z</dcterms:created>
  <dcterms:modified xsi:type="dcterms:W3CDTF">2026-02-06T00:17:04Z</dcterms:modified>
</cp:coreProperties>
</file>