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5"/>
  </p:notesMasterIdLst>
  <p:sldIdLst>
    <p:sldId id="256" r:id="rId3"/>
    <p:sldId id="258" r:id="rId4"/>
    <p:sldId id="257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6" r:id="rId15"/>
    <p:sldId id="281" r:id="rId16"/>
    <p:sldId id="277" r:id="rId17"/>
    <p:sldId id="267" r:id="rId18"/>
    <p:sldId id="268" r:id="rId19"/>
    <p:sldId id="269" r:id="rId20"/>
    <p:sldId id="270" r:id="rId21"/>
    <p:sldId id="271" r:id="rId22"/>
    <p:sldId id="273" r:id="rId23"/>
    <p:sldId id="272" r:id="rId24"/>
    <p:sldId id="278" r:id="rId25"/>
    <p:sldId id="274" r:id="rId26"/>
    <p:sldId id="284" r:id="rId27"/>
    <p:sldId id="279" r:id="rId28"/>
    <p:sldId id="285" r:id="rId29"/>
    <p:sldId id="286" r:id="rId30"/>
    <p:sldId id="287" r:id="rId31"/>
    <p:sldId id="282" r:id="rId32"/>
    <p:sldId id="283" r:id="rId33"/>
    <p:sldId id="28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>
      <p:cViewPr>
        <p:scale>
          <a:sx n="95" d="100"/>
          <a:sy n="95" d="100"/>
        </p:scale>
        <p:origin x="-115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86342-57EF-4E02-B15C-EF471DBD13E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A4DA0-C965-4E4E-8E3D-3C70DEDD2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8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4DA0-C965-4E4E-8E3D-3C70DEDD254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4DA0-C965-4E4E-8E3D-3C70DEDD254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18289C4-55D5-4989-BB52-DBE0ED66666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C70969-C3D4-4E2B-A9AD-EEE3FC7862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s.nashaucheba.ru/docs/270/index-1448087.html" TargetMode="External"/><Relationship Id="rId2" Type="http://schemas.openxmlformats.org/officeDocument/2006/relationships/hyperlink" Target="http://www.logolife.ru/logopedy/rasskazy-po-kartine.html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7801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Обучение </a:t>
            </a:r>
            <a:r>
              <a:rPr lang="ru-RU" sz="5400" b="1" dirty="0" smtClean="0">
                <a:solidFill>
                  <a:srgbClr val="7030A0"/>
                </a:solidFill>
              </a:rPr>
              <a:t/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 smtClean="0">
                <a:solidFill>
                  <a:srgbClr val="7030A0"/>
                </a:solidFill>
              </a:rPr>
              <a:t>дошкольников </a:t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 smtClean="0">
                <a:solidFill>
                  <a:srgbClr val="7030A0"/>
                </a:solidFill>
              </a:rPr>
              <a:t>рассказыванию </a:t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sz="5400" b="1" dirty="0" smtClean="0">
                <a:solidFill>
                  <a:srgbClr val="7030A0"/>
                </a:solidFill>
              </a:rPr>
              <a:t>по </a:t>
            </a:r>
            <a:r>
              <a:rPr lang="ru-RU" sz="5400" b="1" dirty="0" smtClean="0">
                <a:solidFill>
                  <a:srgbClr val="7030A0"/>
                </a:solidFill>
              </a:rPr>
              <a:t>картине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221088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Выполнила: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r"/>
            <a:r>
              <a:rPr lang="ru-RU" b="1" dirty="0" smtClean="0">
                <a:solidFill>
                  <a:srgbClr val="7030A0"/>
                </a:solidFill>
              </a:rPr>
              <a:t>воспитатель Бредина </a:t>
            </a:r>
            <a:r>
              <a:rPr lang="ru-RU" b="1" dirty="0" smtClean="0">
                <a:solidFill>
                  <a:srgbClr val="7030A0"/>
                </a:solidFill>
              </a:rPr>
              <a:t>О.А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404664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4. Повествовательный рассказ по сюжетной картине:     ребенок придумывает  начало и конец к изображенному на картине эпизоду. Ему требуется не только осмыслить содержание картины, передать его, но и с помощью воображения создать предшествующие и последующие события.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703" y="38230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5. Описание пейзажной картины и натюрморта. </a:t>
            </a:r>
            <a:br>
              <a:rPr lang="ru-RU" b="1" dirty="0" smtClean="0"/>
            </a:br>
            <a:r>
              <a:rPr lang="ru-RU" b="1" dirty="0" smtClean="0"/>
              <a:t>Пример описания картины И. Левитана «Весна. Большая вода» ребенком 6,5 лет: «Растаял снег, и затопило все кругом. Деревья стоят в воде, а на горке домики. Их не затопило. В домиках живут рыбаки, они ловят рыбу».</a:t>
            </a:r>
            <a:endParaRPr lang="ru-RU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27539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3" y="620688"/>
            <a:ext cx="3618176" cy="2319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Часть – вводная (1-5 минут). Включает в себя небольшую вводную беседу или загадки, цель которых выяснить представления и знания, настроить детей к восприятию.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Часть – основная (10-20 минут), где используются разные методы и приёмы.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Часть – итог занятия, где проводиться анализ рассказов, и даётся их оценка. </a:t>
            </a:r>
          </a:p>
          <a:p>
            <a:pPr marL="457200" lvl="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Структура занятий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571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+mn-lt"/>
              </a:rPr>
              <a:t>Обучение детей рассматриванию картин</a:t>
            </a: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65494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4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273679"/>
              </p:ext>
            </p:extLst>
          </p:nvPr>
        </p:nvGraphicFramePr>
        <p:xfrm>
          <a:off x="251520" y="645651"/>
          <a:ext cx="8712969" cy="5704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539"/>
                <a:gridCol w="2759107"/>
                <a:gridCol w="2904323"/>
              </a:tblGrid>
              <a:tr h="693594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Методический прием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Функциональная роль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</a:tr>
              <a:tr h="1185398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1.0бразец рассказа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это основной прием обучения, и представляет собой краткое живое •описание предмета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Подсказывает ребенку примерное содержание, последовательность и структуру монолога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младшей и средней группе используется в. начади занятия.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старшей и подготовительной к школе группах используется в конце занятия или в случае однообразных рассказов детей.</a:t>
                      </a:r>
                      <a:endParaRPr lang="ru-RU" sz="1200" dirty="0"/>
                    </a:p>
                  </a:txBody>
                  <a:tcPr/>
                </a:tc>
              </a:tr>
              <a:tr h="877684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Частичный образец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-разновидность образца рассказа и представляет собой начало или конец предполагаемого рассказа.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Облегчает задачу самостоятельного создания детьми текста.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старшей и подготовительной к школе группах.</a:t>
                      </a:r>
                      <a:endParaRPr lang="ru-RU" sz="1200" dirty="0"/>
                    </a:p>
                  </a:txBody>
                  <a:tcPr/>
                </a:tc>
              </a:tr>
              <a:tr h="877684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Совместное рассказывание-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совместное построение коротких высказываний, когда взрослый начинает фразу, а ребенок заканчивает.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Планирует высказывание, задает схему, подсказывает последовательность способа связи.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младшей группе в индивидуальной работе. В средней со всеми детьми.</a:t>
                      </a:r>
                      <a:endParaRPr lang="ru-RU" sz="1200" dirty="0"/>
                    </a:p>
                  </a:txBody>
                  <a:tcPr/>
                </a:tc>
              </a:tr>
              <a:tr h="877684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4.Анализ образца рассказа-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разбор содержания и структуры образца рассказа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Привлекает внимание  к последовательности и структуре рассказа.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средней группе, старшей и подготовительной к школе группах.</a:t>
                      </a:r>
                      <a:endParaRPr lang="ru-RU" sz="1200" dirty="0"/>
                    </a:p>
                  </a:txBody>
                  <a:tcPr/>
                </a:tc>
              </a:tr>
              <a:tr h="1144996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План рассказа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это 2-3 вопроса, определяющие его содержание и последовательность.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описании помогает последовательному вычленению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характеристике их деталей, признаков и качеств.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повествовании - отбору фактов, описанию героев, развитию сюжета.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средней группе.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старшей и подготовительной к школе группах становится ведущим.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67600" cy="5436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Методические приемы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188913"/>
          <a:ext cx="7921626" cy="5699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40542"/>
                <a:gridCol w="2976330"/>
                <a:gridCol w="230475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Коллективное обсуждение 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плана будущего рассказа: предполагает участие всех детей.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Активизирует словарь, повышает инициативу детей.</a:t>
                      </a:r>
                    </a:p>
                    <a:p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Подсказывает возможное разнообразие содержания рассказов.</a:t>
                      </a:r>
                      <a:endParaRPr kumimoji="0"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Старший дошкольный возраст.</a:t>
                      </a: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Составление рассказа подгруппами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«командами». Например, в рассказывании по серии сюжетных картин, дети внутри группы определяют, кто будет рассказывать по каждой из картинок.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Воспитывают самостоятельность, инициативу, чувство коллективизма, ответственности.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Старший дошкольный возраст.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Моделирование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это использование схем, отражающих структурные элементы повествовательного рассказа; свойства объектов при описании.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Служит ориентиром для последовательного, логичного описания.</a:t>
                      </a:r>
                      <a:r>
                        <a:rPr kumimoji="0"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 CYR"/>
                          <a:ea typeface="Times New Roman"/>
                        </a:rPr>
                        <a:t>Старший дошкольный возраст.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9.Оценка детских монологов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–мотивированное суждение о  речевом высказываний ребёнка, характеризующее качество  рассказа. Подчеркивает достоинства рассказа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Носит обучающий характер.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младших и средних группах носит поощрительный характер. В старшей и подготовительной группах указывает и на недостатки.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1926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Нередко </a:t>
            </a:r>
            <a:r>
              <a:rPr lang="ru-RU" dirty="0" smtClean="0">
                <a:solidFill>
                  <a:schemeClr val="tx1"/>
                </a:solidFill>
              </a:rPr>
              <a:t>педагоги не задумываются над тем, побуждают поставленные вопросы ребенка к развернутому (причем не искусственному , а естественному) ответу, к связной речи в форме логических суждений. Так, шаблонные вопросы «Что вы видите на картине?» Или «Что изображено на картине?» Требуют от ребенка короткого однословного ответа или перечисления отдельных элементов. Разум ребенка в процессе такого ответа «спит». Следовательно, нет смысла ждать от него и активных речевых действий.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Уместнее </a:t>
            </a:r>
            <a:r>
              <a:rPr lang="ru-RU" b="1" u="sng" dirty="0" smtClean="0">
                <a:solidFill>
                  <a:schemeClr val="tx1"/>
                </a:solidFill>
              </a:rPr>
              <a:t>проблемные вопросы</a:t>
            </a:r>
            <a:r>
              <a:rPr lang="ru-RU" dirty="0" smtClean="0">
                <a:solidFill>
                  <a:schemeClr val="tx1"/>
                </a:solidFill>
              </a:rPr>
              <a:t>, требующие от ребенка поиска ответа на самой картине, аналитических действий, которые находят выход в самостоятельно составленном малышом суждении. Проиллюстрирую сказанное описанием типовой ситуации. Педагог демонстрирует детям картину «Зимние развлечения», спрашивает: «Какое время года изображено на картине?». Такой же шаблонный ответ: «Зима», или искусственное, тоже шаблонное: «На картине изображено время года зима» (так научили отвечать расширенно воспитатели). Никакой интеллектуальной и речевой активности, ведь очевидные хорошо известные признаки зимы (снег, санки, лыжи, катки). Ребенок просто это констатирует. А если заменить вопрос, переформулировать его, мы заставим его вглядеться в картину, находя на ней не шаблонную, всем заранее известную, а собственный ответ, выявить наблюдательность, внимательность, умение мыслить. Причем это не обязательно может быть вопрос, например: «Как художник на картине показывает, что день не очень холодный, приятный?», А утверждение-провокация: «Я считаю, что накануне была сильная метель. Вы поняли, как я об этом догадалась? ». Для ответа на этот вопрос, мало сказать о снеге, надо еще и найти следы прошлой непогоды.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tx1"/>
                </a:solidFill>
              </a:rPr>
              <a:t>В младшей группе</a:t>
            </a:r>
            <a:r>
              <a:rPr lang="ru-RU" dirty="0" smtClean="0">
                <a:solidFill>
                  <a:schemeClr val="tx1"/>
                </a:solidFill>
              </a:rPr>
              <a:t> осуществляется подготовительный этап обучения рассказыванию по картине. Дети этого возраста не могут еще дать самостоятельного связного изложения. Речь их носит характер диалога с воспитателем.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Основные задачи воспитателя в работе по картине сводятся к следующему: 1) обучение детей рассматриванию картины, формирование умения замечать в ней самое главное;2) постепенный переход от занятий номенклатурного характера, когда дети перечисляют изображенные предметы, объекты, к занятиям, упражняющим в связной речи (ответы на вопросы и составление небольших рассказов).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  Занятия по ознакомлению детей с картинами могут проводиться разнообразно. Занятие включает обычно две части: рассматривание картины по вопросам, заключительный рассказ-образец педагога.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/>
            </a:r>
            <a:br>
              <a:rPr lang="ru-RU" sz="3600" b="1" dirty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Этапы </a:t>
            </a:r>
            <a:r>
              <a:rPr lang="ru-RU" sz="3600" b="1" dirty="0" smtClean="0">
                <a:solidFill>
                  <a:srgbClr val="7030A0"/>
                </a:solidFill>
              </a:rPr>
              <a:t>обучения рассказыванию по </a:t>
            </a: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картине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младший дошкольный возраст: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62646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Дети учатся рассказывать по картине предложениями из двух-трех слов.</a:t>
            </a:r>
            <a:r>
              <a:rPr lang="ru-RU" dirty="0" smtClean="0">
                <a:solidFill>
                  <a:schemeClr val="tx1"/>
                </a:solidFill>
              </a:rPr>
              <a:t> Рассматривание картины используется для развития точности и ясности речи.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Рассматривание картин всегда сопровождается словом воспитателя (вопросами, объяснениями, рассказом). Поэтому к его речи предъявляются особые требования: она должна быть четкой, лаконичной, ясной, выразительной.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После беседы воспитатель сам рассказывает о нарисованном на картине. Иногда можно использовать и художественное произведение (например, рассказы писателей о домашних животных). Может быть прочитано небольшое стихотворение или </a:t>
            </a:r>
            <a:r>
              <a:rPr lang="ru-RU" dirty="0" err="1" smtClean="0">
                <a:solidFill>
                  <a:schemeClr val="tx1"/>
                </a:solidFill>
              </a:rPr>
              <a:t>потешка</a:t>
            </a:r>
            <a:r>
              <a:rPr lang="ru-RU" dirty="0" smtClean="0">
                <a:solidFill>
                  <a:schemeClr val="tx1"/>
                </a:solidFill>
              </a:rPr>
              <a:t> (например, «Петушок, петушок, золотой гребешок» или «</a:t>
            </a:r>
            <a:r>
              <a:rPr lang="ru-RU" dirty="0" err="1" smtClean="0">
                <a:solidFill>
                  <a:schemeClr val="tx1"/>
                </a:solidFill>
              </a:rPr>
              <a:t>Кисонька-мурысенька</a:t>
            </a:r>
            <a:r>
              <a:rPr lang="ru-RU" dirty="0" smtClean="0">
                <a:solidFill>
                  <a:schemeClr val="tx1"/>
                </a:solidFill>
              </a:rPr>
              <a:t>» и т. д.). Можно загадать загадку о домашнем животном (например: «Мягонькие лапки, а в лапках </a:t>
            </a:r>
            <a:r>
              <a:rPr lang="ru-RU" dirty="0" err="1" smtClean="0">
                <a:solidFill>
                  <a:schemeClr val="tx1"/>
                </a:solidFill>
              </a:rPr>
              <a:t>цап-царапки</a:t>
            </a:r>
            <a:r>
              <a:rPr lang="ru-RU" dirty="0" smtClean="0">
                <a:solidFill>
                  <a:schemeClr val="tx1"/>
                </a:solidFill>
              </a:rPr>
              <a:t>» — после картины «Кошка с котятами»).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В младшей группе особенно важно использовать разнообразные игровые приемы.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69976"/>
            <a:ext cx="8136904" cy="5788024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Детей учат рассматривать и описывать предметные и сюжетные картины сначала по вопросам воспитателя, а затем по его образцу.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Используется прием сравнения двух персонажей. Проводятся беседы по сюжетным картинам, заканчивающиеся обобщением, которое делает воспитатель или дети. 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Можно поиграть в лексико-грамматическая упражнение «Продолжи предложение».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- Давайте поиграем. Я буду начинать предложение, а вы его будете продолжать.  Но для этого надо очень внимательно всмотреться в картину.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• Я считаю, что на картине изображено начало дня, потому, что …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   </a:t>
            </a:r>
            <a:r>
              <a:rPr lang="ru-RU" sz="3600" b="1" u="sng" dirty="0" smtClean="0">
                <a:solidFill>
                  <a:schemeClr val="tx1"/>
                </a:solidFill>
              </a:rPr>
              <a:t>В средней группе образец дается для копирования.</a:t>
            </a:r>
            <a:r>
              <a:rPr lang="ru-RU" sz="3600" dirty="0" smtClean="0">
                <a:solidFill>
                  <a:schemeClr val="tx1"/>
                </a:solidFill>
              </a:rPr>
              <a:t> «Расскажите, как я», «Молодец, запомнил, как я рассказывала»,— говорит педагог, т, е. в этом возрасте не требуется отступления от образца. Рассказ-образец должен отвечать определенным требованиям (отражать конкретное содержание, быть интересным, коротким, законченным, излагаться четко, живо, эмоционально, выразительно).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средний </a:t>
            </a:r>
            <a:r>
              <a:rPr lang="ru-RU" b="1" dirty="0" smtClean="0">
                <a:solidFill>
                  <a:srgbClr val="7030A0"/>
                </a:solidFill>
              </a:rPr>
              <a:t>дошкольный возраст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663825" cy="2809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786063" cy="2828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8125"/>
            <a:ext cx="2736850" cy="2809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188640"/>
            <a:ext cx="6768752" cy="259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дети научатся составлять небольшие рассказы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описательного характера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(рассказ об основных качествах, свойствах и действиях одного или нескольких предметов или объектов), можно перейти к рассказыванию 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последовательной сюжетной серии картин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 помощью воспитателя дошкольники составляют связный последовательный рассказ описательного характера, объединяющий в единое целое все картинки серии.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1" y="1916832"/>
            <a:ext cx="7056785" cy="43204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dirty="0" smtClean="0">
                <a:solidFill>
                  <a:schemeClr val="tx1"/>
                </a:solidFill>
              </a:rPr>
              <a:t>Родной язык играет уникальную роль в становлении личности человека.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Язык </a:t>
            </a:r>
            <a:r>
              <a:rPr lang="ru-RU" dirty="0" smtClean="0">
                <a:solidFill>
                  <a:schemeClr val="tx1"/>
                </a:solidFill>
              </a:rPr>
              <a:t>и речь традиционно рассматриваются в психологии, философии и педагогике как узел, в котором сходится все линии психического развития: мышление, воображение, память, эмоции.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Язык </a:t>
            </a:r>
            <a:r>
              <a:rPr lang="ru-RU" dirty="0" smtClean="0">
                <a:solidFill>
                  <a:schemeClr val="tx1"/>
                </a:solidFill>
              </a:rPr>
              <a:t>есть удивительнейшее и совершеннейшее творение человека.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Родной </a:t>
            </a:r>
            <a:r>
              <a:rPr lang="ru-RU" dirty="0" smtClean="0">
                <a:solidFill>
                  <a:schemeClr val="tx1"/>
                </a:solidFill>
              </a:rPr>
              <a:t>язык, его беспрепятственное и всестороннее развитие должны быть поставлены в основу воспитания, к его народному духу, к его поэзии ребенок должен приобщаться с первых годов своей жизни.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1800" b="1" i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Речь </a:t>
            </a:r>
            <a:r>
              <a:rPr lang="ru-RU" sz="1800" b="1" i="1" cap="none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800" b="1" i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удивительное сильное средство,</a:t>
            </a:r>
            <a:r>
              <a:rPr lang="ru-RU" sz="1800" b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i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но нужно иметь много ума,</a:t>
            </a:r>
            <a:r>
              <a:rPr lang="ru-RU" sz="1800" b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i="1" cap="none" dirty="0" smtClean="0">
                <a:solidFill>
                  <a:srgbClr val="FF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чтобы пользоваться им</a:t>
            </a:r>
            <a:r>
              <a:rPr lang="ru-RU" sz="1800" b="1" i="1" cap="none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1800" cap="none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solidFill>
                  <a:srgbClr val="00000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Г. Гегель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59492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старшем дошкольном возрасте</a:t>
            </a:r>
            <a:r>
              <a:rPr lang="ru-RU" dirty="0" smtClean="0">
                <a:solidFill>
                  <a:schemeClr val="tx1"/>
                </a:solidFill>
              </a:rPr>
              <a:t> в связи с тем, что возрастает активность детей, совершенствуется их речь, имеются возможности для самостоятельного составления рассказов по разным картинам.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Содержание, тематика картин, использующих в старшем дошкольном возрасте, требуют предоставить занятиям большего познавательного и эстетического акцента. Во вступительной беседе </a:t>
            </a:r>
            <a:r>
              <a:rPr lang="ru-RU" i="1" u="sng" dirty="0" smtClean="0">
                <a:solidFill>
                  <a:schemeClr val="tx1"/>
                </a:solidFill>
              </a:rPr>
              <a:t>уместной может быть краткая информация о жизни и творчестве художника — автора картины, ее жанр, обобщающая беседа о времени года, жизни животных, человеческих отношениях </a:t>
            </a:r>
            <a:r>
              <a:rPr lang="ru-RU" dirty="0" smtClean="0">
                <a:solidFill>
                  <a:schemeClr val="tx1"/>
                </a:solidFill>
              </a:rPr>
              <a:t>и т.д., т.е. то, что настраивает детей на восприятие картины. Обращение к собственному опыту детей, участие в </a:t>
            </a:r>
            <a:r>
              <a:rPr lang="ru-RU" dirty="0" err="1" smtClean="0">
                <a:solidFill>
                  <a:schemeClr val="tx1"/>
                </a:solidFill>
              </a:rPr>
              <a:t>полилоге</a:t>
            </a:r>
            <a:r>
              <a:rPr lang="ru-RU" dirty="0" smtClean="0">
                <a:solidFill>
                  <a:schemeClr val="tx1"/>
                </a:solidFill>
              </a:rPr>
              <a:t>, соответствующему теме занятия, лексико-грамматические упражнения также активизируют умственную и речевую деятельность дошкольников, побуждают их к инициативности.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Одно из центральных мест в структуре занятия занимает беседа по картине, что происходит после ее молчаливого рассмотрения детьми.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старшем дошкольном возрасте беседу по содержанию картины можно начинать с анализа ее первичной или поиска более удачной, точного названия: «Картина называется   «Зимние забавы ». Как вы считаете, почему именно так она называется? Что означает слово «забава»? »- Обращается к детям воспитатель после молчаливого рассмотрения. — «Как, по вашему мнению, можно было бы назвать ее по-другому? Объясните свой вариант ». Это позволяет детям понять, оценить картину в целом, чтобы дальше перейти к более подробному его рассмотрению.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старший </a:t>
            </a:r>
            <a:r>
              <a:rPr lang="ru-RU" b="1" dirty="0" smtClean="0">
                <a:solidFill>
                  <a:srgbClr val="7030A0"/>
                </a:solidFill>
              </a:rPr>
              <a:t>дошкольный возраст: 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7920880" cy="61926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  </a:t>
            </a:r>
            <a:r>
              <a:rPr lang="ru-RU" b="1" u="sng" dirty="0" smtClean="0">
                <a:solidFill>
                  <a:schemeClr val="tx1"/>
                </a:solidFill>
              </a:rPr>
              <a:t>На занятиях в подготовительной к школе группе</a:t>
            </a:r>
            <a:r>
              <a:rPr lang="ru-RU" dirty="0" smtClean="0">
                <a:solidFill>
                  <a:schemeClr val="tx1"/>
                </a:solidFill>
              </a:rPr>
              <a:t> образец воспитателя следует предлагать лишь в том случае, если ребята плохо владеют умением связно излагать содержание картины. На таких занятиях лучше дать план, подсказать возможный сюжет и последовательность рассказа .В группах старшего дошкольного возраста используются все виды рассказов по картине: описательный рассказ по предметной и сюжетной картинам, повествовательный рассказ, описательный рассказ по пейзажной картине и натюрморту.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    </a:t>
            </a:r>
            <a:r>
              <a:rPr lang="ru-RU" b="1" u="sng" dirty="0" smtClean="0">
                <a:solidFill>
                  <a:schemeClr val="tx1"/>
                </a:solidFill>
              </a:rPr>
              <a:t>В старшей группе</a:t>
            </a:r>
            <a:r>
              <a:rPr lang="ru-RU" dirty="0" smtClean="0">
                <a:solidFill>
                  <a:schemeClr val="tx1"/>
                </a:solidFill>
              </a:rPr>
              <a:t> дети впервые подводятся к составлению повествовательных рассказов. Так, они придумывают начало или конец к сюжету, изображенному на картинках: «Вот так покатался!», «Где пропадали?», «Подарки маме к 8 Марта», «Шар улетел», «Кошка с котятами» и т. д. Четко сформулированное задание побуждает творчески выполнить его.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Очень важно учить детей не только видеть то, что изображено на картине, но и вообразить предыдущие и последующие события.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старшей и подготовительной группах продолжается работа по развитию умения характеризовать самое существенное в картине. Выделение существенного наиболее ярко выступает в подборе названия картины, поэтому детям даются задания типа «Как назвал эту картину художник?», «Придумаем название», «Как можно назвать эту картину?».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92387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+mn-lt"/>
              </a:rPr>
              <a:t>Обучение детей рассказыванию по картине</a:t>
            </a:r>
            <a:endParaRPr lang="ru-RU" sz="32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8463"/>
            <a:ext cx="8532440" cy="593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Важное значение приобретают в процессе обучения рассказыванию по картине оценка и анализ рассказов детей.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 младшем дошкольном возрасте оценка должна быть только положительной.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среднем возрасте воспитатель анализирует рассказы детей, подчеркивая, прежде всего, на положительных моментах и коротко выражает предложения по улучшению качества рассказа. К анализу можно поощрять детей, предлагая им подобрать более точное слово, составить более удачно высказывание: «Дети, вы обратили внимание, как Саша сказал о … А как иначе можно было сказать? Скажите об этом по-своему 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Дети старшего дошкольного возраста активно участвуют в анализе собственных рассказов и рассказов своих товарищей. Этот момент на занятии следует использовать для совершенствования связной речи детей, направляя их на более удачную лексическую замену, подбор и проговаривания дополнительных вариантов относительно характеристики образа, сюжетной линии, построения предложения, структуры повествования. То есть это не просто указание на ошибки, а признание других вариантов высказывания.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Оценка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757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Особым видом связного высказывания являются </a:t>
            </a:r>
            <a:r>
              <a:rPr lang="ru-RU" b="1" dirty="0" smtClean="0">
                <a:solidFill>
                  <a:srgbClr val="FF0000"/>
                </a:solidFill>
              </a:rPr>
              <a:t>рассказы-описания по пейзажной картине.</a:t>
            </a:r>
            <a:r>
              <a:rPr lang="ru-RU" b="1" dirty="0" smtClean="0"/>
              <a:t> Этот вид рассказа особенно сложен для детей. Если при пересказе и составлении рассказа по сюжетной картине основными элементами наглядной модели являются персонажи – живые объекты, то на пейзажных картинах они отсутствуют или несут второстепенную смысловую нагрузку.</a:t>
            </a:r>
          </a:p>
          <a:p>
            <a:pPr algn="ctr"/>
            <a:r>
              <a:rPr lang="ru-RU" b="1" dirty="0" smtClean="0"/>
              <a:t>В данном случае в качестве элементов модели рассказа выступают объекты природы. Так как они, как правило, носят статичный характер, особое внимание уделяется описанию качеств данных объектов.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по таким картинам строится в несколько этапов: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выделение значимых объектов картины;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рассматривание их и подробное описание внешнего вида и свойств каждого объекта;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определение взаимосвязи между отдельными объектами картины;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объединение мини-рассказов в единый сюжет.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15719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качестве подготовительного упражнения при формировании навыка составления рассказа по пейзажной картине можно порекомендовать работу  </a:t>
            </a:r>
            <a:r>
              <a:rPr lang="ru-RU" b="1" dirty="0" smtClean="0">
                <a:solidFill>
                  <a:srgbClr val="FF0000"/>
                </a:solidFill>
              </a:rPr>
              <a:t>“Оживи картину”. </a:t>
            </a:r>
            <a:r>
              <a:rPr lang="ru-RU" b="1" dirty="0" smtClean="0"/>
              <a:t>Эта работа является как бы переходным этапом от составления рассказа по сюжетной картине к рассказыванию по пейзажной картине.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94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Методика обучения рассказыванию по содержанию картины постоянно обогащается новыми творческими находками воспитателей, интересными методами и приемами управления речевой деятельностью детей.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Эффективным дополнением к беседе по содержанию картины является </a:t>
            </a:r>
            <a:r>
              <a:rPr lang="ru-RU" sz="2000" dirty="0" err="1" smtClean="0"/>
              <a:t>модифицированая</a:t>
            </a:r>
            <a:r>
              <a:rPr lang="ru-RU" sz="2000" dirty="0" smtClean="0"/>
              <a:t>  методика восприятия изображенного на картине различными органами чувств, разработанная </a:t>
            </a:r>
            <a:r>
              <a:rPr lang="ru-RU" sz="2000" b="1" dirty="0" smtClean="0"/>
              <a:t>русским ученым И. М. </a:t>
            </a:r>
            <a:r>
              <a:rPr lang="ru-RU" sz="2000" b="1" dirty="0" err="1" smtClean="0"/>
              <a:t>Мурашковской</a:t>
            </a:r>
            <a:r>
              <a:rPr lang="ru-RU" sz="2000" b="1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/>
              <a:t>Современная методика применения серий сюжетных картин для развития связности речи старших дошкольников разработана русским методистом А. А. Смирновой, которая не только разработала серии картин, но и предложила эффективную методику стимулирования связной речи детей.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Важно, чтобы за подбором, сочетанием разнообразных методических способов мы не забывали, что картина — это лишь эффективное средство, а главное на занятии — ребенок, развитие которого  мы  должны направлять и сопровождать.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Методики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6021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Эффективным дополнением к беседе по содержанию картины является </a:t>
            </a:r>
            <a:r>
              <a:rPr lang="ru-RU" sz="2600" dirty="0" err="1" smtClean="0">
                <a:solidFill>
                  <a:schemeClr val="tx1"/>
                </a:solidFill>
              </a:rPr>
              <a:t>модифицированая</a:t>
            </a:r>
            <a:r>
              <a:rPr lang="ru-RU" sz="2600" dirty="0" smtClean="0">
                <a:solidFill>
                  <a:schemeClr val="tx1"/>
                </a:solidFill>
              </a:rPr>
              <a:t>  методика восприятия изображенного на картине различными органами чувств, разработанная </a:t>
            </a:r>
            <a:r>
              <a:rPr lang="ru-RU" sz="2600" b="1" dirty="0" smtClean="0">
                <a:solidFill>
                  <a:schemeClr val="tx1"/>
                </a:solidFill>
              </a:rPr>
              <a:t>русским ученым И. М. </a:t>
            </a:r>
            <a:r>
              <a:rPr lang="ru-RU" sz="2600" b="1" dirty="0" err="1" smtClean="0">
                <a:solidFill>
                  <a:schemeClr val="tx1"/>
                </a:solidFill>
              </a:rPr>
              <a:t>Мурашковской</a:t>
            </a:r>
            <a:r>
              <a:rPr lang="ru-RU" sz="2600" b="1" dirty="0" smtClean="0">
                <a:solidFill>
                  <a:schemeClr val="tx1"/>
                </a:solidFill>
              </a:rPr>
              <a:t>. </a:t>
            </a:r>
            <a:r>
              <a:rPr lang="ru-RU" sz="2600" dirty="0" smtClean="0">
                <a:solidFill>
                  <a:schemeClr val="tx1"/>
                </a:solidFill>
              </a:rPr>
              <a:t>Методика построена на принципах теории решения изобретательских задач </a:t>
            </a:r>
            <a:r>
              <a:rPr lang="ru-RU" sz="2600" b="1" dirty="0" smtClean="0">
                <a:solidFill>
                  <a:schemeClr val="tx1"/>
                </a:solidFill>
              </a:rPr>
              <a:t>ТРИЗ</a:t>
            </a:r>
            <a:r>
              <a:rPr lang="ru-RU" sz="2600" dirty="0" smtClean="0">
                <a:solidFill>
                  <a:schemeClr val="tx1"/>
                </a:solidFill>
              </a:rPr>
              <a:t> и направлена на формирование у детей умений воспринимать изображение через мнимые возможные ощущения от соприкосновения с различными объектами, воображаемые звуки, вкусы и ароматы и обучения передавать в связном высказывании.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Последовательность упражнений по этой методике может быть такой.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1. Выделение объектов, изображенных на картине: «Как настоящим исследователям вам все нравится изучать, рассматривать, слушать. Если так, то ваша рука может быстро и легко превратиться в зрительную (или слуховую) трубу. ее надо только составить так, чтобы образовалась трубка, и в дырочку можно было бы что-то увидеть (услышать). А теперь попробуем посмотреть в трубу и назвать только один любой предмет на картине, все равно большой он или маленький ».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2. Установление разного уровня взаимозависимостей между объектами: «Как прекрасно, что вы как исследователи уже умеете увидеть даже самую мелкую, самые незначительные вещь и назвать ее. Однако ничто не существует само собой. Все с чем связано. Попробуем соединить два любых предмета на картине между собой, определить их связь, почему они важны друг для друга ».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3. Представление объектов через восприятие их различными анализаторами: «Представьте, что наша картина необычная, которые к ней прилагаются специальные наушники (перчатки), через которые, когда их одеваете, вы можете услышать все звуки (коснуться чего-то ) на картине. Представим, что надели такие наушники, послушаем внимательно и скажем, что, какие звуки, слова вы услышали 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Модифицированная методика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нила\Desktop\МАМА\3\20190116_162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0" y="1412776"/>
            <a:ext cx="3926596" cy="22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нила\Desktop\МАМА\3\20190116_162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30" y="455384"/>
            <a:ext cx="4448378" cy="250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нила\Desktop\МАМА\3\20190116_162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4156210" cy="23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анила\Desktop\МАМА\3\20190116_162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90" y="3501008"/>
            <a:ext cx="40964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73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нила\Desktop\МАМА\3\20190116_162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" y="692696"/>
            <a:ext cx="4464496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нила\Desktop\МАМА\3\20190116_162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19" y="750900"/>
            <a:ext cx="4257545" cy="239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анила\Desktop\МАМА\3\20190116_162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5" y="3639962"/>
            <a:ext cx="4370393" cy="24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анила\Desktop\МАМА\3\20190116_1629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54" y="4005064"/>
            <a:ext cx="3721323" cy="20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85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нила\Desktop\МАМА\3\20190116_163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6524"/>
            <a:ext cx="3823153" cy="215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анила\Desktop\МАМА\3\20190116_163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4778"/>
            <a:ext cx="5040560" cy="258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анила\Desktop\МАМА\3\20190116_163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754" y="908720"/>
            <a:ext cx="4896544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1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88840"/>
            <a:ext cx="7488832" cy="40324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В основе рассказывания по картине лежит восприятие детьми окружающей жизни. Картина не только расширяет и углубляет детские представления об общественных и природных явлениях, но и воздействует на эмоции детей, вызывает интерес к рассказыванию, побуждает говорить даже молчаливых и застенчивых.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Значение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1" cy="3450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u="sng" dirty="0" smtClean="0">
                <a:solidFill>
                  <a:schemeClr val="tx1"/>
                </a:solidFill>
              </a:rPr>
              <a:t>Итак, картина</a:t>
            </a:r>
            <a:r>
              <a:rPr lang="ru-RU" sz="2000" dirty="0" smtClean="0">
                <a:solidFill>
                  <a:schemeClr val="tx1"/>
                </a:solidFill>
              </a:rPr>
              <a:t> — один из главных атрибутов учебного процесса на этапе дошкольного детства ее положительные преимущества над другими дидактическими средствами достаточно подробно раскрыто в методических пособиях и учебниках по воспитанию (М. М. Конина, Е. П. Короткова, О. И. </a:t>
            </a:r>
            <a:r>
              <a:rPr lang="ru-RU" sz="2000" dirty="0" err="1" smtClean="0">
                <a:solidFill>
                  <a:schemeClr val="tx1"/>
                </a:solidFill>
              </a:rPr>
              <a:t>Радина</a:t>
            </a:r>
            <a:r>
              <a:rPr lang="ru-RU" sz="2000" dirty="0" smtClean="0">
                <a:solidFill>
                  <a:schemeClr val="tx1"/>
                </a:solidFill>
              </a:rPr>
              <a:t>, Е. И. Тихеева, С. Ф. Руссова и др.).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 В трудах </a:t>
            </a:r>
            <a:r>
              <a:rPr lang="ru-RU" sz="2000" dirty="0" err="1" smtClean="0">
                <a:solidFill>
                  <a:schemeClr val="tx1"/>
                </a:solidFill>
              </a:rPr>
              <a:t>Е.И.Флериной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Л.А.Пеньевской</a:t>
            </a:r>
            <a:r>
              <a:rPr lang="ru-RU" sz="2000" dirty="0" smtClean="0">
                <a:solidFill>
                  <a:schemeClr val="tx1"/>
                </a:solidFill>
              </a:rPr>
              <a:t>, Э.П.Коротковой, О.С.Ушаковой и других раскрыто своеобразие использования приемов обучения разным видам монологической речи.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 Приемы обучения рассказыванию многообразны, методика их использования зависит от этапа обучения, от уровня умений детей, степени их активности и самостоятельности.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Заключение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7467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Гербова</a:t>
            </a:r>
            <a:r>
              <a:rPr lang="ru-RU" dirty="0" smtClean="0">
                <a:solidFill>
                  <a:schemeClr val="tx1"/>
                </a:solidFill>
              </a:rPr>
              <a:t> В.В. Занятия по развитию речи в средней группе детского сада. - М.: Просвещение, 1983.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Короткова Э.П. Обучение детей дошкольного возраста рассказыванию: Пособие для воспитателя дет. сада. - М.: Просвещение, 1982.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Тихеева Е.И. Развитие речи детей (Раннего и дошкольного возраста): Пособие для воспитателей детсада. - М.: Просвещение, 1981.</a:t>
            </a:r>
          </a:p>
          <a:p>
            <a:pPr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Флерина</a:t>
            </a:r>
            <a:r>
              <a:rPr lang="ru-RU" dirty="0" smtClean="0">
                <a:solidFill>
                  <a:schemeClr val="tx1"/>
                </a:solidFill>
              </a:rPr>
              <a:t> Е.А. Эстетическое воспитание дошкольника. - М., 1961.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Ушакова О.С. Развитие речи дошкольников</a:t>
            </a:r>
            <a:endParaRPr lang="ru-RU" dirty="0" smtClean="0">
              <a:solidFill>
                <a:schemeClr val="tx1"/>
              </a:solidFill>
              <a:hlinkClick r:id="rId2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http://www.logolife.ru/logopedy/rasskazy-po-kartine.html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http://fs.nashaucheba.ru/docs/270/index-1448087.html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http://nsportal.ru/detskii-sad/logopediya/metodicheskie-priyomy-obucheniya-rasskazyvaniyu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Рекомендуемая литература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Спасибо,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280920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Картина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— один из главных атрибутов учебного процесса на этапе дошкольного детства. ее положительные преимущества над другими дидактическими средствами достаточно подробно раскрыто в методических пособиях и учебниках по воспитанию (М. М. Конина, Е. П. Короткова, О. И. </a:t>
            </a:r>
            <a:r>
              <a:rPr lang="ru-RU" sz="2000" dirty="0" err="1" smtClean="0">
                <a:solidFill>
                  <a:schemeClr val="tx1"/>
                </a:solidFill>
              </a:rPr>
              <a:t>Радина</a:t>
            </a:r>
            <a:r>
              <a:rPr lang="ru-RU" sz="2000" dirty="0" smtClean="0">
                <a:solidFill>
                  <a:schemeClr val="tx1"/>
                </a:solidFill>
              </a:rPr>
              <a:t>, Е. И. Тихеева, С. Ф. Руссова и др.).</a:t>
            </a:r>
          </a:p>
          <a:p>
            <a:pPr algn="ctr"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Картины, рисунки, иллюстрации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к литературным и фольклорным произведениям применяют в образовательном процессе как средство умственного (ознакомление с окружающей средой, развитие воображения, восприятия, внимания, мышления, речи, формирование интеллектуальных способностей, сенсорное развитие), эстетического (развитие художественно- эстетического восприятия, формирование эмоциональной чувствительности, обогащение эмоционально-чувственной сферы) и речевого воспитания (развитие художественно-коммуникативных способностей, стимулирования инициативы выражения, овладения различных типов связной речи).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Картина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6987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Значение картины как дидактического средства образования дошкольников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po-kartin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5080319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-kartine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160587" cy="4873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Картины для работы с детьми различают по следующим критериям: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po-kartine31.jpg"/>
          <p:cNvPicPr>
            <a:picLocks noChangeAspect="1"/>
          </p:cNvPicPr>
          <p:nvPr/>
        </p:nvPicPr>
        <p:blipFill>
          <a:blip r:embed="rId3" cstate="print"/>
          <a:srcRect b="8003"/>
          <a:stretch>
            <a:fillRect/>
          </a:stretch>
        </p:blipFill>
        <p:spPr>
          <a:xfrm>
            <a:off x="3995936" y="1700808"/>
            <a:ext cx="402001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Содержание картины должно быть интересным, понятным, воспитывающим положительное отношение к окружающему;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картина должна быть высокохудожественной: изображения персонажей, животных и других объектов должны быть реалистическими;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картина должна быть доступна не только по содержанию, но и по изображению. Не должно быть картин с чрезмерным нагромождением деталей, иначе дети отвлекаются от главного.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ТРЕБОВАНИЯ К ОТБОРУ КАРТИН: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29408"/>
            <a:ext cx="8280920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1.Работы по обучению детей рассказыванию по картине рекомендуется проводить, начиная со 2-й младшей группы детского сада.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2. При подборе сюжета необходимо учитывать количество нарисованных объектов: чем младше дети, тем меньше объектов должно быть изображено на картине.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3. После первой игры картина оставляется в группе на все время занятий с ней (две-три недели) и постоянно находится в поле зрения детей.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4. Игры могут проводиться с подгруппой или индивидуально. При этом не обязательно, чтобы все дети прошли через каждую игру с данной картиной.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5. Каждый этап работы (серия игр) следует рассматривать как промежуточный. Результат этапа: рассказ ребенка с использованием конкретного мыслительного приема.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6. Итоговым можно считать развернутый рассказ дошкольника, построенный им самостоятельно с помощью усвоенных приемов.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Общие требования к организации работы с картиной: 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332656"/>
            <a:ext cx="6159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j-lt"/>
              </a:rPr>
              <a:t>Виды рассказывания  по картине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980728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1. Описание предметных картин – </a:t>
            </a:r>
          </a:p>
          <a:p>
            <a:pPr algn="just"/>
            <a:r>
              <a:rPr lang="ru-RU" sz="2000" b="1" dirty="0" smtClean="0"/>
              <a:t>это связное последовательное описание изображенных на  картине предметов или животных, их качеств, свойств, действий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911295"/>
            <a:ext cx="5865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Описание сюжетной картины – это описание изображенной на картине ситуации, не выходящей за пределы содержания картины.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63752"/>
            <a:ext cx="8717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Рассказ по последовательной сюжетной серии картин:  ребенок рассказывает о содержании каждой  сюжетной картинки из серии, связывая их в один рассказ. </a:t>
            </a:r>
            <a:endParaRPr lang="ru-RU" sz="20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39" y="1052736"/>
            <a:ext cx="19018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0" y="2582279"/>
            <a:ext cx="2957704" cy="198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0" y="5579415"/>
            <a:ext cx="1862821" cy="123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90" y="5632178"/>
            <a:ext cx="1967382" cy="122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80" y="5627600"/>
            <a:ext cx="1966498" cy="12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79" y="5615010"/>
            <a:ext cx="1963570" cy="112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2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4911</TotalTime>
  <Words>1642</Words>
  <Application>Microsoft Office PowerPoint</Application>
  <PresentationFormat>Экран (4:3)</PresentationFormat>
  <Paragraphs>144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Аспект</vt:lpstr>
      <vt:lpstr>Волна</vt:lpstr>
      <vt:lpstr>Обучение  дошкольников  рассказыванию  по картине</vt:lpstr>
      <vt:lpstr>Речь – удивительное сильное средство, но нужно иметь много ума, чтобы пользоваться им” Г. Гегель</vt:lpstr>
      <vt:lpstr> Значение</vt:lpstr>
      <vt:lpstr>Картина</vt:lpstr>
      <vt:lpstr>Значение картины как дидактического средства образования дошкольников</vt:lpstr>
      <vt:lpstr>Картины для работы с детьми различают по следующим критериям:</vt:lpstr>
      <vt:lpstr>ТРЕБОВАНИЯ К ОТБОРУ КАРТИН:</vt:lpstr>
      <vt:lpstr>Общие требования к организации работы с картиной: </vt:lpstr>
      <vt:lpstr>Презентация PowerPoint</vt:lpstr>
      <vt:lpstr>Презентация PowerPoint</vt:lpstr>
      <vt:lpstr>Структура занятий </vt:lpstr>
      <vt:lpstr>Презентация PowerPoint</vt:lpstr>
      <vt:lpstr>Методические приемы </vt:lpstr>
      <vt:lpstr>Презентация PowerPoint</vt:lpstr>
      <vt:lpstr>Презентация PowerPoint</vt:lpstr>
      <vt:lpstr>   Этапы обучения рассказыванию по  картине: младший дошкольный возраст:  </vt:lpstr>
      <vt:lpstr>Презентация PowerPoint</vt:lpstr>
      <vt:lpstr>   средний дошкольный возраст: </vt:lpstr>
      <vt:lpstr>Презентация PowerPoint</vt:lpstr>
      <vt:lpstr> старший дошкольный возраст:  </vt:lpstr>
      <vt:lpstr>Презентация PowerPoint</vt:lpstr>
      <vt:lpstr>Презентация PowerPoint</vt:lpstr>
      <vt:lpstr>Оценка</vt:lpstr>
      <vt:lpstr>Презентация PowerPoint</vt:lpstr>
      <vt:lpstr> Методики</vt:lpstr>
      <vt:lpstr>Модифицированная методика</vt:lpstr>
      <vt:lpstr>Презентация PowerPoint</vt:lpstr>
      <vt:lpstr>Презентация PowerPoint</vt:lpstr>
      <vt:lpstr>Презентация PowerPoint</vt:lpstr>
      <vt:lpstr>Заключение</vt:lpstr>
      <vt:lpstr>Рекомендуемая литература</vt:lpstr>
      <vt:lpstr>Спасибо,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дошкольников рассказыванию</dc:title>
  <dc:creator>Маша</dc:creator>
  <cp:lastModifiedBy>HP</cp:lastModifiedBy>
  <cp:revision>530</cp:revision>
  <dcterms:created xsi:type="dcterms:W3CDTF">2014-01-31T09:36:32Z</dcterms:created>
  <dcterms:modified xsi:type="dcterms:W3CDTF">2023-03-06T15:42:20Z</dcterms:modified>
</cp:coreProperties>
</file>