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1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1186" y="1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4C7D-9AB7-454C-B941-49E211FD4488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2D82-E8EB-4CE6-BF76-085F323DA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4C7D-9AB7-454C-B941-49E211FD4488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2D82-E8EB-4CE6-BF76-085F323DA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4C7D-9AB7-454C-B941-49E211FD4488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2D82-E8EB-4CE6-BF76-085F323DA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4C7D-9AB7-454C-B941-49E211FD4488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2D82-E8EB-4CE6-BF76-085F323DA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4C7D-9AB7-454C-B941-49E211FD4488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2D82-E8EB-4CE6-BF76-085F323DA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4C7D-9AB7-454C-B941-49E211FD4488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2D82-E8EB-4CE6-BF76-085F323DA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4C7D-9AB7-454C-B941-49E211FD4488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2D82-E8EB-4CE6-BF76-085F323DA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4C7D-9AB7-454C-B941-49E211FD4488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2D82-E8EB-4CE6-BF76-085F323DA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4C7D-9AB7-454C-B941-49E211FD4488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2D82-E8EB-4CE6-BF76-085F323DA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4C7D-9AB7-454C-B941-49E211FD4488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2D82-E8EB-4CE6-BF76-085F323DA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4C7D-9AB7-454C-B941-49E211FD4488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2D82-E8EB-4CE6-BF76-085F323DA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E4C7D-9AB7-454C-B941-49E211FD4488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F2D82-E8EB-4CE6-BF76-085F323DA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285992"/>
            <a:ext cx="7815290" cy="208439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Проект в </a:t>
            </a:r>
            <a:r>
              <a:rPr lang="ru-RU" b="1" dirty="0" smtClean="0">
                <a:solidFill>
                  <a:srgbClr val="7030A0"/>
                </a:solidFill>
              </a:rPr>
              <a:t>средней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группе ко дню </a:t>
            </a:r>
            <a:r>
              <a:rPr lang="ru-RU" b="1" dirty="0" smtClean="0">
                <a:solidFill>
                  <a:srgbClr val="7030A0"/>
                </a:solidFill>
              </a:rPr>
              <a:t>матери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«Пусть всегда будет мама!»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500570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>
                <a:solidFill>
                  <a:srgbClr val="7030A0"/>
                </a:solidFill>
              </a:rPr>
              <a:t>Подготовили: </a:t>
            </a:r>
            <a:endParaRPr lang="ru-RU" dirty="0" smtClean="0">
              <a:solidFill>
                <a:srgbClr val="7030A0"/>
              </a:solidFill>
            </a:endParaRPr>
          </a:p>
          <a:p>
            <a:pPr algn="r"/>
            <a:r>
              <a:rPr lang="ru-RU" dirty="0" smtClean="0">
                <a:solidFill>
                  <a:srgbClr val="7030A0"/>
                </a:solidFill>
              </a:rPr>
              <a:t>воспитатели Поздяева </a:t>
            </a:r>
            <a:r>
              <a:rPr lang="ru-RU" dirty="0">
                <a:solidFill>
                  <a:srgbClr val="7030A0"/>
                </a:solidFill>
              </a:rPr>
              <a:t>Ю</a:t>
            </a:r>
            <a:r>
              <a:rPr lang="ru-RU" dirty="0" smtClean="0">
                <a:solidFill>
                  <a:srgbClr val="7030A0"/>
                </a:solidFill>
              </a:rPr>
              <a:t>.В.</a:t>
            </a:r>
          </a:p>
          <a:p>
            <a:pPr algn="r"/>
            <a:r>
              <a:rPr lang="ru-RU" dirty="0" smtClean="0">
                <a:solidFill>
                  <a:srgbClr val="7030A0"/>
                </a:solidFill>
              </a:rPr>
              <a:t>Чернышева Е.М.</a:t>
            </a:r>
            <a:endParaRPr lang="ru-RU" dirty="0" smtClean="0">
              <a:solidFill>
                <a:srgbClr val="7030A0"/>
              </a:solidFill>
            </a:endParaRPr>
          </a:p>
          <a:p>
            <a:pPr algn="r"/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2022 </a:t>
            </a:r>
            <a:r>
              <a:rPr lang="ru-RU" dirty="0" smtClean="0">
                <a:solidFill>
                  <a:srgbClr val="7030A0"/>
                </a:solidFill>
              </a:rPr>
              <a:t>г.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Выпуск папки-передвижки </a:t>
            </a:r>
            <a:r>
              <a:rPr lang="en-US" sz="3600" b="1" dirty="0" smtClean="0">
                <a:solidFill>
                  <a:srgbClr val="7030A0"/>
                </a:solidFill>
              </a:rPr>
              <a:t>«</a:t>
            </a:r>
            <a:r>
              <a:rPr lang="ru-RU" sz="3600" b="1" dirty="0" smtClean="0">
                <a:solidFill>
                  <a:srgbClr val="7030A0"/>
                </a:solidFill>
              </a:rPr>
              <a:t>Историческая справка о Дне Матери</a:t>
            </a:r>
            <a:r>
              <a:rPr lang="en-US" sz="3600" b="1" dirty="0" smtClean="0">
                <a:solidFill>
                  <a:srgbClr val="7030A0"/>
                </a:solidFill>
              </a:rPr>
              <a:t>»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BnqFpI194D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50620" y="1600200"/>
            <a:ext cx="804275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Выпуск стенгазеты ко Дню матери </a:t>
            </a:r>
            <a:r>
              <a:rPr lang="en-US" sz="3200" b="1" dirty="0" smtClean="0">
                <a:solidFill>
                  <a:srgbClr val="7030A0"/>
                </a:solidFill>
              </a:rPr>
              <a:t>«</a:t>
            </a:r>
            <a:r>
              <a:rPr lang="ru-RU" sz="3200" b="1" dirty="0" smtClean="0">
                <a:solidFill>
                  <a:srgbClr val="7030A0"/>
                </a:solidFill>
              </a:rPr>
              <a:t>Мамочка и Я –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лучшие друзья</a:t>
            </a:r>
            <a:r>
              <a:rPr lang="en-US" sz="3200" b="1" dirty="0" smtClean="0">
                <a:solidFill>
                  <a:srgbClr val="7030A0"/>
                </a:solidFill>
              </a:rPr>
              <a:t>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9mV-0Z6d3t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50620" y="1600200"/>
            <a:ext cx="8112311" cy="45651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381850"/>
                </a:solidFill>
              </a:rPr>
              <a:t>Выставка портретов </a:t>
            </a:r>
            <a:r>
              <a:rPr lang="en-US" sz="3600" b="1" dirty="0" smtClean="0">
                <a:solidFill>
                  <a:srgbClr val="381850"/>
                </a:solidFill>
              </a:rPr>
              <a:t>«</a:t>
            </a:r>
            <a:r>
              <a:rPr lang="ru-RU" sz="3600" b="1" dirty="0" smtClean="0">
                <a:solidFill>
                  <a:srgbClr val="381850"/>
                </a:solidFill>
              </a:rPr>
              <a:t>Это мамочка моя</a:t>
            </a:r>
            <a:r>
              <a:rPr lang="en-US" sz="3600" b="1" dirty="0" smtClean="0">
                <a:solidFill>
                  <a:srgbClr val="381850"/>
                </a:solidFill>
              </a:rPr>
              <a:t>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rFaaRxjIwG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034734"/>
            <a:ext cx="6480720" cy="4860541"/>
          </a:xfrm>
        </p:spPr>
      </p:pic>
      <p:pic>
        <p:nvPicPr>
          <p:cNvPr id="9" name="Рисунок 8" descr="EI2bRD_8sx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5400000">
            <a:off x="5719507" y="4369725"/>
            <a:ext cx="1656184" cy="2943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Праздничная открытка для мамы </a:t>
            </a:r>
            <a:r>
              <a:rPr lang="en-US" sz="3600" b="1" dirty="0" smtClean="0">
                <a:solidFill>
                  <a:srgbClr val="7030A0"/>
                </a:solidFill>
              </a:rPr>
              <a:t>«</a:t>
            </a:r>
            <a:r>
              <a:rPr lang="ru-RU" sz="3600" b="1" dirty="0" smtClean="0">
                <a:solidFill>
                  <a:srgbClr val="7030A0"/>
                </a:solidFill>
              </a:rPr>
              <a:t>Мама-солнышко моё!</a:t>
            </a:r>
            <a:r>
              <a:rPr lang="en-US" sz="3600" b="1" dirty="0" smtClean="0">
                <a:solidFill>
                  <a:srgbClr val="7030A0"/>
                </a:solidFill>
              </a:rPr>
              <a:t>»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8dzuuKNcqa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412776"/>
            <a:ext cx="5246367" cy="2952328"/>
          </a:xfrm>
        </p:spPr>
      </p:pic>
      <p:pic>
        <p:nvPicPr>
          <p:cNvPr id="5" name="Рисунок 4" descr="WXrnRXZHgU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221088"/>
            <a:ext cx="4094725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6864" cy="128701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Проведение праздника День Матери </a:t>
            </a:r>
            <a:r>
              <a:rPr lang="en-US" sz="4000" b="1" dirty="0" smtClean="0">
                <a:solidFill>
                  <a:srgbClr val="002060"/>
                </a:solidFill>
              </a:rPr>
              <a:t>«</a:t>
            </a:r>
            <a:r>
              <a:rPr lang="ru-RU" sz="4000" b="1" dirty="0" smtClean="0">
                <a:solidFill>
                  <a:srgbClr val="002060"/>
                </a:solidFill>
              </a:rPr>
              <a:t>Зажжем таинственные свечи</a:t>
            </a:r>
            <a:r>
              <a:rPr lang="en-US" sz="4000" b="1" dirty="0" smtClean="0">
                <a:solidFill>
                  <a:srgbClr val="002060"/>
                </a:solidFill>
              </a:rPr>
              <a:t>»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6" name="Содержимое 5" descr="IMG_76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-5400000">
            <a:off x="4228525" y="2476331"/>
            <a:ext cx="4653136" cy="3102090"/>
          </a:xfrm>
        </p:spPr>
      </p:pic>
      <p:pic>
        <p:nvPicPr>
          <p:cNvPr id="7" name="Рисунок 6" descr="WbDbG8eG_h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772816"/>
            <a:ext cx="3456384" cy="4567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5410944" cy="106613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Вывод: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772816"/>
            <a:ext cx="4618856" cy="48245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У детей появилось желание быть похожими на свою маму в делах и поступках.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Появилось эмоционально-положительное отношение к маме, гордость за свою маму, трепетное отношение к ней.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Чаще возникает желание поговорить и рассказать всем о своей маме. 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1988840"/>
            <a:ext cx="7128792" cy="2592288"/>
          </a:xfrm>
        </p:spPr>
        <p:txBody>
          <a:bodyPr>
            <a:normAutofit fontScale="90000"/>
          </a:bodyPr>
          <a:lstStyle/>
          <a:p>
            <a:r>
              <a:rPr lang="ru-RU" sz="8000" b="1" i="1" dirty="0" smtClean="0">
                <a:solidFill>
                  <a:srgbClr val="7030A0"/>
                </a:solidFill>
                <a:latin typeface="Arial Narrow" pitchFamily="34" charset="0"/>
              </a:rPr>
              <a:t>Спасибо </a:t>
            </a:r>
            <a:br>
              <a:rPr lang="ru-RU" sz="8000" b="1" i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sz="8000" b="1" i="1" dirty="0" smtClean="0">
                <a:solidFill>
                  <a:srgbClr val="7030A0"/>
                </a:solidFill>
                <a:latin typeface="Arial Narrow" pitchFamily="34" charset="0"/>
              </a:rPr>
              <a:t>за </a:t>
            </a:r>
            <a:br>
              <a:rPr lang="ru-RU" sz="8000" b="1" i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sz="8000" b="1" i="1" dirty="0" smtClean="0">
                <a:solidFill>
                  <a:srgbClr val="7030A0"/>
                </a:solidFill>
                <a:latin typeface="Arial Narrow" pitchFamily="34" charset="0"/>
              </a:rPr>
              <a:t>внимание!</a:t>
            </a:r>
            <a:endParaRPr lang="ru-RU" sz="8000" b="1" i="1" dirty="0">
              <a:solidFill>
                <a:srgbClr val="7030A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928670"/>
            <a:ext cx="4957770" cy="65563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Паспорт проекта: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857364"/>
            <a:ext cx="7929618" cy="3995750"/>
          </a:xfrm>
        </p:spPr>
        <p:txBody>
          <a:bodyPr/>
          <a:lstStyle/>
          <a:p>
            <a:pPr algn="l"/>
            <a:r>
              <a:rPr lang="ru-RU" sz="2800" b="1" dirty="0">
                <a:solidFill>
                  <a:srgbClr val="7030A0"/>
                </a:solidFill>
              </a:rPr>
              <a:t>Вид проекта: </a:t>
            </a:r>
            <a:r>
              <a:rPr lang="ru-RU" sz="2800" dirty="0">
                <a:solidFill>
                  <a:schemeClr val="tx1"/>
                </a:solidFill>
              </a:rPr>
              <a:t>познавательно-творческий</a:t>
            </a:r>
          </a:p>
          <a:p>
            <a:pPr algn="l"/>
            <a:r>
              <a:rPr lang="ru-RU" sz="2800" b="1" dirty="0">
                <a:solidFill>
                  <a:srgbClr val="7030A0"/>
                </a:solidFill>
              </a:rPr>
              <a:t>Образовательная область: </a:t>
            </a:r>
            <a:r>
              <a:rPr lang="ru-RU" sz="2800" dirty="0">
                <a:solidFill>
                  <a:schemeClr val="tx1"/>
                </a:solidFill>
              </a:rPr>
              <a:t>социально-коммуникативное развитие</a:t>
            </a:r>
          </a:p>
          <a:p>
            <a:pPr algn="l"/>
            <a:r>
              <a:rPr lang="ru-RU" sz="2800" b="1" dirty="0">
                <a:solidFill>
                  <a:srgbClr val="7030A0"/>
                </a:solidFill>
              </a:rPr>
              <a:t>Продолжительность: </a:t>
            </a:r>
            <a:r>
              <a:rPr lang="ru-RU" sz="2800" dirty="0">
                <a:solidFill>
                  <a:schemeClr val="tx1"/>
                </a:solidFill>
              </a:rPr>
              <a:t>среднесрочный </a:t>
            </a:r>
            <a:r>
              <a:rPr lang="ru-RU" sz="2800" i="1" dirty="0">
                <a:solidFill>
                  <a:schemeClr val="tx1"/>
                </a:solidFill>
              </a:rPr>
              <a:t>(2 недели)</a:t>
            </a:r>
            <a:endParaRPr lang="ru-RU" sz="2800" dirty="0">
              <a:solidFill>
                <a:schemeClr val="tx1"/>
              </a:solidFill>
            </a:endParaRPr>
          </a:p>
          <a:p>
            <a:pPr algn="l"/>
            <a:r>
              <a:rPr lang="ru-RU" sz="2800" b="1" dirty="0">
                <a:solidFill>
                  <a:srgbClr val="7030A0"/>
                </a:solidFill>
              </a:rPr>
              <a:t>Участники проекта: </a:t>
            </a:r>
            <a:r>
              <a:rPr lang="ru-RU" sz="2800" dirty="0">
                <a:solidFill>
                  <a:schemeClr val="tx1"/>
                </a:solidFill>
              </a:rPr>
              <a:t>дети </a:t>
            </a:r>
            <a:r>
              <a:rPr lang="ru-RU" sz="2800" dirty="0" smtClean="0">
                <a:solidFill>
                  <a:schemeClr val="tx1"/>
                </a:solidFill>
              </a:rPr>
              <a:t>средней </a:t>
            </a:r>
            <a:r>
              <a:rPr lang="ru-RU" sz="2800" dirty="0">
                <a:solidFill>
                  <a:schemeClr val="tx1"/>
                </a:solidFill>
              </a:rPr>
              <a:t>группы, воспитатели, родители.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115196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Актуальность проекта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9"/>
            <a:ext cx="7776864" cy="216023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       Очень </a:t>
            </a:r>
            <a:r>
              <a:rPr lang="ru-RU" sz="2000" dirty="0"/>
              <a:t>большое значение для развития личности ребёнка имеет взаимопонимание между ребёнком и матерью. Любовь мамы - это забота и помощь во всём. Несмотря на это, всё чаще любовь к маме дети связывают только с материальными ценностями, а не духовными. </a:t>
            </a:r>
            <a:r>
              <a:rPr lang="ru-RU" sz="2000" dirty="0" smtClean="0"/>
              <a:t>У </a:t>
            </a:r>
            <a:r>
              <a:rPr lang="ru-RU" sz="2000" dirty="0"/>
              <a:t>детей преобладает потребительское отношение к матери.</a:t>
            </a:r>
          </a:p>
          <a:p>
            <a:endParaRPr lang="ru-RU" sz="2400" dirty="0"/>
          </a:p>
        </p:txBody>
      </p:sp>
      <p:pic>
        <p:nvPicPr>
          <p:cNvPr id="4" name="Рисунок 3" descr="20150612_173303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068960"/>
            <a:ext cx="3362521" cy="3573016"/>
          </a:xfrm>
          <a:prstGeom prst="rect">
            <a:avLst/>
          </a:prstGeom>
        </p:spPr>
      </p:pic>
      <p:pic>
        <p:nvPicPr>
          <p:cNvPr id="5" name="Рисунок 4" descr="IMG_20160910_1147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924944"/>
            <a:ext cx="2787774" cy="3717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1043608" y="764704"/>
            <a:ext cx="7956376" cy="471338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Цель проекта:</a:t>
            </a:r>
          </a:p>
          <a:p>
            <a:pPr>
              <a:buNone/>
            </a:pPr>
            <a:r>
              <a:rPr lang="ru-RU" dirty="0" smtClean="0"/>
              <a:t>    Сформировать осознанное понимание значимость мамы в жизни ребенка.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Задачи проекта:</a:t>
            </a:r>
          </a:p>
          <a:p>
            <a:pPr>
              <a:buNone/>
            </a:pPr>
            <a:r>
              <a:rPr lang="en-US" dirty="0" smtClean="0"/>
              <a:t>1. </a:t>
            </a:r>
            <a:r>
              <a:rPr lang="ru-RU" dirty="0" smtClean="0"/>
              <a:t>Углубить знания детей о роли мамы в их жизни.</a:t>
            </a:r>
          </a:p>
          <a:p>
            <a:pPr>
              <a:buNone/>
            </a:pPr>
            <a:r>
              <a:rPr lang="en-US" dirty="0" smtClean="0"/>
              <a:t>2. </a:t>
            </a:r>
            <a:r>
              <a:rPr lang="ru-RU" dirty="0" smtClean="0"/>
              <a:t>Способствовать сплочению коллектива родители-дети; привлечь родителей к работе над проектом.</a:t>
            </a:r>
          </a:p>
          <a:p>
            <a:pPr>
              <a:buNone/>
            </a:pPr>
            <a:r>
              <a:rPr lang="en-US" dirty="0" smtClean="0"/>
              <a:t>3. </a:t>
            </a:r>
            <a:r>
              <a:rPr lang="ru-RU" dirty="0" smtClean="0"/>
              <a:t>Способствовать развитию детской речи через выразительное чтение стихов, рассказов о маме.</a:t>
            </a:r>
          </a:p>
          <a:p>
            <a:pPr>
              <a:buNone/>
            </a:pPr>
            <a:r>
              <a:rPr lang="en-US" dirty="0" smtClean="0"/>
              <a:t>4. </a:t>
            </a:r>
            <a:r>
              <a:rPr lang="ru-RU" dirty="0" smtClean="0"/>
              <a:t>Развивать творческие способности, желание делать подарки маме.</a:t>
            </a:r>
          </a:p>
          <a:p>
            <a:pPr>
              <a:buNone/>
            </a:pPr>
            <a:r>
              <a:rPr lang="en-US" dirty="0" smtClean="0"/>
              <a:t>5. </a:t>
            </a:r>
            <a:r>
              <a:rPr lang="ru-RU" dirty="0" smtClean="0"/>
              <a:t>Воспитывать доброе, заботливое отношение к маме.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2195736" y="980728"/>
            <a:ext cx="6789440" cy="496855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Оборудование:</a:t>
            </a:r>
          </a:p>
          <a:p>
            <a:pPr>
              <a:buNone/>
            </a:pPr>
            <a:r>
              <a:rPr lang="ru-RU" dirty="0" smtClean="0"/>
              <a:t>    Иллюстрации по теме, атрибуты к сюжетно ролевым играм, произведения художественной литературы согласно теме проекта, фотографии с мамой.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Формы реализации:</a:t>
            </a:r>
          </a:p>
          <a:p>
            <a:r>
              <a:rPr lang="ru-RU" dirty="0" smtClean="0"/>
              <a:t>Непосредственная образовательная деятельность;</a:t>
            </a:r>
          </a:p>
          <a:p>
            <a:r>
              <a:rPr lang="ru-RU" dirty="0" smtClean="0"/>
              <a:t>Совместная деятельность взрослого и ребенка;</a:t>
            </a:r>
          </a:p>
          <a:p>
            <a:r>
              <a:rPr lang="ru-RU" dirty="0" smtClean="0"/>
              <a:t>Художественно-творческая деятельность.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260648"/>
            <a:ext cx="7704856" cy="28803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Ожидаемые результаты:</a:t>
            </a:r>
          </a:p>
          <a:p>
            <a:pPr>
              <a:buNone/>
            </a:pPr>
            <a:r>
              <a:rPr lang="ru-RU" sz="2000" dirty="0" smtClean="0"/>
              <a:t>После завершения проекта дети приобретут следующие знания:</a:t>
            </a:r>
          </a:p>
          <a:p>
            <a:r>
              <a:rPr lang="en-US" sz="2000" dirty="0" smtClean="0"/>
              <a:t> </a:t>
            </a:r>
            <a:r>
              <a:rPr lang="ru-RU" sz="2000" dirty="0" smtClean="0"/>
              <a:t>получат новые знания о празднике </a:t>
            </a:r>
            <a:r>
              <a:rPr lang="en-US" sz="2000" i="1" dirty="0" smtClean="0"/>
              <a:t>«</a:t>
            </a:r>
            <a:r>
              <a:rPr lang="ru-RU" sz="2000" i="1" dirty="0" smtClean="0"/>
              <a:t>День матери</a:t>
            </a:r>
            <a:r>
              <a:rPr lang="en-US" sz="2000" i="1" dirty="0" smtClean="0"/>
              <a:t>» </a:t>
            </a:r>
            <a:r>
              <a:rPr lang="ru-RU" sz="2000" i="1" dirty="0" smtClean="0"/>
              <a:t>в России, его традициях;</a:t>
            </a:r>
          </a:p>
          <a:p>
            <a:r>
              <a:rPr lang="ru-RU" sz="2000" dirty="0" smtClean="0"/>
              <a:t>появится желание быть похожими на близких людей в делах, поступках;</a:t>
            </a:r>
          </a:p>
          <a:p>
            <a:r>
              <a:rPr lang="ru-RU" sz="2000" dirty="0" smtClean="0"/>
              <a:t>создастся трогательная, душевная атмосфера во время совместной деятельности детей и родителей в детском саду.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5976664" cy="1143000"/>
          </a:xfrm>
        </p:spPr>
        <p:txBody>
          <a:bodyPr/>
          <a:lstStyle/>
          <a:p>
            <a:r>
              <a:rPr lang="ru-RU" dirty="0" smtClean="0">
                <a:solidFill>
                  <a:srgbClr val="381850"/>
                </a:solidFill>
              </a:rPr>
              <a:t>Этапы проекта:</a:t>
            </a:r>
            <a:endParaRPr lang="ru-RU" dirty="0">
              <a:solidFill>
                <a:srgbClr val="3818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692311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u="sng" dirty="0" smtClean="0">
                <a:solidFill>
                  <a:srgbClr val="381850"/>
                </a:solidFill>
              </a:rPr>
              <a:t>1 </a:t>
            </a:r>
            <a:r>
              <a:rPr lang="ru-RU" sz="2800" u="sng" dirty="0" smtClean="0">
                <a:solidFill>
                  <a:srgbClr val="381850"/>
                </a:solidFill>
              </a:rPr>
              <a:t>этап: Подготовительный.</a:t>
            </a:r>
          </a:p>
          <a:p>
            <a:r>
              <a:rPr lang="en-US" sz="2800" dirty="0" smtClean="0">
                <a:solidFill>
                  <a:srgbClr val="381850"/>
                </a:solidFill>
              </a:rPr>
              <a:t> </a:t>
            </a:r>
            <a:r>
              <a:rPr lang="ru-RU" sz="2800" dirty="0" smtClean="0">
                <a:solidFill>
                  <a:srgbClr val="381850"/>
                </a:solidFill>
              </a:rPr>
              <a:t>Подобрать методическую и художественную литературу (стихи, пословицы, иллюстрированный материал по данной теме).</a:t>
            </a:r>
          </a:p>
          <a:p>
            <a:r>
              <a:rPr lang="ru-RU" sz="2800" dirty="0" smtClean="0">
                <a:solidFill>
                  <a:srgbClr val="381850"/>
                </a:solidFill>
              </a:rPr>
              <a:t>Подобрать материалы, игрушки, атрибуты для игровой деятельности.</a:t>
            </a:r>
          </a:p>
          <a:p>
            <a:r>
              <a:rPr lang="ru-RU" sz="2800" dirty="0" smtClean="0">
                <a:solidFill>
                  <a:srgbClr val="381850"/>
                </a:solidFill>
              </a:rPr>
              <a:t>Подобрать материалы для продуктивной деятельности.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404664"/>
            <a:ext cx="5410944" cy="7920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2 этап: основной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412776"/>
            <a:ext cx="5293096" cy="41764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u="sng" dirty="0" smtClean="0">
                <a:solidFill>
                  <a:srgbClr val="7030A0"/>
                </a:solidFill>
              </a:rPr>
              <a:t>Работа с детьми:</a:t>
            </a:r>
          </a:p>
          <a:p>
            <a:r>
              <a:rPr lang="ru-RU" sz="1800" dirty="0" smtClean="0"/>
              <a:t>НОД </a:t>
            </a:r>
            <a:r>
              <a:rPr lang="en-US" sz="1800" dirty="0" smtClean="0"/>
              <a:t>«</a:t>
            </a:r>
            <a:r>
              <a:rPr lang="ru-RU" sz="1800" dirty="0" smtClean="0"/>
              <a:t>День Матери</a:t>
            </a:r>
            <a:r>
              <a:rPr lang="en-US" sz="1800" dirty="0" smtClean="0"/>
              <a:t>»</a:t>
            </a:r>
          </a:p>
          <a:p>
            <a:r>
              <a:rPr lang="ru-RU" sz="1800" dirty="0" smtClean="0"/>
              <a:t>Изготовление портретов </a:t>
            </a:r>
            <a:r>
              <a:rPr lang="en-US" sz="1800" dirty="0" smtClean="0"/>
              <a:t>«</a:t>
            </a:r>
            <a:r>
              <a:rPr lang="ru-RU" sz="1800" dirty="0" smtClean="0"/>
              <a:t>Это мамочка моя</a:t>
            </a:r>
            <a:r>
              <a:rPr lang="en-US" sz="1800" dirty="0" smtClean="0"/>
              <a:t>» (</a:t>
            </a:r>
            <a:r>
              <a:rPr lang="ru-RU" sz="1800" dirty="0" smtClean="0"/>
              <a:t>рисование)</a:t>
            </a:r>
          </a:p>
          <a:p>
            <a:pPr>
              <a:buNone/>
            </a:pPr>
            <a:r>
              <a:rPr lang="ru-RU" sz="1800" b="1" u="sng" dirty="0" smtClean="0">
                <a:solidFill>
                  <a:srgbClr val="7030A0"/>
                </a:solidFill>
              </a:rPr>
              <a:t>Работа с родителями:</a:t>
            </a:r>
          </a:p>
          <a:p>
            <a:r>
              <a:rPr lang="ru-RU" sz="1800" dirty="0" smtClean="0"/>
              <a:t>Консультирование родителей по теме проекта, выпуск папки-передвижки </a:t>
            </a:r>
            <a:r>
              <a:rPr lang="en-US" sz="1800" dirty="0" smtClean="0"/>
              <a:t>«</a:t>
            </a:r>
            <a:r>
              <a:rPr lang="ru-RU" sz="1800" dirty="0" smtClean="0"/>
              <a:t>Историческая справка о Дне Матери</a:t>
            </a:r>
            <a:r>
              <a:rPr lang="en-US" sz="1800" dirty="0" smtClean="0"/>
              <a:t>»</a:t>
            </a:r>
          </a:p>
          <a:p>
            <a:r>
              <a:rPr lang="ru-RU" sz="1800" dirty="0" smtClean="0"/>
              <a:t>Участие в празднике посвященного Дню матери.</a:t>
            </a:r>
            <a:endParaRPr lang="en-US" sz="1800" dirty="0" smtClean="0"/>
          </a:p>
          <a:p>
            <a:r>
              <a:rPr lang="ru-RU" sz="1800" dirty="0" smtClean="0"/>
              <a:t>Выставка творческих работ по теме проекта (стихи, поделки)</a:t>
            </a:r>
            <a:endParaRPr lang="ru-RU" sz="1800" dirty="0"/>
          </a:p>
        </p:txBody>
      </p:sp>
      <p:pic>
        <p:nvPicPr>
          <p:cNvPr id="4" name="Рисунок 3" descr="dBEnXwtPhfc.jpg"/>
          <p:cNvPicPr>
            <a:picLocks noChangeAspect="1"/>
          </p:cNvPicPr>
          <p:nvPr/>
        </p:nvPicPr>
        <p:blipFill>
          <a:blip r:embed="rId3" cstate="print"/>
          <a:srcRect t="9431" b="11048"/>
          <a:stretch>
            <a:fillRect/>
          </a:stretch>
        </p:blipFill>
        <p:spPr>
          <a:xfrm>
            <a:off x="755576" y="188640"/>
            <a:ext cx="2885362" cy="407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7030A0"/>
                </a:solidFill>
              </a:rPr>
              <a:t>3 </a:t>
            </a:r>
            <a:r>
              <a:rPr lang="ru-RU" b="1" dirty="0" smtClean="0">
                <a:solidFill>
                  <a:srgbClr val="7030A0"/>
                </a:solidFill>
              </a:rPr>
              <a:t>этап: Заключительный</a:t>
            </a:r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Выставка работ ко Дню Матери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FCBW01Fig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44824"/>
            <a:ext cx="4283968" cy="3212976"/>
          </a:xfrm>
          <a:prstGeom prst="rect">
            <a:avLst/>
          </a:prstGeom>
        </p:spPr>
      </p:pic>
      <p:pic>
        <p:nvPicPr>
          <p:cNvPr id="6" name="Рисунок 5" descr="l-DXcNcfMI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212976"/>
            <a:ext cx="4139952" cy="3104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210</Words>
  <Application>Microsoft Office PowerPoint</Application>
  <PresentationFormat>Экран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Проект в средней группе ко дню матери «Пусть всегда будет мама!» </vt:lpstr>
      <vt:lpstr>Паспорт проекта:</vt:lpstr>
      <vt:lpstr>Актуальность проекта</vt:lpstr>
      <vt:lpstr>Презентация PowerPoint</vt:lpstr>
      <vt:lpstr>Презентация PowerPoint</vt:lpstr>
      <vt:lpstr>Презентация PowerPoint</vt:lpstr>
      <vt:lpstr>Этапы проекта:</vt:lpstr>
      <vt:lpstr>2 этап: основной</vt:lpstr>
      <vt:lpstr>Презентация PowerPoint</vt:lpstr>
      <vt:lpstr>Выпуск папки-передвижки «Историческая справка о Дне Матери»</vt:lpstr>
      <vt:lpstr>Выпуск стенгазеты ко Дню матери «Мамочка и Я – лучшие друзья»</vt:lpstr>
      <vt:lpstr>Выставка портретов «Это мамочка моя»  </vt:lpstr>
      <vt:lpstr>Праздничная открытка для мамы «Мама-солнышко моё!»</vt:lpstr>
      <vt:lpstr>Проведение праздника День Матери «Зажжем таинственные свечи» </vt:lpstr>
      <vt:lpstr>Вывод:</vt:lpstr>
      <vt:lpstr>Спасибо  за 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 старшей группе ко дню матери «Пусть всегда будет мама!»</dc:title>
  <dc:creator>бвц</dc:creator>
  <cp:lastModifiedBy>Александр</cp:lastModifiedBy>
  <cp:revision>35</cp:revision>
  <dcterms:created xsi:type="dcterms:W3CDTF">2016-11-28T13:53:45Z</dcterms:created>
  <dcterms:modified xsi:type="dcterms:W3CDTF">2022-11-28T14:28:14Z</dcterms:modified>
</cp:coreProperties>
</file>