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  <p:sldMasterId id="2147483840" r:id="rId2"/>
  </p:sldMasterIdLst>
  <p:notesMasterIdLst>
    <p:notesMasterId r:id="rId27"/>
  </p:notesMasterIdLst>
  <p:sldIdLst>
    <p:sldId id="256" r:id="rId3"/>
    <p:sldId id="264" r:id="rId4"/>
    <p:sldId id="265" r:id="rId5"/>
    <p:sldId id="266" r:id="rId6"/>
    <p:sldId id="257" r:id="rId7"/>
    <p:sldId id="261" r:id="rId8"/>
    <p:sldId id="258" r:id="rId9"/>
    <p:sldId id="263" r:id="rId10"/>
    <p:sldId id="270" r:id="rId11"/>
    <p:sldId id="279" r:id="rId12"/>
    <p:sldId id="280" r:id="rId13"/>
    <p:sldId id="281" r:id="rId14"/>
    <p:sldId id="274" r:id="rId15"/>
    <p:sldId id="275" r:id="rId16"/>
    <p:sldId id="269" r:id="rId17"/>
    <p:sldId id="277" r:id="rId18"/>
    <p:sldId id="282" r:id="rId19"/>
    <p:sldId id="285" r:id="rId20"/>
    <p:sldId id="283" r:id="rId21"/>
    <p:sldId id="284" r:id="rId22"/>
    <p:sldId id="278" r:id="rId23"/>
    <p:sldId id="268" r:id="rId24"/>
    <p:sldId id="267" r:id="rId25"/>
    <p:sldId id="286" r:id="rId2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6600"/>
    <a:srgbClr val="000099"/>
    <a:srgbClr val="FF0066"/>
    <a:srgbClr val="FF3300"/>
    <a:srgbClr val="009900"/>
    <a:srgbClr val="660066"/>
    <a:srgbClr val="FF9900"/>
    <a:srgbClr val="CCCC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presProps" Target="presProps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tableStyles" Target="tableStyles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notesMaster" Target="notesMasters/notesMaster1.xml" /><Relationship Id="rId30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B324A-6C32-463A-A8F3-17A66C65B212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9CA7D-D930-48E4-9FA5-2865366836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994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9CA7D-D930-48E4-9FA5-2865366836E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466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6" y="5052545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3" y="3132291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5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7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7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76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6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5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1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0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3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2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8" y="1010486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9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1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2" y="6172202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4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 /><Relationship Id="rId3" Type="http://schemas.openxmlformats.org/officeDocument/2006/relationships/image" Target="../media/image18.png" /><Relationship Id="rId7" Type="http://schemas.openxmlformats.org/officeDocument/2006/relationships/image" Target="../media/image22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1.png" /><Relationship Id="rId11" Type="http://schemas.openxmlformats.org/officeDocument/2006/relationships/image" Target="../media/image26.png" /><Relationship Id="rId5" Type="http://schemas.openxmlformats.org/officeDocument/2006/relationships/image" Target="../media/image20.png" /><Relationship Id="rId10" Type="http://schemas.openxmlformats.org/officeDocument/2006/relationships/image" Target="../media/image25.png" /><Relationship Id="rId4" Type="http://schemas.openxmlformats.org/officeDocument/2006/relationships/image" Target="../media/image19.png" /><Relationship Id="rId9" Type="http://schemas.openxmlformats.org/officeDocument/2006/relationships/image" Target="../media/image24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 /><Relationship Id="rId3" Type="http://schemas.openxmlformats.org/officeDocument/2006/relationships/image" Target="../media/image28.png" /><Relationship Id="rId7" Type="http://schemas.openxmlformats.org/officeDocument/2006/relationships/image" Target="../media/image32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31.png" /><Relationship Id="rId11" Type="http://schemas.openxmlformats.org/officeDocument/2006/relationships/image" Target="../media/image36.png" /><Relationship Id="rId5" Type="http://schemas.openxmlformats.org/officeDocument/2006/relationships/image" Target="../media/image30.png" /><Relationship Id="rId10" Type="http://schemas.openxmlformats.org/officeDocument/2006/relationships/image" Target="../media/image35.png" /><Relationship Id="rId4" Type="http://schemas.openxmlformats.org/officeDocument/2006/relationships/image" Target="../media/image29.png" /><Relationship Id="rId9" Type="http://schemas.openxmlformats.org/officeDocument/2006/relationships/image" Target="../media/image34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 /><Relationship Id="rId3" Type="http://schemas.openxmlformats.org/officeDocument/2006/relationships/image" Target="../media/image38.png" /><Relationship Id="rId7" Type="http://schemas.openxmlformats.org/officeDocument/2006/relationships/image" Target="../media/image42.pn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41.png" /><Relationship Id="rId11" Type="http://schemas.openxmlformats.org/officeDocument/2006/relationships/image" Target="../media/image46.png" /><Relationship Id="rId5" Type="http://schemas.openxmlformats.org/officeDocument/2006/relationships/image" Target="../media/image40.png" /><Relationship Id="rId10" Type="http://schemas.openxmlformats.org/officeDocument/2006/relationships/image" Target="../media/image45.png" /><Relationship Id="rId4" Type="http://schemas.openxmlformats.org/officeDocument/2006/relationships/image" Target="../media/image39.png" /><Relationship Id="rId9" Type="http://schemas.openxmlformats.org/officeDocument/2006/relationships/image" Target="../media/image44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50.png" /><Relationship Id="rId4" Type="http://schemas.openxmlformats.org/officeDocument/2006/relationships/image" Target="../media/image49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 /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54.png" /><Relationship Id="rId4" Type="http://schemas.openxmlformats.org/officeDocument/2006/relationships/image" Target="../media/image53.png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 /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18.xml" /><Relationship Id="rId4" Type="http://schemas.openxmlformats.org/officeDocument/2006/relationships/image" Target="../media/image59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3.png" /><Relationship Id="rId5" Type="http://schemas.openxmlformats.org/officeDocument/2006/relationships/image" Target="../media/image62.png" /><Relationship Id="rId4" Type="http://schemas.openxmlformats.org/officeDocument/2006/relationships/image" Target="../media/image61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 /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 /><Relationship Id="rId2" Type="http://schemas.openxmlformats.org/officeDocument/2006/relationships/image" Target="../media/image6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1.png" /><Relationship Id="rId5" Type="http://schemas.openxmlformats.org/officeDocument/2006/relationships/image" Target="../media/image70.png" /><Relationship Id="rId4" Type="http://schemas.openxmlformats.org/officeDocument/2006/relationships/image" Target="../media/image69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5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5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51" y="1945257"/>
            <a:ext cx="5820084" cy="457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5996EC-E115-B065-0FE8-DACF6C843B43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4286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1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Harrington" panose="04040505050002020702" pitchFamily="82" charset="0"/>
              </a:rPr>
              <a:t>Частное Учреждение Образовательная Организация Школа «Выбор» г</a:t>
            </a:r>
            <a:r>
              <a:rPr kumimoji="0" lang="ru-RU" altLang="ru-RU" sz="1800" b="0" i="1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r>
              <a:rPr kumimoji="0" lang="ru-RU" altLang="ru-RU" sz="1800" b="0" i="1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Harrington" panose="04040505050002020702" pitchFamily="82" charset="0"/>
              </a:rPr>
              <a:t> Москвы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2F8E2F60-096B-C0E9-1B6B-FB199307972A}"/>
              </a:ext>
            </a:extLst>
          </p:cNvPr>
          <p:cNvSpPr>
            <a:spLocks noChangeArrowheads="1"/>
          </p:cNvSpPr>
          <p:nvPr/>
        </p:nvSpPr>
        <p:spPr bwMode="black">
          <a:xfrm rot="16200000">
            <a:off x="-1722684" y="3639682"/>
            <a:ext cx="542656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CC9900"/>
              </a:buClr>
              <a:buFont typeface="Wingdings" panose="05000000000000000000" pitchFamily="2" charset="2"/>
              <a:buNone/>
            </a:pPr>
            <a:r>
              <a:rPr lang="ru-RU" altLang="ru-RU" sz="2000" b="1" i="1" dirty="0">
                <a:solidFill>
                  <a:srgbClr val="990033"/>
                </a:solidFill>
                <a:latin typeface="+mn-lt"/>
              </a:rPr>
              <a:t>УЧЕБНО-ИССЛЕДОВАТЕЛЬСКАЯ РАБОТА</a:t>
            </a:r>
          </a:p>
          <a:p>
            <a:pPr algn="ctr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CC9900"/>
              </a:buClr>
              <a:buFont typeface="Wingdings" panose="05000000000000000000" pitchFamily="2" charset="2"/>
              <a:buNone/>
            </a:pPr>
            <a:r>
              <a:rPr lang="ru-RU" altLang="ru-RU" sz="2000" b="1" i="1" dirty="0">
                <a:solidFill>
                  <a:srgbClr val="990033"/>
                </a:solidFill>
                <a:latin typeface="+mn-lt"/>
              </a:rPr>
              <a:t>НА ТЕМУ: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910B673C-7C4A-0C5F-D901-C7830F89F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284455"/>
            <a:ext cx="3962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u="sng" dirty="0">
                <a:latin typeface="Monotype Corsiva" panose="03010101010201010101" pitchFamily="66" charset="0"/>
              </a:rPr>
              <a:t>Автор работы: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dirty="0">
                <a:latin typeface="Monotype Corsiva" panose="03010101010201010101" pitchFamily="66" charset="0"/>
              </a:rPr>
              <a:t>учащаяся 3 класса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latin typeface="Monotype Corsiva" panose="03010101010201010101" pitchFamily="66" charset="0"/>
              </a:rPr>
              <a:t> </a:t>
            </a:r>
            <a:r>
              <a:rPr lang="ru-RU" altLang="ru-RU" sz="2800" b="1" dirty="0">
                <a:solidFill>
                  <a:srgbClr val="990033"/>
                </a:solidFill>
                <a:latin typeface="Monotype Corsiva" panose="03010101010201010101" pitchFamily="66" charset="0"/>
              </a:rPr>
              <a:t>Суханова Александра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33711E9F-376F-EE4D-97E1-DE5C12B59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546516"/>
            <a:ext cx="3505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u="sng" dirty="0">
                <a:solidFill>
                  <a:srgbClr val="292929"/>
                </a:solidFill>
                <a:latin typeface="Monotype Corsiva" panose="03010101010201010101" pitchFamily="66" charset="0"/>
              </a:rPr>
              <a:t>Научный руководитель: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dirty="0">
                <a:solidFill>
                  <a:srgbClr val="292929"/>
                </a:solidFill>
                <a:latin typeface="Monotype Corsiva" panose="03010101010201010101" pitchFamily="66" charset="0"/>
              </a:rPr>
              <a:t>учитель географии Суровцева Н.А.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F22ACCA7-EF0C-2D61-C749-4ED33B193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" y="381000"/>
            <a:ext cx="9143999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buClr>
                <a:srgbClr val="CC9900"/>
              </a:buClr>
              <a:buFont typeface="Wingdings" panose="05000000000000000000" pitchFamily="2" charset="2"/>
              <a:buNone/>
            </a:pPr>
            <a:r>
              <a:rPr lang="ru-RU" altLang="ru-RU" sz="4800" b="1" i="1" dirty="0">
                <a:solidFill>
                  <a:srgbClr val="CC0000"/>
                </a:solidFill>
                <a:latin typeface="Trebuchet MS" panose="020B0603020202020204" pitchFamily="34" charset="0"/>
              </a:rPr>
              <a:t>Россия от края до края:</a:t>
            </a:r>
          </a:p>
          <a:p>
            <a:pPr algn="ctr" eaLnBrk="1" fontAlgn="base" hangingPunct="1">
              <a:spcAft>
                <a:spcPct val="0"/>
              </a:spcAft>
              <a:buClr>
                <a:srgbClr val="CC9900"/>
              </a:buClr>
              <a:buFont typeface="Wingdings" panose="05000000000000000000" pitchFamily="2" charset="2"/>
              <a:buNone/>
            </a:pPr>
            <a:r>
              <a:rPr lang="ru-RU" altLang="ru-RU" sz="4800" b="1" dirty="0">
                <a:solidFill>
                  <a:srgbClr val="990033"/>
                </a:solidFill>
                <a:latin typeface="Trebuchet MS" panose="020B0603020202020204" pitchFamily="34" charset="0"/>
              </a:rPr>
              <a:t>БЕРКУТ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74" decel="100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74" decel="100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076" accel="100000" fill="hold">
                                          <p:stCondLst>
                                            <p:cond delay="67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674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076" accel="100000" fill="hold">
                                          <p:stCondLst>
                                            <p:cond delay="67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674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076" accel="100000" fill="hold">
                                          <p:stCondLst>
                                            <p:cond delay="67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74" decel="100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674" decel="100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076" accel="100000" fill="hold">
                                          <p:stCondLst>
                                            <p:cond delay="67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674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076" accel="100000" fill="hold">
                                          <p:stCondLst>
                                            <p:cond delay="67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674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076" accel="100000" fill="hold">
                                          <p:stCondLst>
                                            <p:cond delay="67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38" y="93611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10 самых быстрых птиц</a:t>
            </a:r>
          </a:p>
          <a:p>
            <a:pPr algn="ctr"/>
            <a:r>
              <a:rPr lang="ru-RU" altLang="ru-RU" sz="2800" b="1" dirty="0"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в мире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213477"/>
              </p:ext>
            </p:extLst>
          </p:nvPr>
        </p:nvGraphicFramePr>
        <p:xfrm>
          <a:off x="1938427" y="1295400"/>
          <a:ext cx="5219700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2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1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5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№п/п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Птицы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Максимальная скорость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Сапсан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390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2.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Беркут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8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322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Балобан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320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4.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Кречет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5.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Иглохвостый стриж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170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6.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Чёрный стриж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166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7.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Чеглок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160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8.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Фрегат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150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9.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Сероголовый</a:t>
                      </a: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альбатрос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147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10.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Обыкновенный </a:t>
                      </a:r>
                      <a:r>
                        <a:rPr lang="ru-RU" sz="1600" b="1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шпорцевый</a:t>
                      </a: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гусь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140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" y="228600"/>
            <a:ext cx="1952442" cy="130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127" y="228600"/>
            <a:ext cx="1990181" cy="132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" y="1529140"/>
            <a:ext cx="1940941" cy="131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127" y="1555854"/>
            <a:ext cx="1985873" cy="131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4365"/>
            <a:ext cx="1958195" cy="131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547" y="4155296"/>
            <a:ext cx="2013906" cy="128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9" y="2874682"/>
            <a:ext cx="1985509" cy="128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5546" y="5444628"/>
            <a:ext cx="2025765" cy="134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64" y="4155296"/>
            <a:ext cx="1956757" cy="125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565" y="5414311"/>
            <a:ext cx="195675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41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58195" y="18455"/>
            <a:ext cx="521035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b="1" dirty="0"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10 самых быстрых сухопутных животных в мире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542495"/>
              </p:ext>
            </p:extLst>
          </p:nvPr>
        </p:nvGraphicFramePr>
        <p:xfrm>
          <a:off x="1938427" y="1565918"/>
          <a:ext cx="5219700" cy="443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2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1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5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№п/п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Животные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Максимальная скорость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Гепард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120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2.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Вилорог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115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Газель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105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4.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Антилопа Гну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5.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Лев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6.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Лось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73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7.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Гиеновидная собака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72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8.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Кенгуру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71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9.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Зебра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64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10.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Заяц-русак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9" y="236069"/>
            <a:ext cx="1988927" cy="131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155" y="252970"/>
            <a:ext cx="1944345" cy="130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6" y="1555854"/>
            <a:ext cx="1947749" cy="128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549" y="1563043"/>
            <a:ext cx="1983177" cy="130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9" y="2844364"/>
            <a:ext cx="1945721" cy="131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550" y="2865926"/>
            <a:ext cx="1990904" cy="128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4" y="4155296"/>
            <a:ext cx="1949565" cy="125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550" y="4155296"/>
            <a:ext cx="1983176" cy="128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4311"/>
            <a:ext cx="1935191" cy="122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096" y="5444628"/>
            <a:ext cx="1990904" cy="122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5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58195" y="18455"/>
            <a:ext cx="521035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b="1" dirty="0"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10 самых быстрых животных, обитающих в океане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493085"/>
              </p:ext>
            </p:extLst>
          </p:nvPr>
        </p:nvGraphicFramePr>
        <p:xfrm>
          <a:off x="1938427" y="1565918"/>
          <a:ext cx="5219700" cy="443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2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1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5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№п/п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Животные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Максимальная скорость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Черный </a:t>
                      </a:r>
                      <a:r>
                        <a:rPr lang="ru-RU" sz="1600" b="1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марлин</a:t>
                      </a:r>
                      <a:endParaRPr lang="ru-RU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128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2.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Парусник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110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Меч-рыба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4.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Голубой тунец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5.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Желтоперый тунец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6.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Гринда</a:t>
                      </a:r>
                      <a:endParaRPr lang="ru-RU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75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7.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Акула-</a:t>
                      </a:r>
                      <a:r>
                        <a:rPr lang="ru-RU" sz="1600" b="1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мако</a:t>
                      </a:r>
                      <a:endParaRPr lang="ru-RU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74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8.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Королевская макрель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65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9.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Летучая рыба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10.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Косатка</a:t>
                      </a:r>
                      <a:endParaRPr lang="ru-RU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50 км/ч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4" y="279618"/>
            <a:ext cx="1949565" cy="128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096" y="283875"/>
            <a:ext cx="2006357" cy="127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1563042"/>
            <a:ext cx="1935191" cy="128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096" y="1563042"/>
            <a:ext cx="1990905" cy="130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4" y="2844362"/>
            <a:ext cx="1949565" cy="131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096" y="2865924"/>
            <a:ext cx="2006357" cy="128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50344"/>
            <a:ext cx="1949564" cy="129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552" y="4138042"/>
            <a:ext cx="1990902" cy="127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4310"/>
            <a:ext cx="1949564" cy="125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096" y="5402830"/>
            <a:ext cx="2006358" cy="125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88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r="126"/>
          <a:stretch/>
        </p:blipFill>
        <p:spPr bwMode="auto">
          <a:xfrm flipH="1">
            <a:off x="0" y="4954862"/>
            <a:ext cx="2895600" cy="19384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05772" y="102333"/>
            <a:ext cx="7315200" cy="121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b="1" dirty="0"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Самые быстрые животные нашей планеты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3333712" y="1408983"/>
            <a:ext cx="1229661" cy="648419"/>
          </a:xfrm>
          <a:prstGeom prst="straightConnector1">
            <a:avLst/>
          </a:prstGeom>
          <a:ln w="127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582063" y="1404668"/>
            <a:ext cx="16535" cy="1033732"/>
          </a:xfrm>
          <a:prstGeom prst="straightConnector1">
            <a:avLst/>
          </a:prstGeom>
          <a:ln w="127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582063" y="1408983"/>
            <a:ext cx="1380228" cy="648419"/>
          </a:xfrm>
          <a:prstGeom prst="straightConnector1">
            <a:avLst/>
          </a:prstGeom>
          <a:ln w="127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20151" y="1776682"/>
            <a:ext cx="29354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008000"/>
                </a:solidFill>
              </a:rPr>
              <a:t>на земле</a:t>
            </a:r>
          </a:p>
          <a:p>
            <a:pPr algn="ctr"/>
            <a:endParaRPr lang="ru-RU" sz="1600" b="1" i="1" dirty="0">
              <a:solidFill>
                <a:srgbClr val="008000"/>
              </a:solidFill>
            </a:endParaRPr>
          </a:p>
          <a:p>
            <a:pPr algn="ctr"/>
            <a:endParaRPr lang="ru-RU" sz="1600" b="1" i="1" dirty="0">
              <a:solidFill>
                <a:srgbClr val="008000"/>
              </a:solidFill>
            </a:endParaRPr>
          </a:p>
          <a:p>
            <a:pPr algn="ctr"/>
            <a:r>
              <a:rPr lang="ru-RU" sz="2400" b="1" dirty="0">
                <a:ea typeface="Calibri"/>
                <a:cs typeface="Times New Roman"/>
              </a:rPr>
              <a:t>гепард – </a:t>
            </a:r>
            <a:r>
              <a:rPr lang="ru-RU" sz="2400" b="1" dirty="0">
                <a:solidFill>
                  <a:srgbClr val="FF0000"/>
                </a:solidFill>
                <a:ea typeface="Calibri"/>
                <a:cs typeface="Times New Roman"/>
              </a:rPr>
              <a:t>120</a:t>
            </a:r>
            <a:r>
              <a:rPr lang="ru-RU" sz="2400" b="1" dirty="0">
                <a:ea typeface="Calibri"/>
                <a:cs typeface="Times New Roman"/>
              </a:rPr>
              <a:t> км/ч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11657" y="2407622"/>
            <a:ext cx="30155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000099"/>
                </a:solidFill>
              </a:rPr>
              <a:t>в воде</a:t>
            </a:r>
          </a:p>
          <a:p>
            <a:pPr algn="ctr"/>
            <a:endParaRPr lang="ru-RU" sz="1600" b="1" i="1" dirty="0">
              <a:solidFill>
                <a:srgbClr val="000099"/>
              </a:solidFill>
            </a:endParaRPr>
          </a:p>
          <a:p>
            <a:pPr algn="ctr"/>
            <a:endParaRPr lang="ru-RU" sz="1600" b="1" i="1" dirty="0">
              <a:solidFill>
                <a:srgbClr val="000099"/>
              </a:solidFill>
            </a:endParaRPr>
          </a:p>
          <a:p>
            <a:pPr algn="ctr"/>
            <a:r>
              <a:rPr lang="ru-RU" sz="2400" b="1" dirty="0" err="1">
                <a:ea typeface="Calibri"/>
                <a:cs typeface="Times New Roman"/>
              </a:rPr>
              <a:t>марлин</a:t>
            </a:r>
            <a:r>
              <a:rPr lang="ru-RU" sz="2400" b="1" dirty="0">
                <a:ea typeface="Calibri"/>
                <a:cs typeface="Times New Roman"/>
              </a:rPr>
              <a:t> - </a:t>
            </a:r>
            <a:r>
              <a:rPr lang="ru-RU" sz="2400" b="1" dirty="0">
                <a:solidFill>
                  <a:srgbClr val="FF0000"/>
                </a:solidFill>
                <a:ea typeface="Calibri"/>
                <a:cs typeface="Times New Roman"/>
              </a:rPr>
              <a:t>128</a:t>
            </a:r>
            <a:r>
              <a:rPr lang="ru-RU" sz="2400" b="1" dirty="0">
                <a:ea typeface="Calibri"/>
                <a:cs typeface="Times New Roman"/>
              </a:rPr>
              <a:t> км/ч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39881" y="1776682"/>
            <a:ext cx="29081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FF00FF"/>
                </a:solidFill>
              </a:rPr>
              <a:t>в воздухе</a:t>
            </a:r>
          </a:p>
          <a:p>
            <a:pPr algn="ctr"/>
            <a:endParaRPr lang="ru-RU" sz="1600" b="1" i="1" dirty="0">
              <a:solidFill>
                <a:srgbClr val="FF00FF"/>
              </a:solidFill>
            </a:endParaRPr>
          </a:p>
          <a:p>
            <a:pPr algn="ctr"/>
            <a:endParaRPr lang="ru-RU" sz="1600" b="1" i="1" dirty="0">
              <a:solidFill>
                <a:srgbClr val="FF00FF"/>
              </a:solidFill>
            </a:endParaRPr>
          </a:p>
          <a:p>
            <a:pPr algn="ctr"/>
            <a:r>
              <a:rPr lang="ru-RU" sz="2400" b="1" dirty="0">
                <a:ea typeface="Calibri"/>
                <a:cs typeface="Times New Roman"/>
              </a:rPr>
              <a:t>сапсан – </a:t>
            </a:r>
            <a:r>
              <a:rPr lang="ru-RU" sz="2400" b="1" dirty="0">
                <a:solidFill>
                  <a:srgbClr val="FF0000"/>
                </a:solidFill>
                <a:ea typeface="Calibri"/>
                <a:cs typeface="Times New Roman"/>
              </a:rPr>
              <a:t>390</a:t>
            </a:r>
            <a:r>
              <a:rPr lang="ru-RU" sz="2400" b="1" dirty="0">
                <a:ea typeface="Calibri"/>
                <a:cs typeface="Times New Roman"/>
              </a:rPr>
              <a:t> км/ч </a:t>
            </a: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6781800" y="2263054"/>
            <a:ext cx="0" cy="50033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619439" y="2929816"/>
            <a:ext cx="0" cy="50033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2211239" y="2274614"/>
            <a:ext cx="0" cy="50033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32" y="3218707"/>
            <a:ext cx="219456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159" y="3914571"/>
            <a:ext cx="219456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1" y="3196174"/>
            <a:ext cx="2194555" cy="13715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206529" y="5522988"/>
            <a:ext cx="6932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Беркут</a:t>
            </a:r>
            <a:r>
              <a:rPr lang="ru-RU" sz="24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 может достигать скорости </a:t>
            </a:r>
            <a:r>
              <a:rPr lang="ru-RU" sz="2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322 км/ч</a:t>
            </a:r>
          </a:p>
        </p:txBody>
      </p:sp>
    </p:spTree>
    <p:extLst>
      <p:ext uri="{BB962C8B-B14F-4D97-AF65-F5344CB8AC3E}">
        <p14:creationId xmlns:p14="http://schemas.microsoft.com/office/powerpoint/2010/main" val="245089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7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9" y="2362201"/>
            <a:ext cx="2789309" cy="18104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19" y="1295400"/>
            <a:ext cx="2789308" cy="18104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9" y="2347824"/>
            <a:ext cx="2789308" cy="18104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66800" y="16080"/>
            <a:ext cx="7010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b="1" dirty="0"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Самые быстрые поезда в России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1" y="5029201"/>
            <a:ext cx="4419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Беркут</a:t>
            </a:r>
            <a:r>
              <a:rPr lang="ru-RU" sz="28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 может достигать скорости </a:t>
            </a:r>
            <a:r>
              <a:rPr lang="ru-RU" sz="2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322 км/ч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2" y="4288802"/>
            <a:ext cx="3886201" cy="256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1681317"/>
            <a:ext cx="304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33CC"/>
                </a:solidFill>
              </a:rPr>
              <a:t>Сапсан </a:t>
            </a:r>
            <a:r>
              <a:rPr lang="ru-RU" sz="2400" b="1" dirty="0">
                <a:solidFill>
                  <a:srgbClr val="0033CC"/>
                </a:solidFill>
                <a:ea typeface="Calibri"/>
                <a:cs typeface="Times New Roman"/>
              </a:rPr>
              <a:t>– </a:t>
            </a:r>
            <a:r>
              <a:rPr lang="ru-RU" sz="2400" b="1" dirty="0">
                <a:solidFill>
                  <a:srgbClr val="FF0000"/>
                </a:solidFill>
                <a:ea typeface="Calibri"/>
                <a:cs typeface="Times New Roman"/>
              </a:rPr>
              <a:t>250 км/ч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3341" y="3265753"/>
            <a:ext cx="27166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33CC"/>
                </a:solidFill>
              </a:rPr>
              <a:t>Ласточка </a:t>
            </a:r>
            <a:r>
              <a:rPr lang="ru-RU" sz="2400" b="1" dirty="0">
                <a:solidFill>
                  <a:srgbClr val="0033CC"/>
                </a:solidFill>
                <a:ea typeface="Calibri"/>
                <a:cs typeface="Times New Roman"/>
              </a:rPr>
              <a:t>– </a:t>
            </a:r>
            <a:r>
              <a:rPr lang="ru-RU" sz="2400" b="1" dirty="0">
                <a:solidFill>
                  <a:srgbClr val="FF0000"/>
                </a:solidFill>
                <a:ea typeface="Calibri"/>
                <a:cs typeface="Times New Roman"/>
              </a:rPr>
              <a:t>160 км/ч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2" y="1681317"/>
            <a:ext cx="305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33CC"/>
                </a:solidFill>
              </a:rPr>
              <a:t>Стриж </a:t>
            </a:r>
            <a:r>
              <a:rPr lang="ru-RU" sz="2400" b="1" dirty="0">
                <a:solidFill>
                  <a:srgbClr val="0033CC"/>
                </a:solidFill>
                <a:ea typeface="Calibri"/>
                <a:cs typeface="Times New Roman"/>
              </a:rPr>
              <a:t>– </a:t>
            </a:r>
            <a:r>
              <a:rPr lang="ru-RU" sz="2400" b="1" dirty="0">
                <a:solidFill>
                  <a:srgbClr val="FF0000"/>
                </a:solidFill>
                <a:ea typeface="Calibri"/>
                <a:cs typeface="Times New Roman"/>
              </a:rPr>
              <a:t>200 км/ч </a:t>
            </a:r>
          </a:p>
        </p:txBody>
      </p:sp>
    </p:spTree>
    <p:extLst>
      <p:ext uri="{BB962C8B-B14F-4D97-AF65-F5344CB8AC3E}">
        <p14:creationId xmlns:p14="http://schemas.microsoft.com/office/powerpoint/2010/main" val="57557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7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7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CDC89C2-418D-6288-9B1B-DAC733969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9144000" cy="1981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eaLnBrk="0" hangingPunct="0">
              <a:defRPr sz="4000">
                <a:solidFill>
                  <a:schemeClr val="tx2"/>
                </a:solidFill>
                <a:latin typeface="Arial" charset="0"/>
              </a:defRPr>
            </a:lvl1pPr>
            <a:lvl2pPr eaLnBrk="0" hangingPunct="0">
              <a:defRPr sz="40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4000">
                <a:solidFill>
                  <a:schemeClr val="tx2"/>
                </a:solidFill>
                <a:latin typeface="Arial" charset="0"/>
              </a:defRPr>
            </a:lvl3pPr>
            <a:lvl4pPr eaLnBrk="0" hangingPunct="0">
              <a:defRPr sz="4000">
                <a:solidFill>
                  <a:schemeClr val="tx2"/>
                </a:solidFill>
                <a:latin typeface="Arial" charset="0"/>
              </a:defRPr>
            </a:lvl4pPr>
            <a:lvl5pPr eaLnBrk="0" hangingPunct="0"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Практическая</a:t>
            </a:r>
            <a:br>
              <a:rPr lang="ru-RU" alt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altLang="ru-RU" sz="6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часть работы</a:t>
            </a:r>
            <a:endParaRPr lang="ru-RU" alt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8" name="Picture 2" descr="https://cstor.nn2.ru/blog/data/blog/2018-08/1627844_15338014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1" y="28956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94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8000"/>
                </a:solidFill>
                <a:latin typeface="+mj-lt"/>
              </a:rPr>
              <a:t>СБОРНИК МАТЕМАТИЧЕСКИХ ЗАДАЧ: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" y="592231"/>
            <a:ext cx="914400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3600" b="1" i="1" dirty="0">
                <a:solidFill>
                  <a:srgbClr val="FF0000"/>
                </a:solidFill>
              </a:rPr>
              <a:t>«ЕСТЕСТВОЗНАНИЕ В ЦИФРАХ»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83162"/>
            <a:ext cx="6944419" cy="520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7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51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Часть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800" b="1" dirty="0">
                <a:solidFill>
                  <a:srgbClr val="008000"/>
                </a:solidFill>
              </a:rPr>
              <a:t>сравни &gt;, &lt;, =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1" y="432707"/>
            <a:ext cx="533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</a:rPr>
              <a:t>1. Скорость полета птиц:</a:t>
            </a:r>
          </a:p>
          <a:p>
            <a:r>
              <a:rPr lang="ru-RU" dirty="0"/>
              <a:t>а) 322 км/ч (беркут)       390 км/ч (сапсан)</a:t>
            </a:r>
          </a:p>
          <a:p>
            <a:r>
              <a:rPr lang="ru-RU" dirty="0"/>
              <a:t>б) 322 км/ч (беркут)       160 км/ч (ласточка)</a:t>
            </a:r>
          </a:p>
          <a:p>
            <a:r>
              <a:rPr lang="ru-RU" dirty="0"/>
              <a:t>в) 322 км/ч (беркут)       170 км/ч (стриж)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0325" y="1604513"/>
            <a:ext cx="64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66"/>
                </a:solidFill>
              </a:rPr>
              <a:t>2. Скорость полета беркута и скорость движения самых быстрых поездов России:</a:t>
            </a:r>
          </a:p>
          <a:p>
            <a:r>
              <a:rPr lang="ru-RU" dirty="0"/>
              <a:t>а) 322 км/ч (беркут)       250 км/ч (поезд «Сапсан»)</a:t>
            </a:r>
          </a:p>
          <a:p>
            <a:r>
              <a:rPr lang="ru-RU" dirty="0"/>
              <a:t>б) 322 км/ч (беркут)       200 км/ч (поезд «Стриж»)</a:t>
            </a:r>
          </a:p>
          <a:p>
            <a:r>
              <a:rPr lang="ru-RU" dirty="0"/>
              <a:t>в) 322 км/ч (беркут)       160 км/ч (поезд «Ласточка»)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1" y="3077528"/>
            <a:ext cx="7010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9900"/>
                </a:solidFill>
              </a:rPr>
              <a:t>3. Скорость движения самых быстрых поездов России и скорость полета птиц:</a:t>
            </a:r>
          </a:p>
          <a:p>
            <a:r>
              <a:rPr lang="ru-RU" dirty="0"/>
              <a:t>а) 250 км/ч (поезд «Сапсан»)          390 км/ч (птица сапсан)</a:t>
            </a:r>
          </a:p>
          <a:p>
            <a:r>
              <a:rPr lang="ru-RU" dirty="0"/>
              <a:t>б) 200 км/ч (поезд «Стриж»)           170 км/ч (птица стриж)</a:t>
            </a:r>
          </a:p>
          <a:p>
            <a:r>
              <a:rPr lang="ru-RU" dirty="0"/>
              <a:t>в) 160 км/ч (поезд «Ласточка»)       160 км/ч (птица ласточка)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8250" y="4554856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</a:rPr>
              <a:t>4. Вес самых быстрых птиц:</a:t>
            </a:r>
          </a:p>
          <a:p>
            <a:r>
              <a:rPr lang="ru-RU" dirty="0"/>
              <a:t>	7 кг (беркут)       1000 г (сапсан)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1" y="5228619"/>
            <a:ext cx="7924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C3300"/>
                </a:solidFill>
              </a:rPr>
              <a:t>5. Продолжительность жизни беркута и продолжительность жизни самых быстрых наземных, водных и воздушных животных:</a:t>
            </a:r>
          </a:p>
          <a:p>
            <a:r>
              <a:rPr lang="ru-RU" dirty="0"/>
              <a:t>а) 20 лет (беркут)       7300 дней (гепард)</a:t>
            </a:r>
          </a:p>
          <a:p>
            <a:r>
              <a:rPr lang="ru-RU" dirty="0"/>
              <a:t>б) 20 лет (беркут)       4745 дней (черный марлин)</a:t>
            </a:r>
          </a:p>
          <a:p>
            <a:r>
              <a:rPr lang="ru-RU" dirty="0"/>
              <a:t>в) 20 лет (беркут)       5475 дней (сапсан)</a:t>
            </a:r>
          </a:p>
        </p:txBody>
      </p:sp>
    </p:spTree>
    <p:extLst>
      <p:ext uri="{BB962C8B-B14F-4D97-AF65-F5344CB8AC3E}">
        <p14:creationId xmlns:p14="http://schemas.microsoft.com/office/powerpoint/2010/main" val="109763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51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Часть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800" b="1" dirty="0">
                <a:solidFill>
                  <a:srgbClr val="008000"/>
                </a:solidFill>
              </a:rPr>
              <a:t>переведи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609600"/>
            <a:ext cx="8534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>
                <a:solidFill>
                  <a:srgbClr val="000099"/>
                </a:solidFill>
              </a:rPr>
              <a:t>Максимальный размах крыльев беркута составляет 240 сантиметров. Переведи данную величину в дециметры.</a:t>
            </a:r>
          </a:p>
          <a:p>
            <a:pPr marL="342900" indent="-342900">
              <a:buAutoNum type="arabicPeriod"/>
            </a:pPr>
            <a:endParaRPr lang="ru-RU" b="1" dirty="0">
              <a:solidFill>
                <a:srgbClr val="000099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ru-RU" b="1" dirty="0">
                <a:solidFill>
                  <a:srgbClr val="FF0066"/>
                </a:solidFill>
              </a:rPr>
              <a:t>Длина тела беркута составляет 8 дециметров. Переведи данную величину в сантиметры.</a:t>
            </a:r>
          </a:p>
          <a:p>
            <a:pPr marL="342900" indent="-342900">
              <a:buFontTx/>
              <a:buAutoNum type="arabicPeriod"/>
            </a:pPr>
            <a:endParaRPr lang="ru-RU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ru-RU" b="1" dirty="0">
                <a:solidFill>
                  <a:srgbClr val="FF9900"/>
                </a:solidFill>
              </a:rPr>
              <a:t>Вес беркута 7 килограммов. Переведи данную величину в граммы.</a:t>
            </a:r>
          </a:p>
          <a:p>
            <a:pPr marL="342900" indent="-342900">
              <a:buFontTx/>
              <a:buAutoNum type="arabicPeriod"/>
            </a:pPr>
            <a:endParaRPr lang="ru-RU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ru-RU" b="1" dirty="0">
                <a:solidFill>
                  <a:srgbClr val="006600"/>
                </a:solidFill>
              </a:rPr>
              <a:t>Продолжительность жизни беркута 20 лет. Какова продолжительность жизни беркута в днях?</a:t>
            </a:r>
          </a:p>
          <a:p>
            <a:pPr marL="342900" indent="-342900">
              <a:buFontTx/>
              <a:buAutoNum type="arabicPeriod"/>
            </a:pPr>
            <a:endParaRPr lang="ru-RU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ru-RU" b="1" dirty="0">
                <a:solidFill>
                  <a:srgbClr val="CC3300"/>
                </a:solidFill>
              </a:rPr>
              <a:t>Высота гнезда беркута 2 метра. Переведи данную величину в сантиметры.</a:t>
            </a:r>
            <a:endParaRPr lang="en-US" b="1" dirty="0">
              <a:solidFill>
                <a:srgbClr val="CC3300"/>
              </a:solidFill>
            </a:endParaRPr>
          </a:p>
          <a:p>
            <a:pPr marL="342900" indent="-342900">
              <a:buFontTx/>
              <a:buAutoNum type="arabicPeriod"/>
            </a:pPr>
            <a:endParaRPr lang="en-US" b="1" dirty="0">
              <a:solidFill>
                <a:srgbClr val="CC3300"/>
              </a:solidFill>
            </a:endParaRPr>
          </a:p>
          <a:p>
            <a:pPr marL="342900" indent="-342900">
              <a:buFont typeface="+mj-lt"/>
              <a:buAutoNum type="arabicPeriod" startAt="6"/>
            </a:pPr>
            <a:r>
              <a:rPr lang="ru-RU" b="1" dirty="0">
                <a:solidFill>
                  <a:srgbClr val="660066"/>
                </a:solidFill>
              </a:rPr>
              <a:t>Во время полета беркут способен подниматься на большие высоты – до 4 километров. Переведи данную величину в метры.</a:t>
            </a:r>
          </a:p>
          <a:p>
            <a:pPr marL="342900" indent="-342900">
              <a:buFont typeface="+mj-lt"/>
              <a:buAutoNum type="arabicPeriod" startAt="6"/>
            </a:pPr>
            <a:endParaRPr lang="ru-RU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 startAt="6"/>
            </a:pPr>
            <a:r>
              <a:rPr lang="ru-RU" b="1" dirty="0">
                <a:solidFill>
                  <a:srgbClr val="009900"/>
                </a:solidFill>
              </a:rPr>
              <a:t>У беркутов очень острое зрение. Зайца он видит на расстоянии 2000 метров. Переведи данную величину в километры.</a:t>
            </a:r>
          </a:p>
          <a:p>
            <a:pPr marL="342900" indent="-342900">
              <a:buFont typeface="+mj-lt"/>
              <a:buAutoNum type="arabicPeriod" startAt="6"/>
            </a:pPr>
            <a:endParaRPr lang="ru-RU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 startAt="6"/>
            </a:pPr>
            <a:r>
              <a:rPr lang="ru-RU" b="1" dirty="0">
                <a:solidFill>
                  <a:srgbClr val="FF3300"/>
                </a:solidFill>
              </a:rPr>
              <a:t>Во время охоты беркут способен переносить в лапах добычу весом до 5000 г. Переведи данную величину в килограммы.</a:t>
            </a:r>
          </a:p>
        </p:txBody>
      </p:sp>
    </p:spTree>
    <p:extLst>
      <p:ext uri="{BB962C8B-B14F-4D97-AF65-F5344CB8AC3E}">
        <p14:creationId xmlns:p14="http://schemas.microsoft.com/office/powerpoint/2010/main" val="155143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51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Часть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800" b="1" dirty="0">
                <a:solidFill>
                  <a:srgbClr val="008000"/>
                </a:solidFill>
              </a:rPr>
              <a:t>реши задачу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5344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000099"/>
                </a:solidFill>
              </a:rPr>
              <a:t>Беркут летит со скоростью 322 км/ч, а сапсан со скоростью 390 км/ч. На сколько скорость полета сапсана больше скорости беркута?</a:t>
            </a:r>
            <a:endParaRPr lang="en-US" b="1" dirty="0">
              <a:solidFill>
                <a:srgbClr val="000099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b="1" dirty="0">
              <a:solidFill>
                <a:srgbClr val="0000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FF0066"/>
                </a:solidFill>
              </a:rPr>
              <a:t>Скорость поезда «Сапсан» 250 км/ч, а скорость полета беркута 322</a:t>
            </a:r>
            <a:r>
              <a:rPr lang="en-US" b="1" dirty="0">
                <a:solidFill>
                  <a:srgbClr val="FF0066"/>
                </a:solidFill>
              </a:rPr>
              <a:t> </a:t>
            </a:r>
            <a:r>
              <a:rPr lang="ru-RU" b="1" dirty="0">
                <a:solidFill>
                  <a:srgbClr val="FF0066"/>
                </a:solidFill>
              </a:rPr>
              <a:t>км/ч. На сколько скорость беркута больше скорости самого быстрого поезда «Сапсан»?</a:t>
            </a:r>
            <a:endParaRPr lang="en-US" b="1" dirty="0">
              <a:solidFill>
                <a:srgbClr val="FF0066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FF9900"/>
                </a:solidFill>
              </a:rPr>
              <a:t>Беркут летит со скоростью 322 км/ч, а заяц-русак бежит со скоростью 60 км/ч. Кто преодолеет большее расстояние за 1 час и на сколько километров?</a:t>
            </a:r>
            <a:endParaRPr lang="en-US" b="1" dirty="0">
              <a:solidFill>
                <a:srgbClr val="FF99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006600"/>
                </a:solidFill>
              </a:rPr>
              <a:t>Поезд «Сапсан» выехал из Москвы в Санкт-Петербург. В это же время из Москвы в Санкт-Петербург вылетели птицы беркут и сапсан. Кто раньше всех прибудет в Санкт-Петербург?</a:t>
            </a:r>
            <a:endParaRPr lang="en-US" b="1" dirty="0">
              <a:solidFill>
                <a:srgbClr val="0066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CC3300"/>
                </a:solidFill>
              </a:rPr>
              <a:t>Из Москвы в Санкт-Петербург вылетел беркут. Расстояние между городами составляет 700 км.</a:t>
            </a:r>
            <a:r>
              <a:rPr lang="en-US" b="1" dirty="0">
                <a:solidFill>
                  <a:srgbClr val="CC3300"/>
                </a:solidFill>
              </a:rPr>
              <a:t> </a:t>
            </a:r>
            <a:r>
              <a:rPr lang="ru-RU" b="1" dirty="0">
                <a:solidFill>
                  <a:srgbClr val="CC3300"/>
                </a:solidFill>
              </a:rPr>
              <a:t>Скорость, с которой летит беркут, 322 км/ч. Беркут летел 2 часа. Сколько километров осталось пролететь беркуту до Санкт-Петербурга?</a:t>
            </a:r>
          </a:p>
        </p:txBody>
      </p:sp>
    </p:spTree>
    <p:extLst>
      <p:ext uri="{BB962C8B-B14F-4D97-AF65-F5344CB8AC3E}">
        <p14:creationId xmlns:p14="http://schemas.microsoft.com/office/powerpoint/2010/main" val="36804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52BE18-C4E5-9858-ECD7-F6404AA5F674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152403" y="0"/>
            <a:ext cx="86645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Цель работы:</a:t>
            </a:r>
            <a:br>
              <a:rPr kumimoji="0" lang="ru-RU" alt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lang="ru-RU" altLang="ru-RU" sz="3200" kern="0" dirty="0">
                <a:solidFill>
                  <a:srgbClr val="990033"/>
                </a:solidFill>
                <a:latin typeface="Trebuchet MS" panose="020B0603020202020204" pitchFamily="34" charset="0"/>
              </a:rPr>
              <a:t>привлечение внимания к одной из глобальных проблем на планете - </a:t>
            </a:r>
            <a:r>
              <a:rPr lang="ru-RU" altLang="ru-RU" sz="3200" i="1" kern="0" dirty="0">
                <a:solidFill>
                  <a:srgbClr val="FF0000"/>
                </a:solidFill>
                <a:latin typeface="Trebuchet MS" panose="020B0603020202020204" pitchFamily="34" charset="0"/>
              </a:rPr>
              <a:t>исчезновение животного мира</a:t>
            </a:r>
            <a:endParaRPr kumimoji="0" lang="ru-RU" altLang="ru-RU" sz="32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AB138B-735B-1A13-8FE5-5C360E58D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3" y="5638801"/>
            <a:ext cx="8435975" cy="5355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993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Monotype Corsiva" pitchFamily="66" charset="0"/>
              </a:rPr>
              <a:t>Гипотеза:</a:t>
            </a:r>
            <a:r>
              <a:rPr kumimoji="0" lang="ru-RU" alt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charset="0"/>
              </a:rPr>
              <a:t>   </a:t>
            </a:r>
            <a:r>
              <a:rPr lang="ru-RU" altLang="ru-RU" sz="2400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беркут самая быстрая птица на планете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11" y="1981200"/>
            <a:ext cx="5483575" cy="3657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571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32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4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51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задач:</a:t>
            </a:r>
            <a:endParaRPr lang="ru-RU" sz="2800" b="1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609600"/>
            <a:ext cx="8763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Часть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b="1" dirty="0">
                <a:solidFill>
                  <a:srgbClr val="000099"/>
                </a:solidFill>
              </a:rPr>
              <a:t>Сравните скорость движения самых быстрых поездов России и скорость полета птиц:</a:t>
            </a:r>
          </a:p>
          <a:p>
            <a:pPr lvl="0"/>
            <a:r>
              <a:rPr lang="ru-RU" dirty="0"/>
              <a:t>а) 250 км/ч (поезд «Сапсан»)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</a:t>
            </a:r>
            <a:r>
              <a:rPr lang="ru-RU" dirty="0"/>
              <a:t>390 км/ч (птица сапсан)</a:t>
            </a:r>
          </a:p>
          <a:p>
            <a:pPr lvl="0"/>
            <a:r>
              <a:rPr lang="ru-RU" dirty="0"/>
              <a:t>б) 200 км/ч (поезд «Стриж»)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ru-RU" dirty="0"/>
              <a:t>170 км/ч (птица стриж)</a:t>
            </a:r>
          </a:p>
          <a:p>
            <a:pPr lvl="0"/>
            <a:r>
              <a:rPr lang="ru-RU" dirty="0"/>
              <a:t>в) 160 км/ч (поезд «Ласточка»)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ru-RU" dirty="0"/>
              <a:t>160 км/ч (птица ласточка)</a:t>
            </a:r>
          </a:p>
          <a:p>
            <a:pPr lvl="0"/>
            <a:endParaRPr lang="ru-RU" dirty="0"/>
          </a:p>
          <a:p>
            <a:pPr lvl="0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Часть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b="1" dirty="0">
                <a:solidFill>
                  <a:srgbClr val="FF0066"/>
                </a:solidFill>
              </a:rPr>
              <a:t>Длина тела беркута составляет 8 дециметров.</a:t>
            </a:r>
          </a:p>
          <a:p>
            <a:r>
              <a:rPr lang="ru-RU" b="1" dirty="0">
                <a:solidFill>
                  <a:srgbClr val="FF0066"/>
                </a:solidFill>
              </a:rPr>
              <a:t>Переведи данную величину в сантиметры.</a:t>
            </a:r>
          </a:p>
          <a:p>
            <a:pPr lvl="0"/>
            <a:r>
              <a:rPr lang="ru-RU" dirty="0"/>
              <a:t>		8 </a:t>
            </a:r>
            <a:r>
              <a:rPr lang="ru-RU" dirty="0" err="1"/>
              <a:t>дм</a:t>
            </a:r>
            <a:r>
              <a:rPr lang="ru-RU" dirty="0"/>
              <a:t> = 80 см</a:t>
            </a:r>
            <a:endParaRPr lang="en-US" dirty="0"/>
          </a:p>
          <a:p>
            <a:pPr lvl="0"/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Часть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III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b="1" dirty="0">
                <a:solidFill>
                  <a:srgbClr val="006600"/>
                </a:solidFill>
              </a:rPr>
              <a:t>Из Москвы в Санкт-Петербург вылетел беркут. Расстояние между городами составляет 700 км.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ru-RU" b="1" dirty="0">
                <a:solidFill>
                  <a:srgbClr val="006600"/>
                </a:solidFill>
              </a:rPr>
              <a:t>Скорость, с которой летит беркут, 322 км/ч. Беркут летел 2 часа. Сколько километров осталось пролететь беркуту до Санкт-Петербурга?</a:t>
            </a:r>
          </a:p>
          <a:p>
            <a:pPr marL="342900" indent="-342900">
              <a:buAutoNum type="arabicParenR"/>
            </a:pPr>
            <a:r>
              <a:rPr lang="ru-RU" dirty="0"/>
              <a:t>322 км/ч * 2 ч = 644 км</a:t>
            </a:r>
          </a:p>
          <a:p>
            <a:pPr marL="342900" indent="-342900">
              <a:buAutoNum type="arabicParenR"/>
            </a:pPr>
            <a:r>
              <a:rPr lang="ru-RU" dirty="0"/>
              <a:t>700 км – 644 км = 56 км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88" y="990600"/>
            <a:ext cx="2553672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56" y="2610225"/>
            <a:ext cx="2308668" cy="15387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868" y="5257799"/>
            <a:ext cx="3433370" cy="14333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4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775200" cy="393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121" y="2819400"/>
            <a:ext cx="4572000" cy="378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57988" y="230038"/>
            <a:ext cx="3986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8000"/>
                </a:solidFill>
                <a:latin typeface="+mj-lt"/>
              </a:rPr>
              <a:t>БУКЛЕТ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9400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57988" y="1143000"/>
            <a:ext cx="4013679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2800" b="1" i="1" dirty="0">
                <a:solidFill>
                  <a:srgbClr val="FF0000"/>
                </a:solidFill>
              </a:rPr>
              <a:t>РОССИЯ ОТ КРАЯ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2800" b="1" i="1" dirty="0">
                <a:solidFill>
                  <a:srgbClr val="FF0000"/>
                </a:solidFill>
              </a:rPr>
              <a:t>ДО КРАЯ: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ru-RU" altLang="ru-RU" sz="1600" b="1" i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БЕРКУТ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1579">
            <a:off x="208139" y="3035234"/>
            <a:ext cx="3100657" cy="2096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2117785" y="5410200"/>
            <a:ext cx="46963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b="1" dirty="0">
                <a:solidFill>
                  <a:srgbClr val="008000"/>
                </a:solidFill>
              </a:rPr>
              <a:t>«Сохраним природу родной страны»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765" y="5244066"/>
            <a:ext cx="2043721" cy="14615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68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7200" y="2854054"/>
            <a:ext cx="4876800" cy="32367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7DF96DB-1551-6AD0-4674-A096C6CDE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2" y="23813"/>
            <a:ext cx="5557839" cy="1423987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eaLnBrk="0" hangingPunct="0">
              <a:defRPr sz="4000">
                <a:solidFill>
                  <a:schemeClr val="tx2"/>
                </a:solidFill>
                <a:latin typeface="Arial" charset="0"/>
              </a:defRPr>
            </a:lvl1pPr>
            <a:lvl2pPr eaLnBrk="0" hangingPunct="0">
              <a:defRPr sz="40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4000">
                <a:solidFill>
                  <a:schemeClr val="tx2"/>
                </a:solidFill>
                <a:latin typeface="Arial" charset="0"/>
              </a:defRPr>
            </a:lvl3pPr>
            <a:lvl4pPr eaLnBrk="0" hangingPunct="0">
              <a:defRPr sz="4000">
                <a:solidFill>
                  <a:schemeClr val="tx2"/>
                </a:solidFill>
                <a:latin typeface="Arial" charset="0"/>
              </a:defRPr>
            </a:lvl4pPr>
            <a:lvl5pPr eaLnBrk="0" hangingPunct="0"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990033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Выводы  о проделанной работе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42D3DFC-919E-BA6D-D320-4E920BA2D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4140" y="1676400"/>
            <a:ext cx="6040437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CC9900"/>
              </a:buClr>
              <a:buFont typeface="Wingdings" panose="05000000000000000000" pitchFamily="2" charset="2"/>
              <a:buNone/>
            </a:pPr>
            <a:r>
              <a:rPr lang="ru-RU" altLang="ru-RU" sz="2400" dirty="0">
                <a:solidFill>
                  <a:srgbClr val="292929"/>
                </a:solidFill>
                <a:latin typeface="+mn-lt"/>
              </a:rPr>
              <a:t>В  ходе исследовательской работы было установлено, что </a:t>
            </a:r>
            <a:r>
              <a:rPr lang="ru-RU" altLang="ru-RU" sz="2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беркут</a:t>
            </a:r>
            <a:r>
              <a:rPr lang="ru-RU" altLang="ru-RU" sz="2400" dirty="0">
                <a:solidFill>
                  <a:srgbClr val="292929"/>
                </a:solidFill>
                <a:latin typeface="+mn-lt"/>
              </a:rPr>
              <a:t> занимает </a:t>
            </a:r>
            <a:r>
              <a:rPr lang="ru-RU" altLang="ru-RU" sz="2400" b="1" dirty="0">
                <a:solidFill>
                  <a:srgbClr val="990033"/>
                </a:solidFill>
                <a:latin typeface="+mn-lt"/>
              </a:rPr>
              <a:t>2-ое</a:t>
            </a:r>
            <a:r>
              <a:rPr lang="ru-RU" altLang="ru-RU" sz="2400" dirty="0">
                <a:solidFill>
                  <a:srgbClr val="292929"/>
                </a:solidFill>
                <a:latin typeface="+mn-lt"/>
              </a:rPr>
              <a:t> место среди самых быстрых птиц</a:t>
            </a:r>
          </a:p>
        </p:txBody>
      </p:sp>
      <p:sp>
        <p:nvSpPr>
          <p:cNvPr id="4" name="Line 8">
            <a:extLst>
              <a:ext uri="{FF2B5EF4-FFF2-40B4-BE49-F238E27FC236}">
                <a16:creationId xmlns:a16="http://schemas.microsoft.com/office/drawing/2014/main" id="{22781ED6-AEA5-AFFD-2E18-8092C111FD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4141" y="2765426"/>
            <a:ext cx="1266825" cy="762000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E993D2-4942-84CC-137C-D284003AB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527427"/>
            <a:ext cx="4419600" cy="10649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0000"/>
              </a:lnSpc>
              <a:spcAft>
                <a:spcPct val="0"/>
              </a:spcAft>
              <a:buClr>
                <a:srgbClr val="999933"/>
              </a:buClr>
              <a:buSzTx/>
              <a:buFont typeface="Wingdings" pitchFamily="2" charset="2"/>
              <a:buNone/>
              <a:defRPr/>
            </a:pPr>
            <a:r>
              <a:rPr lang="ru-RU" altLang="ru-RU" sz="2800" dirty="0">
                <a:solidFill>
                  <a:srgbClr val="292929"/>
                </a:solidFill>
                <a:latin typeface="+mn-lt"/>
              </a:rPr>
              <a:t>Наша</a:t>
            </a:r>
            <a:r>
              <a:rPr lang="ru-RU" altLang="ru-RU" sz="4400" dirty="0">
                <a:solidFill>
                  <a:srgbClr val="292929"/>
                </a:solidFill>
                <a:latin typeface="+mn-lt"/>
              </a:rPr>
              <a:t> </a:t>
            </a:r>
            <a:r>
              <a:rPr lang="ru-RU" alt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г</a:t>
            </a:r>
            <a:r>
              <a:rPr lang="ru-RU" altLang="ru-RU" sz="4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ипотеза</a:t>
            </a:r>
          </a:p>
          <a:p>
            <a:pPr algn="ctr" eaLnBrk="1" fontAlgn="base" hangingPunct="1">
              <a:lnSpc>
                <a:spcPct val="80000"/>
              </a:lnSpc>
              <a:spcAft>
                <a:spcPct val="0"/>
              </a:spcAft>
              <a:buClr>
                <a:srgbClr val="999933"/>
              </a:buClr>
              <a:buSzTx/>
              <a:buFont typeface="Wingdings" pitchFamily="2" charset="2"/>
              <a:buNone/>
              <a:defRPr/>
            </a:pPr>
            <a:r>
              <a:rPr lang="ru-RU" altLang="ru-RU" sz="2800" b="1" dirty="0">
                <a:solidFill>
                  <a:srgbClr val="990033"/>
                </a:solidFill>
                <a:latin typeface="+mn-lt"/>
              </a:rPr>
              <a:t>не</a:t>
            </a:r>
            <a:r>
              <a:rPr lang="ru-RU" altLang="ru-RU" sz="2800" dirty="0">
                <a:solidFill>
                  <a:srgbClr val="292929"/>
                </a:solidFill>
                <a:latin typeface="+mn-lt"/>
              </a:rPr>
              <a:t> подтвердилась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30B6E186-8600-6923-930D-8BBB605D08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8525" y="4572000"/>
            <a:ext cx="0" cy="762000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DC225D1-2E96-2A38-AC07-D37386586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5369945"/>
            <a:ext cx="4267200" cy="116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CC9900"/>
              </a:buClr>
              <a:buFont typeface="Wingdings" panose="05000000000000000000" pitchFamily="2" charset="2"/>
              <a:buNone/>
            </a:pPr>
            <a:r>
              <a:rPr lang="ru-RU" altLang="ru-RU" sz="2400" i="1" dirty="0">
                <a:latin typeface="Times New Roman" panose="02020603050405020304" pitchFamily="18" charset="0"/>
              </a:rPr>
              <a:t>Однако </a:t>
            </a:r>
            <a:r>
              <a:rPr lang="ru-RU" altLang="ru-RU" sz="2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беркут</a:t>
            </a:r>
            <a:r>
              <a:rPr lang="ru-RU" altLang="ru-RU" sz="2400" i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400" b="1" i="1" dirty="0">
                <a:solidFill>
                  <a:srgbClr val="990033"/>
                </a:solidFill>
                <a:latin typeface="Times New Roman" panose="02020603050405020304" pitchFamily="18" charset="0"/>
              </a:rPr>
              <a:t>– самый быстрый среди орлов</a:t>
            </a:r>
            <a:r>
              <a:rPr lang="ru-RU" altLang="ru-RU" sz="2400" b="1" i="1" dirty="0">
                <a:latin typeface="Times New Roman" panose="02020603050405020304" pitchFamily="18" charset="0"/>
              </a:rPr>
              <a:t>,</a:t>
            </a:r>
            <a:endParaRPr lang="ru-RU" altLang="ru-RU" sz="2400" i="1" dirty="0">
              <a:latin typeface="Times New Roman" panose="02020603050405020304" pitchFamily="18" charset="0"/>
            </a:endParaRPr>
          </a:p>
          <a:p>
            <a:pPr algn="ctr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CC9900"/>
              </a:buClr>
              <a:buFont typeface="Wingdings" panose="05000000000000000000" pitchFamily="2" charset="2"/>
              <a:buNone/>
            </a:pPr>
            <a:r>
              <a:rPr lang="ru-RU" altLang="ru-RU" sz="2400" i="1" dirty="0">
                <a:latin typeface="Times New Roman" panose="02020603050405020304" pitchFamily="18" charset="0"/>
              </a:rPr>
              <a:t>т.к. сапсан – это сокол</a:t>
            </a:r>
          </a:p>
        </p:txBody>
      </p:sp>
      <p:pic>
        <p:nvPicPr>
          <p:cNvPr id="1028" name="Picture 4" descr="https://images.techinsider.ru/upload/img_cache/011/0116b3896df569e3387fff2daeaf1c64_ce_1280x682x0x16_cropped_1332x88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2652712" cy="1768475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3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2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2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2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2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2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utoUpdateAnimBg="0"/>
      <p:bldP spid="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875" y="3215054"/>
            <a:ext cx="6789127" cy="364294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F11F4-BD80-20D3-8219-6FDD8AA6935D}"/>
              </a:ext>
            </a:extLst>
          </p:cNvPr>
          <p:cNvSpPr txBox="1">
            <a:spLocks/>
          </p:cNvSpPr>
          <p:nvPr/>
        </p:nvSpPr>
        <p:spPr>
          <a:xfrm>
            <a:off x="2338390" y="19050"/>
            <a:ext cx="6805612" cy="142875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40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Практическое применение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87530E42-F8F7-6F61-1B25-2EF0D357F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14" y="1437737"/>
            <a:ext cx="5483225" cy="198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i="1" dirty="0">
                <a:solidFill>
                  <a:srgbClr val="990033"/>
                </a:solidFill>
                <a:latin typeface="+mn-lt"/>
              </a:rPr>
              <a:t>Мы считаем, что результаты наших исследований найдут широчайшее применение на уроках  окружающего мира, географии, биологии, математики,</a:t>
            </a:r>
            <a:r>
              <a:rPr lang="en-US" altLang="ru-RU" sz="2000" i="1" dirty="0">
                <a:solidFill>
                  <a:srgbClr val="990033"/>
                </a:solidFill>
                <a:latin typeface="+mn-lt"/>
              </a:rPr>
              <a:t> </a:t>
            </a:r>
            <a:r>
              <a:rPr lang="ru-RU" altLang="ru-RU" sz="2000" i="1" dirty="0">
                <a:solidFill>
                  <a:srgbClr val="990033"/>
                </a:solidFill>
                <a:latin typeface="+mn-lt"/>
              </a:rPr>
              <a:t>а так же на факультативных занятиях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i="1" dirty="0">
                <a:solidFill>
                  <a:srgbClr val="990033"/>
                </a:solidFill>
                <a:latin typeface="+mn-lt"/>
              </a:rPr>
              <a:t>и для подготовки классных часов</a:t>
            </a:r>
          </a:p>
        </p:txBody>
      </p:sp>
    </p:spTree>
    <p:extLst>
      <p:ext uri="{BB962C8B-B14F-4D97-AF65-F5344CB8AC3E}">
        <p14:creationId xmlns:p14="http://schemas.microsoft.com/office/powerpoint/2010/main" val="9411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5913"/>
            <a:ext cx="3848100" cy="51252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1"/>
          <p:cNvSpPr txBox="1">
            <a:spLocks/>
          </p:cNvSpPr>
          <p:nvPr/>
        </p:nvSpPr>
        <p:spPr>
          <a:xfrm>
            <a:off x="0" y="304800"/>
            <a:ext cx="9144000" cy="10668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4800" b="1" i="1" dirty="0">
                <a:solidFill>
                  <a:srgbClr val="CC0000"/>
                </a:solidFill>
                <a:latin typeface="Trebuchet MS" panose="020B0603020202020204" pitchFamily="34" charset="0"/>
              </a:rPr>
              <a:t>Спасибо за внимание!</a:t>
            </a:r>
          </a:p>
        </p:txBody>
      </p:sp>
      <p:pic>
        <p:nvPicPr>
          <p:cNvPr id="2053" name="Picture 5" descr="https://catherineasquithgallery.com/uploads/posts/2021-02/1614509279_137-p-ptitsi-na-belom-fone-16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701" y="3886200"/>
            <a:ext cx="1524000" cy="17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40702" y="1520489"/>
            <a:ext cx="132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Ласточка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91">
            <a:off x="1246487" y="2836392"/>
            <a:ext cx="975360" cy="93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6747" flipH="1">
            <a:off x="7503559" y="1445714"/>
            <a:ext cx="123666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0496">
            <a:off x="146939" y="991349"/>
            <a:ext cx="134143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574">
            <a:off x="396080" y="4353808"/>
            <a:ext cx="134143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9976" flipH="1">
            <a:off x="6857374" y="3450433"/>
            <a:ext cx="1311275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14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2206">
            <a:off x="5395197" y="2542940"/>
            <a:ext cx="3974968" cy="33431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87E02462-46C8-B0A6-CB82-43E6D144815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4038600" y="9235"/>
            <a:ext cx="51054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000">
                <a:solidFill>
                  <a:schemeClr val="tx2"/>
                </a:solidFill>
                <a:latin typeface="Arial" charset="0"/>
              </a:defRPr>
            </a:lvl1pPr>
            <a:lvl2pPr>
              <a:defRPr sz="4000">
                <a:solidFill>
                  <a:schemeClr val="tx2"/>
                </a:solidFill>
                <a:latin typeface="Arial" charset="0"/>
              </a:defRPr>
            </a:lvl2pPr>
            <a:lvl3pPr>
              <a:defRPr sz="4000">
                <a:solidFill>
                  <a:schemeClr val="tx2"/>
                </a:solidFill>
                <a:latin typeface="Arial" charset="0"/>
              </a:defRPr>
            </a:lvl3pPr>
            <a:lvl4pPr>
              <a:defRPr sz="4000">
                <a:solidFill>
                  <a:schemeClr val="tx2"/>
                </a:solidFill>
                <a:latin typeface="Arial" charset="0"/>
              </a:defRPr>
            </a:lvl4pPr>
            <a:lvl5pPr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990033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Задачи: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34143D-9DB5-6AD8-8BBE-3E2442C33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2" y="2692400"/>
            <a:ext cx="7226060" cy="414151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447675" indent="-447675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89000" indent="-439738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93813" indent="-403225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81163" indent="-385763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70100" indent="-3873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Aft>
                <a:spcPct val="0"/>
              </a:spcAft>
              <a:buClr>
                <a:srgbClr val="CC9900"/>
              </a:buClr>
              <a:defRPr/>
            </a:pPr>
            <a:r>
              <a:rPr lang="ru-RU" altLang="ru-RU" sz="2000" dirty="0">
                <a:solidFill>
                  <a:srgbClr val="292929"/>
                </a:solidFill>
                <a:latin typeface="+mn-lt"/>
              </a:rPr>
              <a:t>Собрать информацию о сокращении популяции беркута.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Clr>
                <a:srgbClr val="CC9900"/>
              </a:buClr>
              <a:defRPr/>
            </a:pPr>
            <a:r>
              <a:rPr lang="ru-RU" altLang="ru-RU" sz="2000" dirty="0">
                <a:solidFill>
                  <a:srgbClr val="292929"/>
                </a:solidFill>
                <a:latin typeface="+mn-lt"/>
              </a:rPr>
              <a:t>Сделать рекламный буклет «Сохраним природу родной страны».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Clr>
                <a:srgbClr val="CC9900"/>
              </a:buClr>
              <a:defRPr/>
            </a:pPr>
            <a:r>
              <a:rPr lang="ru-RU" altLang="ru-RU" sz="2000" dirty="0">
                <a:solidFill>
                  <a:srgbClr val="292929"/>
                </a:solidFill>
                <a:latin typeface="+mn-lt"/>
              </a:rPr>
              <a:t>Сравнить скорость перемещения беркута с другими птицами, а также с самыми быстрыми животными планеты.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Clr>
                <a:srgbClr val="CC9900"/>
              </a:buClr>
              <a:defRPr/>
            </a:pPr>
            <a:r>
              <a:rPr lang="ru-RU" altLang="ru-RU" sz="2000" dirty="0">
                <a:solidFill>
                  <a:srgbClr val="292929"/>
                </a:solidFill>
                <a:latin typeface="+mn-lt"/>
              </a:rPr>
              <a:t>Сопоставить названия птиц с названиями</a:t>
            </a:r>
          </a:p>
          <a:p>
            <a:pPr marL="0" indent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CC9900"/>
              </a:buClr>
              <a:buNone/>
              <a:defRPr/>
            </a:pPr>
            <a:r>
              <a:rPr lang="ru-RU" altLang="ru-RU" sz="2000" dirty="0">
                <a:solidFill>
                  <a:srgbClr val="292929"/>
                </a:solidFill>
                <a:latin typeface="+mn-lt"/>
              </a:rPr>
              <a:t>      скоростного транспорта и их скоростями.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Clr>
                <a:srgbClr val="CC9900"/>
              </a:buClr>
              <a:defRPr/>
            </a:pPr>
            <a:r>
              <a:rPr lang="ru-RU" altLang="ru-RU" sz="2000" dirty="0">
                <a:solidFill>
                  <a:srgbClr val="292929"/>
                </a:solidFill>
                <a:latin typeface="+mn-lt"/>
              </a:rPr>
              <a:t>Составить сборник математических задач с использованием цифровых данных работы.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Clr>
                <a:srgbClr val="CC9900"/>
              </a:buClr>
              <a:defRPr/>
            </a:pPr>
            <a:r>
              <a:rPr lang="ru-RU" altLang="ru-RU" sz="2000" dirty="0">
                <a:solidFill>
                  <a:srgbClr val="292929"/>
                </a:solidFill>
                <a:latin typeface="+mn-lt"/>
              </a:rPr>
              <a:t>Подтвердить или опровергнуть выдвинутую гипотезу.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Clr>
                <a:srgbClr val="CC9900"/>
              </a:buClr>
              <a:defRPr/>
            </a:pPr>
            <a:r>
              <a:rPr lang="ru-RU" altLang="ru-RU" sz="2000" dirty="0">
                <a:solidFill>
                  <a:srgbClr val="292929"/>
                </a:solidFill>
                <a:latin typeface="+mn-lt"/>
              </a:rPr>
              <a:t>Получить навыки презентации себя и своей работы.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8600" cy="2692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3E34143D-9DB5-6AD8-8BBE-3E2442C33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762000"/>
            <a:ext cx="5105400" cy="1828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447675" indent="-447675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89000" indent="-439738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93813" indent="-403225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81163" indent="-385763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70100" indent="-3873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ru-RU" altLang="ru-RU" sz="2000" dirty="0">
                <a:solidFill>
                  <a:srgbClr val="292929"/>
                </a:solidFill>
                <a:latin typeface="+mn-lt"/>
              </a:rPr>
              <a:t>Найти достаточно полную и точную информацию о беркуте.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Clr>
                <a:srgbClr val="CC9900"/>
              </a:buClr>
              <a:defRPr/>
            </a:pPr>
            <a:r>
              <a:rPr lang="ru-RU" altLang="ru-RU" sz="2000" dirty="0">
                <a:solidFill>
                  <a:srgbClr val="292929"/>
                </a:solidFill>
                <a:latin typeface="+mn-lt"/>
              </a:rPr>
              <a:t>Охарактеризовать внешний вид, образ жизни и повадки беркута.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Clr>
                <a:srgbClr val="CC9900"/>
              </a:buClr>
              <a:defRPr/>
            </a:pPr>
            <a:r>
              <a:rPr lang="ru-RU" altLang="ru-RU" sz="2000" dirty="0">
                <a:solidFill>
                  <a:srgbClr val="292929"/>
                </a:solidFill>
                <a:latin typeface="+mn-lt"/>
              </a:rPr>
              <a:t>Выделить районы распространения птицы.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Clr>
                <a:srgbClr val="CC9900"/>
              </a:buClr>
              <a:defRPr/>
            </a:pPr>
            <a:endParaRPr lang="ru-RU" altLang="ru-RU" sz="2000" dirty="0">
              <a:solidFill>
                <a:srgbClr val="29292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70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75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BA3B87-6181-F878-3A80-DB18CB7D1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057400"/>
            <a:ext cx="7543800" cy="353943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Для того чтобы решить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все поставленные задачи,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мы систематизировали полученные сведения и,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опираясь на найденный материал,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постарались сформулировать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свой взгляд на данную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проблему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368" y="4800600"/>
            <a:ext cx="2764632" cy="2057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60" y="2932"/>
            <a:ext cx="2778235" cy="20720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815" y="2934"/>
            <a:ext cx="2769375" cy="20720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" y="4794740"/>
            <a:ext cx="2760583" cy="206326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5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6203" y="228600"/>
            <a:ext cx="4998719" cy="609600"/>
          </a:xfrm>
        </p:spPr>
        <p:txBody>
          <a:bodyPr/>
          <a:lstStyle/>
          <a:p>
            <a:r>
              <a:rPr lang="ru-RU" sz="3200" dirty="0">
                <a:solidFill>
                  <a:srgbClr val="990033"/>
                </a:solidFill>
              </a:rPr>
              <a:t>Беркут</a:t>
            </a:r>
            <a:r>
              <a:rPr lang="ru-RU" sz="3200" dirty="0"/>
              <a:t> – хищная птица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876800" y="84826"/>
            <a:ext cx="4267200" cy="914400"/>
          </a:xfrm>
        </p:spPr>
        <p:txBody>
          <a:bodyPr>
            <a:noAutofit/>
          </a:bodyPr>
          <a:lstStyle/>
          <a:p>
            <a:pPr>
              <a:buClr>
                <a:schemeClr val="accent6"/>
              </a:buClr>
            </a:pPr>
            <a:endParaRPr lang="ru-RU" sz="2800" u="sng" dirty="0">
              <a:solidFill>
                <a:srgbClr val="990033"/>
              </a:solidFill>
            </a:endParaRPr>
          </a:p>
          <a:p>
            <a:pPr>
              <a:buClr>
                <a:schemeClr val="accent6"/>
              </a:buClr>
            </a:pPr>
            <a:endParaRPr lang="ru-RU" sz="2800" u="sng" dirty="0">
              <a:solidFill>
                <a:srgbClr val="990033"/>
              </a:solidFill>
            </a:endParaRPr>
          </a:p>
          <a:p>
            <a:pPr>
              <a:buClr>
                <a:schemeClr val="accent6"/>
              </a:buClr>
            </a:pPr>
            <a:r>
              <a:rPr lang="ru-RU" sz="2800" u="sng" dirty="0">
                <a:solidFill>
                  <a:srgbClr val="990033"/>
                </a:solidFill>
              </a:rPr>
              <a:t>Беркут – </a:t>
            </a:r>
            <a:r>
              <a:rPr lang="ru-RU" sz="2800" u="sng" dirty="0"/>
              <a:t>огромная птица:</a:t>
            </a:r>
            <a:endParaRPr lang="ru-RU" sz="2800" i="1" dirty="0">
              <a:solidFill>
                <a:schemeClr val="accent6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5107709" y="1104901"/>
            <a:ext cx="4038600" cy="4648200"/>
          </a:xfrm>
        </p:spPr>
        <p:txBody>
          <a:bodyPr>
            <a:noAutofit/>
          </a:bodyPr>
          <a:lstStyle/>
          <a:p>
            <a:r>
              <a:rPr lang="ru-RU" sz="2000" dirty="0"/>
              <a:t>длина птицы 80 – 95 см</a:t>
            </a:r>
          </a:p>
          <a:p>
            <a:r>
              <a:rPr lang="ru-RU" sz="2000" dirty="0"/>
              <a:t> размах крыльев 80 – 240 см</a:t>
            </a:r>
          </a:p>
          <a:p>
            <a:r>
              <a:rPr lang="ru-RU" sz="2000" dirty="0"/>
              <a:t>весит беркут около 3 – 7 кг</a:t>
            </a:r>
          </a:p>
          <a:p>
            <a:r>
              <a:rPr lang="ru-RU" sz="2000" dirty="0"/>
              <a:t> самки крупнее самцов</a:t>
            </a:r>
          </a:p>
          <a:p>
            <a:r>
              <a:rPr lang="ru-RU" sz="2000" dirty="0"/>
              <a:t>у птицы сильные лапы с большими когтями</a:t>
            </a:r>
          </a:p>
          <a:p>
            <a:r>
              <a:rPr lang="ru-RU" sz="2000" dirty="0"/>
              <a:t>мощный крючкообразный клюв</a:t>
            </a:r>
          </a:p>
          <a:p>
            <a:r>
              <a:rPr lang="ru-RU" sz="2000" dirty="0"/>
              <a:t>взрослый беркут имеет оперение тёмно-бурого цвета</a:t>
            </a:r>
          </a:p>
          <a:p>
            <a:r>
              <a:rPr lang="ru-RU" sz="2000" dirty="0"/>
              <a:t>живут чуть больше 20 лет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410200"/>
            <a:ext cx="9144000" cy="1220638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990033"/>
                </a:solidFill>
              </a:rPr>
              <a:t>Беркут</a:t>
            </a:r>
            <a:r>
              <a:rPr lang="ru-RU" sz="3200" dirty="0"/>
              <a:t> – птица из</a:t>
            </a:r>
            <a:br>
              <a:rPr lang="ru-RU" sz="3200" dirty="0"/>
            </a:br>
            <a:r>
              <a:rPr lang="ru-RU" sz="3200" dirty="0"/>
              <a:t>семейства </a:t>
            </a:r>
            <a:r>
              <a:rPr lang="ru-RU" sz="3200" dirty="0">
                <a:solidFill>
                  <a:srgbClr val="800000"/>
                </a:solidFill>
              </a:rPr>
              <a:t>ястребиные</a:t>
            </a:r>
            <a:r>
              <a:rPr lang="ru-RU" sz="3200" dirty="0"/>
              <a:t>, отряда </a:t>
            </a:r>
            <a:r>
              <a:rPr lang="ru-RU" sz="3200" dirty="0">
                <a:solidFill>
                  <a:srgbClr val="800000"/>
                </a:solidFill>
              </a:rPr>
              <a:t>орлы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5242560" cy="3581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0" y="4572000"/>
            <a:ext cx="5318760" cy="5334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800" dirty="0">
                <a:solidFill>
                  <a:srgbClr val="990033"/>
                </a:solidFill>
              </a:rPr>
              <a:t>Беркут – самый крупный орёл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0"/>
            <a:ext cx="5633051" cy="4491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7253" y="2057400"/>
            <a:ext cx="3346704" cy="2590800"/>
          </a:xfrm>
        </p:spPr>
        <p:txBody>
          <a:bodyPr>
            <a:noAutofit/>
          </a:bodyPr>
          <a:lstStyle/>
          <a:p>
            <a:r>
              <a:rPr lang="ru-RU" sz="2000" dirty="0"/>
              <a:t>Распространен в северном полушарии: в основном в горах, реже на равнинах.</a:t>
            </a:r>
          </a:p>
          <a:p>
            <a:r>
              <a:rPr lang="ru-RU" sz="2000" dirty="0"/>
              <a:t>В России встречается в горах Кавказа, Алтая и в Саянах.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4" y="0"/>
            <a:ext cx="3540711" cy="2104832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/>
              <a:t>Места обитания </a:t>
            </a:r>
            <a:r>
              <a:rPr lang="ru-RU" sz="4000" dirty="0">
                <a:solidFill>
                  <a:srgbClr val="990033"/>
                </a:solidFill>
              </a:rPr>
              <a:t>беркутов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88781"/>
            <a:ext cx="3538489" cy="24692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одержимое 5"/>
          <p:cNvSpPr>
            <a:spLocks noGrp="1"/>
          </p:cNvSpPr>
          <p:nvPr>
            <p:ph sz="quarter" idx="4"/>
          </p:nvPr>
        </p:nvSpPr>
        <p:spPr>
          <a:xfrm>
            <a:off x="3538490" y="4439212"/>
            <a:ext cx="5589697" cy="241878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000" dirty="0">
                <a:solidFill>
                  <a:srgbClr val="990033"/>
                </a:solidFill>
              </a:rPr>
              <a:t>Беркуты образуют пары на всю жизнь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/>
              <a:t>Размер гнезда: диаметр – 3 м, высота – 2 м.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/>
              <a:t>Сделаны гнезда из сучьев деревьев.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/>
              <a:t>Обычно самка откладывает 2 яйца, которые насиживает 45 дней.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/>
              <a:t>Через 80 дней после рождения птенцы начинают летать. </a:t>
            </a:r>
          </a:p>
          <a:p>
            <a:pPr marL="45720" indent="0" algn="just"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одержимое 21"/>
          <p:cNvSpPr>
            <a:spLocks noGrp="1"/>
          </p:cNvSpPr>
          <p:nvPr>
            <p:ph sz="quarter" idx="4"/>
          </p:nvPr>
        </p:nvSpPr>
        <p:spPr>
          <a:xfrm>
            <a:off x="0" y="188906"/>
            <a:ext cx="3429000" cy="2133600"/>
          </a:xfrm>
        </p:spPr>
        <p:txBody>
          <a:bodyPr>
            <a:noAutofit/>
          </a:bodyPr>
          <a:lstStyle/>
          <a:p>
            <a:r>
              <a:rPr lang="ru-RU" dirty="0"/>
              <a:t>Питается зайцами, сусликами, сурками, оленями, косулями, лисицами, мышами и белками.</a:t>
            </a:r>
          </a:p>
          <a:p>
            <a:r>
              <a:rPr lang="ru-RU" dirty="0"/>
              <a:t>Иногда беркут поедает падаль.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253" y="5243423"/>
            <a:ext cx="9144000" cy="1524000"/>
          </a:xfrm>
        </p:spPr>
        <p:txBody>
          <a:bodyPr/>
          <a:lstStyle/>
          <a:p>
            <a:pPr algn="just"/>
            <a:r>
              <a:rPr lang="ru-RU" sz="2000" dirty="0">
                <a:solidFill>
                  <a:srgbClr val="990033"/>
                </a:solidFill>
                <a:latin typeface="+mn-lt"/>
                <a:ea typeface="+mn-ea"/>
                <a:cs typeface="+mn-cs"/>
              </a:rPr>
              <a:t>!!! Интересно знать:</a:t>
            </a:r>
          </a:p>
          <a:p>
            <a:pPr marL="331470" indent="-285750" algn="just">
              <a:buFont typeface="Wingdings" panose="05000000000000000000" pitchFamily="2" charset="2"/>
              <a:buChar char="§"/>
            </a:pPr>
            <a:r>
              <a:rPr lang="ru-RU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У беркутов острое зрение, поэтому они с высоты 2 км видят бегущего по земле зайца.</a:t>
            </a:r>
          </a:p>
          <a:p>
            <a:pPr marL="331470" indent="-285750" algn="just">
              <a:buFont typeface="Wingdings" panose="05000000000000000000" pitchFamily="2" charset="2"/>
              <a:buChar char="§"/>
            </a:pPr>
            <a:r>
              <a:rPr lang="ru-RU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С древних времен люди используют беркутов для охоты.</a:t>
            </a: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3822365" y="5029200"/>
            <a:ext cx="5318760" cy="5334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800" dirty="0">
                <a:solidFill>
                  <a:srgbClr val="990033"/>
                </a:solidFill>
              </a:rPr>
              <a:t>Беркут – самый быстрый орёл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819402" y="5753"/>
            <a:ext cx="6324601" cy="984849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/>
              <a:t>Образ жизни </a:t>
            </a:r>
            <a:r>
              <a:rPr lang="ru-RU" sz="4000" dirty="0">
                <a:solidFill>
                  <a:srgbClr val="990033"/>
                </a:solidFill>
              </a:rPr>
              <a:t>беркутов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5046453" cy="42431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1" y="2362200"/>
            <a:ext cx="3935085" cy="29078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C15931-9522-69F7-12EA-60E0737DA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5486400" cy="411480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39525CA1-28D3-EA87-288C-6C82A9862AB5}"/>
              </a:ext>
            </a:extLst>
          </p:cNvPr>
          <p:cNvSpPr txBox="1">
            <a:spLocks/>
          </p:cNvSpPr>
          <p:nvPr/>
        </p:nvSpPr>
        <p:spPr>
          <a:xfrm>
            <a:off x="0" y="254419"/>
            <a:ext cx="9144000" cy="105525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4000" dirty="0">
                <a:solidFill>
                  <a:srgbClr val="990033"/>
                </a:solidFill>
              </a:rPr>
              <a:t>Беркут </a:t>
            </a:r>
            <a:r>
              <a:rPr lang="ru-RU" sz="4000" dirty="0"/>
              <a:t>занесен в </a:t>
            </a:r>
            <a:r>
              <a:rPr lang="ru-RU" sz="4000" dirty="0">
                <a:solidFill>
                  <a:srgbClr val="FF0000"/>
                </a:solidFill>
              </a:rPr>
              <a:t>Красную книгу</a:t>
            </a:r>
          </a:p>
        </p:txBody>
      </p:sp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70372C4B-1B4E-A483-D075-666FE70153BF}"/>
              </a:ext>
            </a:extLst>
          </p:cNvPr>
          <p:cNvSpPr txBox="1">
            <a:spLocks/>
          </p:cNvSpPr>
          <p:nvPr/>
        </p:nvSpPr>
        <p:spPr>
          <a:xfrm>
            <a:off x="3" y="5645641"/>
            <a:ext cx="5093855" cy="81981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0000" lnSpcReduction="1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800" dirty="0">
                <a:solidFill>
                  <a:srgbClr val="990033"/>
                </a:solidFill>
              </a:rPr>
              <a:t>Сохраним беркутов для потомков!!!</a:t>
            </a:r>
          </a:p>
        </p:txBody>
      </p:sp>
      <p:sp>
        <p:nvSpPr>
          <p:cNvPr id="4" name="Содержимое 5">
            <a:extLst>
              <a:ext uri="{FF2B5EF4-FFF2-40B4-BE49-F238E27FC236}">
                <a16:creationId xmlns:a16="http://schemas.microsoft.com/office/drawing/2014/main" id="{C9D4DE9F-B6A4-8640-FEC2-6EE464887A8C}"/>
              </a:ext>
            </a:extLst>
          </p:cNvPr>
          <p:cNvSpPr txBox="1">
            <a:spLocks/>
          </p:cNvSpPr>
          <p:nvPr/>
        </p:nvSpPr>
        <p:spPr>
          <a:xfrm>
            <a:off x="4800600" y="1171546"/>
            <a:ext cx="4267200" cy="56864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>
              <a:buFont typeface="Georgia" pitchFamily="18" charset="0"/>
              <a:buNone/>
            </a:pPr>
            <a:r>
              <a:rPr lang="ru-RU" sz="2400" dirty="0">
                <a:solidFill>
                  <a:srgbClr val="990033"/>
                </a:solidFill>
              </a:rPr>
              <a:t>Беркут – это редкая птица</a:t>
            </a:r>
          </a:p>
          <a:p>
            <a:pPr marL="45720" indent="0" algn="r">
              <a:buFont typeface="Georgia" pitchFamily="18" charset="0"/>
              <a:buNone/>
            </a:pPr>
            <a:endParaRPr lang="ru-RU" sz="900" dirty="0">
              <a:solidFill>
                <a:srgbClr val="990033"/>
              </a:solidFill>
            </a:endParaRPr>
          </a:p>
          <a:p>
            <a:pPr algn="r">
              <a:buFont typeface="Wingdings" panose="05000000000000000000" pitchFamily="2" charset="2"/>
              <a:buChar char="ü"/>
            </a:pPr>
            <a:r>
              <a:rPr lang="ru-RU" sz="2000" dirty="0"/>
              <a:t>В природе у беркута нет естественных врагов.</a:t>
            </a:r>
          </a:p>
          <a:p>
            <a:pPr algn="r">
              <a:buFont typeface="Wingdings" panose="05000000000000000000" pitchFamily="2" charset="2"/>
              <a:buChar char="ü"/>
            </a:pPr>
            <a:r>
              <a:rPr lang="ru-RU" sz="2000" dirty="0"/>
              <a:t>Основная угроза для жизни этих хищников –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</a:t>
            </a:r>
            <a:r>
              <a:rPr lang="ru-RU" sz="2000" dirty="0"/>
              <a:t>!</a:t>
            </a:r>
          </a:p>
          <a:p>
            <a:pPr algn="r">
              <a:buFont typeface="Wingdings" panose="05000000000000000000" pitchFamily="2" charset="2"/>
              <a:buChar char="ü"/>
            </a:pPr>
            <a:r>
              <a:rPr lang="ru-RU" sz="2000" dirty="0"/>
              <a:t>В 18 – 19 веках беркутов отстреливали, чтобы уберечь от них домашний скот.</a:t>
            </a:r>
          </a:p>
          <a:p>
            <a:pPr algn="r">
              <a:buFont typeface="Wingdings" panose="05000000000000000000" pitchFamily="2" charset="2"/>
              <a:buChar char="ü"/>
            </a:pPr>
            <a:r>
              <a:rPr lang="ru-RU" sz="2000" dirty="0"/>
              <a:t>В 20 веке беркуты гибли, поедая грызунов, отравленных ядовитыми веществами.</a:t>
            </a:r>
          </a:p>
          <a:p>
            <a:pPr algn="r">
              <a:buFont typeface="Wingdings" panose="05000000000000000000" pitchFamily="2" charset="2"/>
              <a:buChar char="ü"/>
            </a:pPr>
            <a:r>
              <a:rPr lang="ru-RU" sz="2000" dirty="0"/>
              <a:t>В 21 веке беркутов охраняют и создают</a:t>
            </a:r>
            <a:r>
              <a:rPr lang="ru-RU" sz="2400" dirty="0">
                <a:solidFill>
                  <a:srgbClr val="990033"/>
                </a:solidFill>
              </a:rPr>
              <a:t> заповедники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862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4F43407-A1DD-0ED4-27F1-495213822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52600"/>
            <a:ext cx="9144000" cy="2590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eaLnBrk="0" hangingPunct="0">
              <a:defRPr sz="4000">
                <a:solidFill>
                  <a:schemeClr val="tx2"/>
                </a:solidFill>
                <a:latin typeface="Arial" charset="0"/>
              </a:defRPr>
            </a:lvl1pPr>
            <a:lvl2pPr eaLnBrk="0" hangingPunct="0">
              <a:defRPr sz="40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4000">
                <a:solidFill>
                  <a:schemeClr val="tx2"/>
                </a:solidFill>
                <a:latin typeface="Arial" charset="0"/>
              </a:defRPr>
            </a:lvl3pPr>
            <a:lvl4pPr eaLnBrk="0" hangingPunct="0">
              <a:defRPr sz="4000">
                <a:solidFill>
                  <a:schemeClr val="tx2"/>
                </a:solidFill>
                <a:latin typeface="Arial" charset="0"/>
              </a:defRPr>
            </a:lvl4pPr>
            <a:lvl5pPr eaLnBrk="0" hangingPunct="0"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Исследовательская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часть работы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0"/>
            <a:ext cx="225623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96332" y="3048000"/>
            <a:ext cx="225583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72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2222</TotalTime>
  <Words>1374</Words>
  <Application>Microsoft Office PowerPoint</Application>
  <PresentationFormat>Экран (4:3)</PresentationFormat>
  <Paragraphs>274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Воздушный поток</vt:lpstr>
      <vt:lpstr>1_Воздушный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Беркут – птица из семейства ястребиные, отряда орлы</vt:lpstr>
      <vt:lpstr>Места обитания беркутов</vt:lpstr>
      <vt:lpstr>Образ жизни беркутов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«Беркут»</dc:title>
  <dc:creator>school7</dc:creator>
  <cp:lastModifiedBy>Suhov122@outlook.com</cp:lastModifiedBy>
  <cp:revision>266</cp:revision>
  <dcterms:created xsi:type="dcterms:W3CDTF">2016-01-12T14:37:14Z</dcterms:created>
  <dcterms:modified xsi:type="dcterms:W3CDTF">2023-06-13T17:05:34Z</dcterms:modified>
</cp:coreProperties>
</file>