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60" r:id="rId6"/>
    <p:sldId id="261" r:id="rId7"/>
    <p:sldId id="262" r:id="rId8"/>
    <p:sldId id="279" r:id="rId9"/>
    <p:sldId id="271" r:id="rId10"/>
    <p:sldId id="272" r:id="rId11"/>
    <p:sldId id="263" r:id="rId12"/>
    <p:sldId id="265" r:id="rId13"/>
    <p:sldId id="273" r:id="rId14"/>
    <p:sldId id="274" r:id="rId15"/>
    <p:sldId id="275" r:id="rId16"/>
    <p:sldId id="276" r:id="rId17"/>
    <p:sldId id="277" r:id="rId18"/>
    <p:sldId id="268" r:id="rId19"/>
    <p:sldId id="278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F2-439F-A2E3-F690A39296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F2-439F-A2E3-F690A39296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8F2-439F-A2E3-F690A39296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8F2-439F-A2E3-F690A39296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Лень</c:v>
                </c:pt>
                <c:pt idx="1">
                  <c:v>Невоспитанность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F2-439F-A2E3-F690A3929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59-45B0-92D8-822D0315C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59-45B0-92D8-822D0315C2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59-45B0-92D8-822D0315C2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59-45B0-92D8-822D0315C2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Сами жители</c:v>
                </c:pt>
                <c:pt idx="1">
                  <c:v>Дворник</c:v>
                </c:pt>
                <c:pt idx="2">
                  <c:v>Управляющая компания</c:v>
                </c:pt>
                <c:pt idx="3">
                  <c:v>Все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1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59-45B0-92D8-822D0315C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45670612813584"/>
          <c:y val="7.2782022283069195E-2"/>
          <c:w val="0.7526394093063391"/>
          <c:h val="0.691664227340527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EB-46D3-9135-DC6A5F7F86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EB-46D3-9135-DC6A5F7F86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EB-46D3-9135-DC6A5F7F8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CB-47C4-A442-BC06F3B341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CB-47C4-A442-BC06F3B341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CB-47C4-A442-BC06F3B341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CB-47C4-A442-BC06F3B341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Сжигают</c:v>
                </c:pt>
                <c:pt idx="1">
                  <c:v>Вывозят</c:v>
                </c:pt>
                <c:pt idx="2">
                  <c:v>Закапывают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D-4C20-BD13-2084701CE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A5-45D5-8424-4329179EBC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A5-45D5-8424-4329179EBC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A5-45D5-8424-4329179EBC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A5-45D5-8424-4329179EBC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5F-43C5-9DED-F87689907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2D-49CE-B386-C433945D19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2D-49CE-B386-C433945D19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2D-49CE-B386-C433945D19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2D-49CE-B386-C433945D19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32D-49CE-B386-C433945D19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Пищевой мусор</c:v>
                </c:pt>
                <c:pt idx="1">
                  <c:v>Стекло</c:v>
                </c:pt>
                <c:pt idx="2">
                  <c:v>Металл</c:v>
                </c:pt>
                <c:pt idx="3">
                  <c:v>Пластик</c:v>
                </c:pt>
                <c:pt idx="4">
                  <c:v>Полиэтилен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0.4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0.33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C-4222-9A29-12407D508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E7D-430D-8391-DE9455A437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E7D-430D-8391-DE9455A437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E7D-430D-8391-DE9455A437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Дети, подростки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12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9E-4A70-8A96-0A4D7B82A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1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5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9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1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8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1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5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0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29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CB69E-4C21-4927-B57D-728371999AA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30858-1E72-4085-BC60-A2BE56E8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75611" y="1270280"/>
            <a:ext cx="4939553" cy="23876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«Проблема мусора: ищем выход!»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4282" y="3790296"/>
            <a:ext cx="5853953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23"/>
            <a:ext cx="6091518" cy="60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7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D57B6E5-4B4F-4B67-8C82-8B07B1019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934244"/>
              </p:ext>
            </p:extLst>
          </p:nvPr>
        </p:nvGraphicFramePr>
        <p:xfrm>
          <a:off x="154983" y="630426"/>
          <a:ext cx="3518115" cy="406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448553-93FB-4842-B7CB-007B02AEC69C}"/>
              </a:ext>
            </a:extLst>
          </p:cNvPr>
          <p:cNvSpPr/>
          <p:nvPr/>
        </p:nvSpPr>
        <p:spPr>
          <a:xfrm>
            <a:off x="441328" y="4890673"/>
            <a:ext cx="2945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Почему люди выкидывают мусор в неположенном месте по их мнению</a:t>
            </a:r>
            <a:r>
              <a:rPr lang="ru-RU" dirty="0"/>
              <a:t>? </a:t>
            </a:r>
            <a:endParaRPr lang="ru-RU" sz="2000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D86D48E-BDF2-445D-917E-41D6CA992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555201"/>
              </p:ext>
            </p:extLst>
          </p:nvPr>
        </p:nvGraphicFramePr>
        <p:xfrm>
          <a:off x="4185138" y="640678"/>
          <a:ext cx="4164623" cy="404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05D715-B316-4040-87A5-CF3A426C9D61}"/>
              </a:ext>
            </a:extLst>
          </p:cNvPr>
          <p:cNvSpPr/>
          <p:nvPr/>
        </p:nvSpPr>
        <p:spPr>
          <a:xfrm>
            <a:off x="5046785" y="4890673"/>
            <a:ext cx="2945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Кто должен следить за чистотой жилых дворов?</a:t>
            </a: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E848C05-89F4-41B3-9B84-5DAFB697C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379470"/>
              </p:ext>
            </p:extLst>
          </p:nvPr>
        </p:nvGraphicFramePr>
        <p:xfrm>
          <a:off x="8349761" y="630426"/>
          <a:ext cx="3280753" cy="356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BE92F1-9CDF-40F8-8EA2-9C6859B164A7}"/>
              </a:ext>
            </a:extLst>
          </p:cNvPr>
          <p:cNvSpPr/>
          <p:nvPr/>
        </p:nvSpPr>
        <p:spPr>
          <a:xfrm>
            <a:off x="8510954" y="4890672"/>
            <a:ext cx="3551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Готовы ли вы принять участие в субботнике по очистке своего двора и села от мусора?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17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76986081"/>
              </p:ext>
            </p:extLst>
          </p:nvPr>
        </p:nvGraphicFramePr>
        <p:xfrm>
          <a:off x="4525504" y="1626109"/>
          <a:ext cx="3998564" cy="4139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83238883"/>
              </p:ext>
            </p:extLst>
          </p:nvPr>
        </p:nvGraphicFramePr>
        <p:xfrm>
          <a:off x="309966" y="278671"/>
          <a:ext cx="4200041" cy="404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9499" y="3569798"/>
            <a:ext cx="4489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 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Что делают с мусором в вашей семье?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70806920"/>
              </p:ext>
            </p:extLst>
          </p:nvPr>
        </p:nvGraphicFramePr>
        <p:xfrm>
          <a:off x="7280031" y="542442"/>
          <a:ext cx="4200041" cy="404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65191" y="578626"/>
            <a:ext cx="3151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 Сортируете ли Вы мусор?»</a:t>
            </a:r>
          </a:p>
        </p:txBody>
      </p:sp>
    </p:spTree>
    <p:extLst>
      <p:ext uri="{BB962C8B-B14F-4D97-AF65-F5344CB8AC3E}">
        <p14:creationId xmlns:p14="http://schemas.microsoft.com/office/powerpoint/2010/main" val="14193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45581667"/>
              </p:ext>
            </p:extLst>
          </p:nvPr>
        </p:nvGraphicFramePr>
        <p:xfrm>
          <a:off x="154983" y="630426"/>
          <a:ext cx="3518115" cy="406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41388068"/>
              </p:ext>
            </p:extLst>
          </p:nvPr>
        </p:nvGraphicFramePr>
        <p:xfrm>
          <a:off x="729631" y="1538753"/>
          <a:ext cx="4127151" cy="409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0632" y="919588"/>
            <a:ext cx="37455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b="1" dirty="0"/>
              <a:t>Какого мусора больше у вас, поставьте в порядке возрастания.</a:t>
            </a:r>
            <a:endParaRPr lang="ru-RU" sz="20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68273946"/>
              </p:ext>
            </p:extLst>
          </p:nvPr>
        </p:nvGraphicFramePr>
        <p:xfrm>
          <a:off x="6358180" y="408147"/>
          <a:ext cx="3611105" cy="423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50169" y="4639183"/>
            <a:ext cx="5275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Как вы думаете, кто больше мусорит?</a:t>
            </a:r>
          </a:p>
        </p:txBody>
      </p:sp>
    </p:spTree>
    <p:extLst>
      <p:ext uri="{BB962C8B-B14F-4D97-AF65-F5344CB8AC3E}">
        <p14:creationId xmlns:p14="http://schemas.microsoft.com/office/powerpoint/2010/main" val="28232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C82A14-2068-4112-9D69-6777E3FB0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1" y="0"/>
            <a:ext cx="11394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15029-CE96-4C16-B9D6-01D196332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" y="0"/>
            <a:ext cx="11289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0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3B268-139F-4F07-8A8D-3B0AE3137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238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740111-C78D-4F24-9006-4F8EFCBD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84" y="0"/>
            <a:ext cx="453536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AF2B10-CF34-48D0-B3C6-F198ACDB2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57" y="0"/>
            <a:ext cx="483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62F081-A9AD-4633-90F0-BB9466231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DA664-DE90-4C05-8BE2-D074A7B62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26" y="0"/>
            <a:ext cx="340921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5361D4-C42E-439A-89AB-0EDF8BCC3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4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33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8F779B-33EE-4889-9B49-DF1BA501F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331"/>
            <a:ext cx="12036669" cy="75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851"/>
            <a:ext cx="12192000" cy="549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393" y="1952786"/>
            <a:ext cx="6223861" cy="4255173"/>
          </a:xfrm>
        </p:spPr>
        <p:txBody>
          <a:bodyPr>
            <a:normAutofit lnSpcReduction="10000"/>
          </a:bodyPr>
          <a:lstStyle/>
          <a:p>
            <a:pPr marL="0" indent="712788" algn="just">
              <a:buNone/>
            </a:pPr>
            <a:r>
              <a:rPr lang="ru-RU" dirty="0"/>
              <a:t>Проблема мусора – глобальная, так как его количество с увеличением производственных мощностей быстро растет на всей планете. Пока эффективные системы сортировки и переработки ввели лишь отдельные страны. Их опыт показывает, что решить проблему отходов возможно только при активном участии представителей разных слоев общества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70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851"/>
            <a:ext cx="12192000" cy="549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393" y="1952786"/>
            <a:ext cx="6223861" cy="425517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результате проведённого нами исследования </a:t>
            </a:r>
            <a:r>
              <a:rPr lang="ru-RU" b="1" dirty="0"/>
              <a:t>была достигнута цель – мы получили  представления о разнообразии мусора и о возможных способах его вторичного использования, </a:t>
            </a:r>
            <a:endParaRPr lang="ru-RU" dirty="0"/>
          </a:p>
          <a:p>
            <a:r>
              <a:rPr lang="ru-RU" dirty="0"/>
              <a:t>Так же мы смогли  </a:t>
            </a:r>
            <a:r>
              <a:rPr lang="ru-RU" b="1" dirty="0"/>
              <a:t>подтвердить гипотезу о том, что </a:t>
            </a:r>
            <a:r>
              <a:rPr lang="ru-RU" dirty="0"/>
              <a:t> </a:t>
            </a:r>
            <a:r>
              <a:rPr lang="ru-RU" b="1" dirty="0"/>
              <a:t>бытовые отходы загрязняют экологическую обстановку, а учащиеся могут внести посильный вклад в борьбе с бытовым мусором.  </a:t>
            </a:r>
            <a:r>
              <a:rPr lang="ru-RU" dirty="0"/>
              <a:t> 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i="1" dirty="0"/>
              <a:t> </a:t>
            </a:r>
            <a:r>
              <a:rPr lang="ru-RU" dirty="0"/>
              <a:t> Никогда не забывайте, природа – это наш дом, а в доме всегда должно быть чисто.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44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8" y="4273039"/>
            <a:ext cx="4611752" cy="2584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АКТУАЛЬНОСТЬ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197" y="9577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Человечество погибнет не от атомной бомбы, бесконечных войн, оно похоронит себя под горами собственных отходов. </a:t>
            </a:r>
          </a:p>
          <a:p>
            <a:pPr marL="0" indent="0">
              <a:buNone/>
            </a:pPr>
            <a:r>
              <a:rPr lang="ru-RU" dirty="0"/>
              <a:t>	И в самом деле, в современном мире уже никого не удивляет вид пластиковой тары, полиэтиленовых пакетов и много различного упаковочного и другого вида мусора. В результате человеческой деятельности ежегодно образуются миллионы тонн различных отходов, в том числе и бытовых.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13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6" y="0"/>
            <a:ext cx="117374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258" y="2953342"/>
            <a:ext cx="5159644" cy="163415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2554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42" y="1577652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b="1" u="sng" dirty="0"/>
              <a:t>Проблема:</a:t>
            </a:r>
            <a:r>
              <a:rPr lang="ru-RU" dirty="0"/>
              <a:t> Возможно, бытовые отходы загрязняют экологическую обстановку. Попробуем предложить, как их можно использовать вторично, и подумаем, что мы сами можем сделать, чтобы мусора стало меньше.</a:t>
            </a:r>
            <a:r>
              <a:rPr lang="ru-RU" b="1" i="1" dirty="0"/>
              <a:t>     </a:t>
            </a:r>
            <a:r>
              <a:rPr lang="ru-RU" dirty="0"/>
              <a:t>  </a:t>
            </a:r>
          </a:p>
          <a:p>
            <a:r>
              <a:rPr lang="ru-RU" b="1" u="sng" dirty="0"/>
              <a:t>Цель  исследования</a:t>
            </a:r>
            <a:r>
              <a:rPr lang="ru-RU" b="1" dirty="0"/>
              <a:t>:</a:t>
            </a:r>
            <a:r>
              <a:rPr lang="ru-RU" dirty="0"/>
              <a:t> получение представления о разнообразии мусора, о возможных способах его вторичного использования и воспитание экологической грамотности учащихся.</a:t>
            </a:r>
          </a:p>
          <a:p>
            <a:r>
              <a:rPr lang="ru-RU" dirty="0"/>
              <a:t>Для достижения этой цели мы поставили  перед собой   следующие </a:t>
            </a:r>
            <a:r>
              <a:rPr lang="ru-RU" b="1" u="sng" dirty="0"/>
              <a:t>задачи:</a:t>
            </a:r>
            <a:endParaRPr lang="ru-RU" dirty="0"/>
          </a:p>
          <a:p>
            <a:pPr lvl="0"/>
            <a:r>
              <a:rPr lang="ru-RU" dirty="0"/>
              <a:t>Познакомиться с видами отходов. </a:t>
            </a:r>
          </a:p>
          <a:p>
            <a:pPr lvl="0"/>
            <a:r>
              <a:rPr lang="ru-RU" dirty="0"/>
              <a:t>Изучить литературу по утилизации мусора в разных странах.</a:t>
            </a:r>
          </a:p>
          <a:p>
            <a:pPr lvl="0"/>
            <a:r>
              <a:rPr lang="ru-RU" dirty="0"/>
              <a:t>Предложить свои способы устранения мусора, а также  вторичный способ использования бытовых отходов.</a:t>
            </a:r>
          </a:p>
          <a:p>
            <a:pPr lvl="0"/>
            <a:r>
              <a:rPr lang="ru-RU" dirty="0"/>
              <a:t>Провести анкетирование, обобщить изученный материал и дать советы учащимся начальных классов по использованию  твёрдо-бытовых отходов.  </a:t>
            </a:r>
          </a:p>
          <a:p>
            <a:pPr marL="0" indent="0" algn="just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80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42" y="1577652"/>
            <a:ext cx="10515600" cy="4351338"/>
          </a:xfrm>
        </p:spPr>
        <p:txBody>
          <a:bodyPr>
            <a:normAutofit/>
          </a:bodyPr>
          <a:lstStyle/>
          <a:p>
            <a:r>
              <a:rPr lang="ru-RU" b="1" dirty="0"/>
              <a:t>Значимость</a:t>
            </a:r>
            <a:r>
              <a:rPr lang="ru-RU" dirty="0"/>
              <a:t> нашей исследовательской работы состоит в том, чтобы    научить школьников бережно относиться к окружающей нас природе, привить им навыки ручного труда. Так же результаты исследования могут быть использованы в практической деятельности на уроках окружающего мира, внеклассных мероприятий по защите окружающей среды и классных часах по экологии.   </a:t>
            </a:r>
          </a:p>
          <a:p>
            <a:pPr marL="0" indent="0" algn="just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40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СОВРЕМЕННЫЕ СПОСОБЫ УТИЛИЗАЦИИ МУСОРА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E41C-678B-4639-BDF6-C8F98351B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9048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Изучив и проанализировав  найденную информацию, мы увидели, </a:t>
            </a:r>
          </a:p>
          <a:p>
            <a:pPr marL="0" lvl="0" indent="9048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что пути решения проблемы мусора в разных странах </a:t>
            </a:r>
          </a:p>
          <a:p>
            <a:pPr marL="0" lvl="0" indent="9048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сводятся к следующим подходам:</a:t>
            </a:r>
          </a:p>
          <a:p>
            <a:endParaRPr lang="ru-RU" dirty="0"/>
          </a:p>
        </p:txBody>
      </p:sp>
      <p:sp>
        <p:nvSpPr>
          <p:cNvPr id="5" name="Блок-схема: перфолента 2">
            <a:extLst>
              <a:ext uri="{FF2B5EF4-FFF2-40B4-BE49-F238E27FC236}">
                <a16:creationId xmlns:a16="http://schemas.microsoft.com/office/drawing/2014/main" id="{1808FD3F-2438-48C6-BF72-98CFB74C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405" y="3622904"/>
            <a:ext cx="2365769" cy="2061422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Сортировка мусора по контейнерам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Блок-схема: перфолента 3">
            <a:extLst>
              <a:ext uri="{FF2B5EF4-FFF2-40B4-BE49-F238E27FC236}">
                <a16:creationId xmlns:a16="http://schemas.microsoft.com/office/drawing/2014/main" id="{16540EBE-535F-4533-A0D0-800A51F62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958" y="3525715"/>
            <a:ext cx="2934965" cy="2187976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Сортировка и переработка мусора различными способами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Блок-схема: перфолента 1">
            <a:extLst>
              <a:ext uri="{FF2B5EF4-FFF2-40B4-BE49-F238E27FC236}">
                <a16:creationId xmlns:a16="http://schemas.microsoft.com/office/drawing/2014/main" id="{C5725757-8DDF-45C7-A5CA-E868B0AA0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307" y="3642789"/>
            <a:ext cx="2245604" cy="2070902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Сжигание и захоронение мусора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742A743-D5DC-427E-80B4-66A74BB4C68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14370" y="3239433"/>
            <a:ext cx="1169035" cy="393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0AF2251-4202-44D6-B85B-B18F81807D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95788" y="3239433"/>
            <a:ext cx="447040" cy="393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35D9F05-F313-4474-9D0B-AA06A74A64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95788" y="3239433"/>
            <a:ext cx="2404110" cy="4667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8">
            <a:extLst>
              <a:ext uri="{FF2B5EF4-FFF2-40B4-BE49-F238E27FC236}">
                <a16:creationId xmlns:a16="http://schemas.microsoft.com/office/drawing/2014/main" id="{8FF08D05-3E04-4ECA-B84E-CAFD0BC9D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518" y="27611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0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9B278A-5282-419B-B5DF-C97C6E66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518" y="27611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5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6" y="0"/>
            <a:ext cx="83408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944" y="95772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Проблема мусора – самая актуальная проблема в мире. </a:t>
            </a:r>
          </a:p>
        </p:txBody>
      </p:sp>
    </p:spTree>
    <p:extLst>
      <p:ext uri="{BB962C8B-B14F-4D97-AF65-F5344CB8AC3E}">
        <p14:creationId xmlns:p14="http://schemas.microsoft.com/office/powerpoint/2010/main" val="55514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97EB1-AD73-45CE-9A86-DF70D4F75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900AC-91FF-4C9C-9053-FBCFEECD6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782" y="0"/>
            <a:ext cx="709352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2EC4F-F500-4920-913C-928CAEDD4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4" y="0"/>
            <a:ext cx="6659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D07CA-7983-4DFB-9253-B0E7E5B5B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8" y="61546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1C988-D603-4523-A864-E24DA414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42" y="6154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740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482</Words>
  <Application>Microsoft Office PowerPoint</Application>
  <PresentationFormat>Широкоэкранный</PresentationFormat>
  <Paragraphs>38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«Проблема мусора: ищем выход!»</vt:lpstr>
      <vt:lpstr>АКТУАЛЬНОСТЬ ТЕМЫ</vt:lpstr>
      <vt:lpstr>ЦЕЛЬ И ЗАДАЧИ ИССЛЕДОВАНИЯ</vt:lpstr>
      <vt:lpstr>Презентация PowerPoint</vt:lpstr>
      <vt:lpstr>СОВРЕМЕННЫЕ СПОСОБЫ УТИЛИЗАЦИИ МУСОРА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«МУСОР НАШЕЙ ПЛАНЕТЕ НЕ К ЛИЦУ»</dc:title>
  <dc:creator>Мальвина)</dc:creator>
  <cp:lastModifiedBy>Пользователь</cp:lastModifiedBy>
  <cp:revision>14</cp:revision>
  <dcterms:created xsi:type="dcterms:W3CDTF">2023-02-11T12:26:38Z</dcterms:created>
  <dcterms:modified xsi:type="dcterms:W3CDTF">2023-04-20T07:20:53Z</dcterms:modified>
</cp:coreProperties>
</file>