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67" r:id="rId2"/>
    <p:sldId id="321" r:id="rId3"/>
    <p:sldId id="337" r:id="rId4"/>
    <p:sldId id="328" r:id="rId5"/>
    <p:sldId id="327" r:id="rId6"/>
    <p:sldId id="342" r:id="rId7"/>
    <p:sldId id="322" r:id="rId8"/>
    <p:sldId id="338" r:id="rId9"/>
    <p:sldId id="330" r:id="rId10"/>
    <p:sldId id="341" r:id="rId11"/>
    <p:sldId id="343" r:id="rId12"/>
    <p:sldId id="340" r:id="rId13"/>
    <p:sldId id="329" r:id="rId14"/>
    <p:sldId id="323" r:id="rId15"/>
    <p:sldId id="339" r:id="rId16"/>
  </p:sldIdLst>
  <p:sldSz cx="12192000" cy="6858000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12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663300"/>
    <a:srgbClr val="FF5050"/>
    <a:srgbClr val="A50021"/>
    <a:srgbClr val="66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57" autoAdjust="0"/>
  </p:normalViewPr>
  <p:slideViewPr>
    <p:cSldViewPr snapToGrid="0">
      <p:cViewPr varScale="1">
        <p:scale>
          <a:sx n="77" d="100"/>
          <a:sy n="77" d="100"/>
        </p:scale>
        <p:origin x="244" y="72"/>
      </p:cViewPr>
      <p:guideLst>
        <p:guide orient="horz" pos="3952"/>
        <p:guide pos="12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zybi\Documents\School\&#1055;&#1088;&#1086;&#1077;&#1082;&#1090;&#1099;\3.%20&#1052;&#1077;&#1090;&#1086;&#1076;&#109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zybi\Documents\School\&#1055;&#1088;&#1086;&#1077;&#1082;&#1090;&#1099;\3.%20&#1052;&#1077;&#1090;&#1086;&#1076;&#1099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zybi\Documents\School\&#1055;&#1088;&#1086;&#1077;&#1082;&#1090;&#1099;\3.%20&#1052;&#1077;&#1090;&#1086;&#1076;&#1099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zybi\Documents\School\&#1055;&#1088;&#1086;&#1077;&#1082;&#1090;&#1099;\3.%20&#1052;&#1077;&#1090;&#1086;&#1076;&#1099;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 _ Количество респондентов,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9216097987751529E-2"/>
          <c:y val="0.19633555019556898"/>
          <c:w val="0.44357266452804511"/>
          <c:h val="0.78749325207753174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F42-4462-89C4-DF2F116350E4}"/>
              </c:ext>
            </c:extLst>
          </c:dPt>
          <c:dPt>
            <c:idx val="1"/>
            <c:bubble3D val="0"/>
            <c:spPr>
              <a:solidFill>
                <a:srgbClr val="FFFFCC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F42-4462-89C4-DF2F116350E4}"/>
              </c:ext>
            </c:extLst>
          </c:dPt>
          <c:dPt>
            <c:idx val="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F42-4462-89C4-DF2F116350E4}"/>
              </c:ext>
            </c:extLst>
          </c:dPt>
          <c:dPt>
            <c:idx val="3"/>
            <c:bubble3D val="0"/>
            <c:spPr>
              <a:solidFill>
                <a:srgbClr val="FF66F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F42-4462-89C4-DF2F116350E4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8F42-4462-89C4-DF2F116350E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8F42-4462-89C4-DF2F116350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'Обработка анкет'!$B$88:$B$91</c:f>
              <c:strCache>
                <c:ptCount val="4"/>
                <c:pt idx="0">
                  <c:v>6-7 лет</c:v>
                </c:pt>
                <c:pt idx="1">
                  <c:v>9-10 лет</c:v>
                </c:pt>
                <c:pt idx="2">
                  <c:v>13-16 лет</c:v>
                </c:pt>
                <c:pt idx="3">
                  <c:v>35-45 лет</c:v>
                </c:pt>
              </c:strCache>
            </c:strRef>
          </c:cat>
          <c:val>
            <c:numRef>
              <c:f>'Обработка анкет'!$C$88:$C$91</c:f>
              <c:numCache>
                <c:formatCode>General</c:formatCode>
                <c:ptCount val="4"/>
                <c:pt idx="0">
                  <c:v>22</c:v>
                </c:pt>
                <c:pt idx="1">
                  <c:v>27</c:v>
                </c:pt>
                <c:pt idx="2">
                  <c:v>19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F42-4462-89C4-DF2F116350E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068719779911141"/>
          <c:y val="0.16951434274129396"/>
          <c:w val="0.29574982030080738"/>
          <c:h val="0.75365439623508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400" b="1" i="0" u="none" strike="noStrike" kern="1200" cap="all" spc="5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i="0" u="none" strike="noStrike" kern="1200" cap="all" spc="5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ДИАГ. 2 _ сколько респондентов сортируют мусор дома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400" b="1" i="0" u="none" strike="noStrike" kern="1200" cap="all" spc="5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'Обработка анкет'!$C$87</c:f>
              <c:strCache>
                <c:ptCount val="1"/>
                <c:pt idx="0">
                  <c:v>количество респондентов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'Обработка анкет'!$B$88:$B$91</c:f>
              <c:strCache>
                <c:ptCount val="4"/>
                <c:pt idx="0">
                  <c:v>6-7 лет</c:v>
                </c:pt>
                <c:pt idx="1">
                  <c:v>9-10 лет</c:v>
                </c:pt>
                <c:pt idx="2">
                  <c:v>13-16 лет</c:v>
                </c:pt>
                <c:pt idx="3">
                  <c:v>35-45 лет</c:v>
                </c:pt>
              </c:strCache>
            </c:strRef>
          </c:cat>
          <c:val>
            <c:numRef>
              <c:f>'Обработка анкет'!$C$88:$C$91</c:f>
              <c:numCache>
                <c:formatCode>General</c:formatCode>
                <c:ptCount val="4"/>
                <c:pt idx="0">
                  <c:v>22</c:v>
                </c:pt>
                <c:pt idx="1">
                  <c:v>27</c:v>
                </c:pt>
                <c:pt idx="2">
                  <c:v>19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56-4405-8A97-BF42AE14E7FE}"/>
            </c:ext>
          </c:extLst>
        </c:ser>
        <c:ser>
          <c:idx val="1"/>
          <c:order val="1"/>
          <c:tx>
            <c:strRef>
              <c:f>'Обработка анкет'!$G$87</c:f>
              <c:strCache>
                <c:ptCount val="1"/>
                <c:pt idx="0">
                  <c:v>сколько респондентов сортируют мусор дома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'Обработка анкет'!$B$88:$B$91</c:f>
              <c:strCache>
                <c:ptCount val="4"/>
                <c:pt idx="0">
                  <c:v>6-7 лет</c:v>
                </c:pt>
                <c:pt idx="1">
                  <c:v>9-10 лет</c:v>
                </c:pt>
                <c:pt idx="2">
                  <c:v>13-16 лет</c:v>
                </c:pt>
                <c:pt idx="3">
                  <c:v>35-45 лет</c:v>
                </c:pt>
              </c:strCache>
            </c:strRef>
          </c:cat>
          <c:val>
            <c:numRef>
              <c:f>'Обработка анкет'!$G$88:$G$91</c:f>
              <c:numCache>
                <c:formatCode>General</c:formatCode>
                <c:ptCount val="4"/>
                <c:pt idx="0">
                  <c:v>13</c:v>
                </c:pt>
                <c:pt idx="1">
                  <c:v>20</c:v>
                </c:pt>
                <c:pt idx="2">
                  <c:v>8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56-4405-8A97-BF42AE14E7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9422319"/>
        <c:axId val="1449427727"/>
      </c:barChart>
      <c:catAx>
        <c:axId val="1449422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49427727"/>
        <c:crosses val="autoZero"/>
        <c:auto val="1"/>
        <c:lblAlgn val="ctr"/>
        <c:lblOffset val="100"/>
        <c:noMultiLvlLbl val="0"/>
      </c:catAx>
      <c:valAx>
        <c:axId val="14494277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494223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4428678304664383E-2"/>
          <c:y val="0.20610299407562921"/>
          <c:w val="0.32300054401040379"/>
          <c:h val="0.716818967857298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bg1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ДИАГ. 4 _ Виды мусора, который респонденты разделяют дома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261417322834644"/>
          <c:y val="0.21740449110527851"/>
          <c:w val="0.45047572178477691"/>
          <c:h val="0.75079286964129488"/>
        </c:manualLayout>
      </c:layout>
      <c:doughnutChart>
        <c:varyColors val="1"/>
        <c:ser>
          <c:idx val="0"/>
          <c:order val="0"/>
          <c:tx>
            <c:strRef>
              <c:f>'Обработка анкет'!$D$104</c:f>
              <c:strCache>
                <c:ptCount val="1"/>
                <c:pt idx="0">
                  <c:v>Процент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C51-4406-88E0-4A70ECF5A4CA}"/>
              </c:ext>
            </c:extLst>
          </c:dPt>
          <c:dPt>
            <c:idx val="1"/>
            <c:bubble3D val="0"/>
            <c:spPr>
              <a:solidFill>
                <a:srgbClr val="0066F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C51-4406-88E0-4A70ECF5A4CA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C51-4406-88E0-4A70ECF5A4CA}"/>
              </c:ext>
            </c:extLst>
          </c:dPt>
          <c:dPt>
            <c:idx val="3"/>
            <c:bubble3D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C51-4406-88E0-4A70ECF5A4CA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C51-4406-88E0-4A70ECF5A4CA}"/>
              </c:ext>
            </c:extLst>
          </c:dPt>
          <c:dPt>
            <c:idx val="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C51-4406-88E0-4A70ECF5A4CA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BC51-4406-88E0-4A70ECF5A4CA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BC51-4406-88E0-4A70ECF5A4CA}"/>
                </c:ext>
              </c:extLst>
            </c:dLbl>
            <c:dLbl>
              <c:idx val="5"/>
              <c:layout>
                <c:manualLayout>
                  <c:x val="-7.276016793011467E-3"/>
                  <c:y val="-1.20992828182759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43912991667658"/>
                      <c:h val="0.144604588442349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BC51-4406-88E0-4A70ECF5A4C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'Обработка анкет'!$B$105:$B$110</c:f>
              <c:strCache>
                <c:ptCount val="6"/>
                <c:pt idx="0">
                  <c:v>Пластик</c:v>
                </c:pt>
                <c:pt idx="1">
                  <c:v>Бумага</c:v>
                </c:pt>
                <c:pt idx="2">
                  <c:v>Батарейки</c:v>
                </c:pt>
                <c:pt idx="3">
                  <c:v>Стекло</c:v>
                </c:pt>
                <c:pt idx="4">
                  <c:v>Металл</c:v>
                </c:pt>
                <c:pt idx="5">
                  <c:v>Одежда</c:v>
                </c:pt>
              </c:strCache>
            </c:strRef>
          </c:cat>
          <c:val>
            <c:numRef>
              <c:f>'Обработка анкет'!$D$105:$D$110</c:f>
              <c:numCache>
                <c:formatCode>0%</c:formatCode>
                <c:ptCount val="6"/>
                <c:pt idx="0">
                  <c:v>0.25748502994011974</c:v>
                </c:pt>
                <c:pt idx="1">
                  <c:v>0.20958083832335328</c:v>
                </c:pt>
                <c:pt idx="2">
                  <c:v>0.20958083832335328</c:v>
                </c:pt>
                <c:pt idx="3">
                  <c:v>0.1317365269461078</c:v>
                </c:pt>
                <c:pt idx="4">
                  <c:v>0.11976047904191617</c:v>
                </c:pt>
                <c:pt idx="5">
                  <c:v>7.1856287425149698E-2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C51-4406-88E0-4A70ECF5A4C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984503765204192"/>
          <c:y val="0.26583151064450283"/>
          <c:w val="0.30244820859484878"/>
          <c:h val="0.644679206765820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400" b="1" i="0" u="none" strike="noStrike" kern="1200" cap="all" spc="5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400" b="1" i="0" u="none" strike="noStrike" kern="1200" cap="all" spc="5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ДИАГ. 3 _ сколько респондентов считают, что раздельный мусор - это получение знаний об экологии?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ru-RU" sz="1400" b="1" i="0" u="none" strike="noStrike" kern="1200" cap="all" spc="5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'Обработка анкет'!$C$87</c:f>
              <c:strCache>
                <c:ptCount val="1"/>
                <c:pt idx="0">
                  <c:v>количество респондентов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'Обработка анкет'!$B$88:$B$91</c:f>
              <c:strCache>
                <c:ptCount val="4"/>
                <c:pt idx="0">
                  <c:v>6-7 лет</c:v>
                </c:pt>
                <c:pt idx="1">
                  <c:v>9-10 лет</c:v>
                </c:pt>
                <c:pt idx="2">
                  <c:v>13-16 лет</c:v>
                </c:pt>
                <c:pt idx="3">
                  <c:v>35-45 лет</c:v>
                </c:pt>
              </c:strCache>
            </c:strRef>
          </c:cat>
          <c:val>
            <c:numRef>
              <c:f>'Обработка анкет'!$C$88:$C$91</c:f>
              <c:numCache>
                <c:formatCode>General</c:formatCode>
                <c:ptCount val="4"/>
                <c:pt idx="0">
                  <c:v>22</c:v>
                </c:pt>
                <c:pt idx="1">
                  <c:v>27</c:v>
                </c:pt>
                <c:pt idx="2">
                  <c:v>19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EB-49BC-A155-F3F6F29AD5A9}"/>
            </c:ext>
          </c:extLst>
        </c:ser>
        <c:ser>
          <c:idx val="1"/>
          <c:order val="1"/>
          <c:tx>
            <c:strRef>
              <c:f>'Обработка анкет'!$I$87</c:f>
              <c:strCache>
                <c:ptCount val="1"/>
                <c:pt idx="0">
                  <c:v>сколько респондентов считают, что раздельный мусор - это получение знаний об экологии?</c:v>
                </c:pt>
              </c:strCache>
            </c:strRef>
          </c:tx>
          <c:spPr>
            <a:solidFill>
              <a:srgbClr val="FF00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'Обработка анкет'!$B$88:$B$91</c:f>
              <c:strCache>
                <c:ptCount val="4"/>
                <c:pt idx="0">
                  <c:v>6-7 лет</c:v>
                </c:pt>
                <c:pt idx="1">
                  <c:v>9-10 лет</c:v>
                </c:pt>
                <c:pt idx="2">
                  <c:v>13-16 лет</c:v>
                </c:pt>
                <c:pt idx="3">
                  <c:v>35-45 лет</c:v>
                </c:pt>
              </c:strCache>
            </c:strRef>
          </c:cat>
          <c:val>
            <c:numRef>
              <c:f>'Обработка анкет'!$I$88:$I$91</c:f>
              <c:numCache>
                <c:formatCode>General</c:formatCode>
                <c:ptCount val="4"/>
                <c:pt idx="0">
                  <c:v>12</c:v>
                </c:pt>
                <c:pt idx="1">
                  <c:v>24</c:v>
                </c:pt>
                <c:pt idx="2">
                  <c:v>2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EB-49BC-A155-F3F6F29AD5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49422319"/>
        <c:axId val="1449427727"/>
      </c:barChart>
      <c:catAx>
        <c:axId val="1449422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2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449427727"/>
        <c:crosses val="autoZero"/>
        <c:auto val="1"/>
        <c:lblAlgn val="ctr"/>
        <c:lblOffset val="100"/>
        <c:noMultiLvlLbl val="0"/>
      </c:catAx>
      <c:valAx>
        <c:axId val="1449427727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494223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45207495546536"/>
          <c:y val="0.33568770767694123"/>
          <c:w val="0.33993462533186497"/>
          <c:h val="0.6643122923230588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3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0.293</cdr:x>
      <cdr:y>0.4052</cdr:y>
    </cdr:from>
    <cdr:to>
      <cdr:x>0.48092</cdr:x>
      <cdr:y>1</cdr:y>
    </cdr:to>
    <cdr:sp macro="" textlink="">
      <cdr:nvSpPr>
        <cdr:cNvPr id="2" name="Овал 1">
          <a:extLst xmlns:a="http://schemas.openxmlformats.org/drawingml/2006/main">
            <a:ext uri="{FF2B5EF4-FFF2-40B4-BE49-F238E27FC236}">
              <a16:creationId xmlns:a16="http://schemas.microsoft.com/office/drawing/2014/main" id="{38FD0329-5A87-B6FF-806C-9988A9B3D6D9}"/>
            </a:ext>
          </a:extLst>
        </cdr:cNvPr>
        <cdr:cNvSpPr/>
      </cdr:nvSpPr>
      <cdr:spPr>
        <a:xfrm xmlns:a="http://schemas.openxmlformats.org/drawingml/2006/main">
          <a:off x="1502687" y="1129808"/>
          <a:ext cx="963769" cy="1658477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</cdr:x>
      <cdr:y>0.32232</cdr:y>
    </cdr:from>
    <cdr:to>
      <cdr:x>0.18668</cdr:x>
      <cdr:y>1</cdr:y>
    </cdr:to>
    <cdr:sp macro="" textlink="">
      <cdr:nvSpPr>
        <cdr:cNvPr id="3" name="Овал 2"/>
        <cdr:cNvSpPr/>
      </cdr:nvSpPr>
      <cdr:spPr>
        <a:xfrm xmlns:a="http://schemas.openxmlformats.org/drawingml/2006/main">
          <a:off x="0" y="898727"/>
          <a:ext cx="957403" cy="188955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0652B-76CF-4A08-B522-B0E296192CC4}" type="datetimeFigureOut">
              <a:rPr lang="ru-RU" smtClean="0"/>
              <a:t>16.01.2023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56150"/>
            <a:ext cx="5408613" cy="3890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888"/>
            <a:ext cx="29305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386888"/>
            <a:ext cx="293052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0D52F-C609-4B3C-8217-106E69B936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084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52F-C609-4B3C-8217-106E69B9363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204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52F-C609-4B3C-8217-106E69B9363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743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52F-C609-4B3C-8217-106E69B9363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070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мы не провели вторичного анкетирования эксперимента, гипотеза не подвергается и не отвергается, перспектива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52F-C609-4B3C-8217-106E69B9363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756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52F-C609-4B3C-8217-106E69B9363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660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52F-C609-4B3C-8217-106E69B9363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870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52F-C609-4B3C-8217-106E69B9363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608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52F-C609-4B3C-8217-106E69B9363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303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52F-C609-4B3C-8217-106E69B9363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545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52F-C609-4B3C-8217-106E69B9363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124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52F-C609-4B3C-8217-106E69B9363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733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Вставить таблицу, сделать анализ на одном листе</a:t>
            </a:r>
          </a:p>
          <a:p>
            <a:r>
              <a:rPr lang="ru-RU" dirty="0"/>
              <a:t>Эксперименты друг за другом на 2-х слайдах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52F-C609-4B3C-8217-106E69B9363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302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52F-C609-4B3C-8217-106E69B9363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12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52F-C609-4B3C-8217-106E69B9363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982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52F-C609-4B3C-8217-106E69B9363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428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FA0CC-AE5A-79B4-0720-9CA8E33FA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31F4C42-48C8-502E-A5C9-DA421E8546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8C986E-6CFA-3829-32EC-CA80CAFD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B927-C99B-475E-B7D5-3780A106CA6B}" type="datetime1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E2D557-D079-6CA0-D31A-2F8097696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45C8B8-E9BA-1EBD-585B-662BCF5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099-55A8-48BD-91E5-5A35843DE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474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E975D4-73B1-B94F-D67D-9B851775C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9B397E-6B2E-728E-D79E-FAE83E229F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B7128F-677B-7ED4-1878-D9B308B76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D1DDF-6146-4764-B38A-E3B23DB2C014}" type="datetime1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F8979D-490C-6271-BCD5-5BE0EC6EC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C66D1E-E5CD-930E-7917-8F4D6FCE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099-55A8-48BD-91E5-5A35843DE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353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5CE74C-6243-D8EA-EA50-22009C2E69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0ACE75-1F15-F5FE-DCF5-173E0FF90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9A5DE6-04DC-16F5-BAED-394CFDFCF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46C33-C9E4-494F-A609-F9B15ACDEC33}" type="datetime1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6E487D-B8E9-D8F1-8E9A-D095A7E95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2032-8924-A7D9-CB71-CEF0409AA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099-55A8-48BD-91E5-5A35843DE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04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69A5E-5AE2-EAE0-4431-71E98B370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DD832F-4987-3F8F-D819-CAE4537B5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43D75F-62A1-BC5E-594D-D3E4F794A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DA8D1-0E26-4334-888F-17BEA4D94027}" type="datetime1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6652E3-EAA7-9A93-613A-3349160CD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109DDF-14D1-CE94-CD3F-AC531E792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099-55A8-48BD-91E5-5A35843DE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564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745C2-8ACE-56E6-DE6C-84F4847D7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413928-792B-FAC1-74AA-614317D3C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168860-E00E-CEFE-168A-1F28B30D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E2BC5-12B6-464D-B6A0-748134F9FB48}" type="datetime1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1E5DA5-521F-3033-FFC8-582F44F88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602CBB-F094-B274-8512-39B32191B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099-55A8-48BD-91E5-5A35843DE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837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EA4452-EE7D-C518-B10F-67C81DFE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913677-98B5-5228-373D-5C27E2134F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74F7E7-23AC-B4B6-84DD-052B268DA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806D90-26AC-908B-5763-F40FB16D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E3464-1907-4E11-B090-D2ADCCF90234}" type="datetime1">
              <a:rPr lang="ru-RU" smtClean="0"/>
              <a:t>16.01.2023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10435E-504C-D6F3-5C50-B416061E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B032A1-5581-78EB-03E6-0D66FA2E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099-55A8-48BD-91E5-5A35843DE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869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9F40B6-3531-7D04-A1C2-EC57F960A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843717-ECA5-3BFE-9CA0-8A6BA88DF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995248-172D-7303-95FD-4E17B7ECC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AB12EF1-063B-99B1-CFAB-82AE54301D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3C51ED-1758-1D7C-B5AD-60EF3715C7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88FF18-A885-EA81-90D3-D9714C445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0A083-F2E6-4EF5-B207-F203B2A5F605}" type="datetime1">
              <a:rPr lang="ru-RU" smtClean="0"/>
              <a:t>16.01.2023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2321DF-0F1B-FB07-7471-F7A2D059C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2C9080-859D-8E04-4485-F93B127FC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099-55A8-48BD-91E5-5A35843DE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80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394002-A95E-7489-0600-282DD5EB0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BEFDA9-D610-6AE2-8765-CA8BD5BD0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7E07-141C-4CEB-BE11-731FCF612B26}" type="datetime1">
              <a:rPr lang="ru-RU" smtClean="0"/>
              <a:t>16.01.2023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1E3981-0CB3-95F7-974B-CC1F4A6D2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52D0F3-FBD8-56F7-DE09-C5A4F3716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099-55A8-48BD-91E5-5A35843DE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609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0BCA1A1-D148-AC46-410F-7660567A4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B5E44-2EB5-44E4-9B40-0AA4BED0B5E5}" type="datetime1">
              <a:rPr lang="ru-RU" smtClean="0"/>
              <a:t>16.01.2023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7C2930-BD94-D8AE-0EDB-9881583BA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0B915A-BCA8-8A4B-6219-973D351AA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099-55A8-48BD-91E5-5A35843DE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273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704B4E-B640-6606-2F07-3FFAB921F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96E46B-A3F1-3248-D00C-0F75642CB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F1E744-19F0-CC1C-CC0B-3829D4FE8E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90ACFA-8CAA-8DDC-157A-B88180BB9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F37C0-B89E-4AE6-A02F-C02ED2713746}" type="datetime1">
              <a:rPr lang="ru-RU" smtClean="0"/>
              <a:t>16.01.2023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F1544A-AEAD-D372-0FFC-B4BDAD58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45D1DD-E59D-919D-B4DA-66680A8F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099-55A8-48BD-91E5-5A35843DE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367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46E8D-42D9-7D2B-7706-C6BADF44F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7028BB4-E579-05B4-B6D3-22BB362EB7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CE59FC-1528-857A-2E3B-566035EDD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7150DD-82F8-2883-D6D5-6D9E37822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607DD-5EF2-44F5-B9E6-B6C35D1CCCDC}" type="datetime1">
              <a:rPr lang="ru-RU" smtClean="0"/>
              <a:t>16.01.2023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3F5841-2CDE-06FD-CF13-A337DE3F6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77F44C-EA4B-D7A2-A06F-84EA46E1B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58099-55A8-48BD-91E5-5A35843DE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280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56A8FB-EEB5-5AD9-16CE-EFB66658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79A806-4B9F-39C1-A41A-B623C784B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C14908-BFBF-10A5-86BC-DC6DB64A2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D71EE-F48C-421F-946C-3239FADE2A98}" type="datetime1">
              <a:rPr lang="ru-RU" smtClean="0"/>
              <a:t>16.01.2023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F89A21-CC9B-7CB8-2AA3-F3853A658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CB321F-3B23-FE7D-070E-DF1930C25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58099-55A8-48BD-91E5-5A35843DE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8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39.jpe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2.png"/><Relationship Id="rId10" Type="http://schemas.openxmlformats.org/officeDocument/2006/relationships/image" Target="../media/image42.jpeg"/><Relationship Id="rId4" Type="http://schemas.openxmlformats.org/officeDocument/2006/relationships/image" Target="../media/image3.pn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48.jpe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2.png"/><Relationship Id="rId10" Type="http://schemas.openxmlformats.org/officeDocument/2006/relationships/image" Target="../media/image51.png"/><Relationship Id="rId4" Type="http://schemas.openxmlformats.org/officeDocument/2006/relationships/image" Target="../media/image3.png"/><Relationship Id="rId9" Type="http://schemas.openxmlformats.org/officeDocument/2006/relationships/image" Target="../media/image50.jpe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.pn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35.png"/><Relationship Id="rId5" Type="http://schemas.openxmlformats.org/officeDocument/2006/relationships/image" Target="../media/image60.jpeg"/><Relationship Id="rId10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aticon.com/ru/free-icon/grandparents_375234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3.png"/><Relationship Id="rId10" Type="http://schemas.openxmlformats.org/officeDocument/2006/relationships/hyperlink" Target="https://www.flaticon.com/ru/free-icon/education_869972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sobirator.ru/ekocentr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nsultant.ru/law/ref/calendar/proizvodstvennye/2022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9.jpeg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5.png"/><Relationship Id="rId5" Type="http://schemas.openxmlformats.org/officeDocument/2006/relationships/image" Target="../media/image20.jpe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10" Type="http://schemas.openxmlformats.org/officeDocument/2006/relationships/image" Target="../media/image27.jpeg"/><Relationship Id="rId4" Type="http://schemas.openxmlformats.org/officeDocument/2006/relationships/image" Target="../media/image2.png"/><Relationship Id="rId9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jpeg"/><Relationship Id="rId5" Type="http://schemas.openxmlformats.org/officeDocument/2006/relationships/image" Target="../media/image3.png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4" Type="http://schemas.openxmlformats.org/officeDocument/2006/relationships/image" Target="../media/image2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0E08FD5-8B4C-2368-E935-C1F673948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0" t="-92" r="23920" b="1"/>
          <a:stretch/>
        </p:blipFill>
        <p:spPr bwMode="auto">
          <a:xfrm>
            <a:off x="616937" y="759878"/>
            <a:ext cx="5721508" cy="553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0564D1-6258-58C2-2101-6502155A9E35}"/>
              </a:ext>
            </a:extLst>
          </p:cNvPr>
          <p:cNvSpPr txBox="1"/>
          <p:nvPr/>
        </p:nvSpPr>
        <p:spPr>
          <a:xfrm>
            <a:off x="6883871" y="536962"/>
            <a:ext cx="4680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ГБОУ г. Москвы «Школа № 1384</a:t>
            </a:r>
          </a:p>
          <a:p>
            <a:pPr algn="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А.А. </a:t>
            </a:r>
            <a:r>
              <a:rPr lang="ru-RU" sz="2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Леманского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8" name="Picture 4" descr="Главная страница">
            <a:extLst>
              <a:ext uri="{FF2B5EF4-FFF2-40B4-BE49-F238E27FC236}">
                <a16:creationId xmlns:a16="http://schemas.microsoft.com/office/drawing/2014/main" id="{63E9DCCA-68CE-E927-40AB-7CAACBA81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73" y="558613"/>
            <a:ext cx="1419407" cy="78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3A813A-B7B7-82AC-E00D-43DD24941574}"/>
              </a:ext>
            </a:extLst>
          </p:cNvPr>
          <p:cNvSpPr txBox="1"/>
          <p:nvPr/>
        </p:nvSpPr>
        <p:spPr>
          <a:xfrm>
            <a:off x="6061202" y="1759492"/>
            <a:ext cx="5335563" cy="2811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ПРОЕКТНО-ИССЛЕДОВАТЕЛЬСКАЯ </a:t>
            </a:r>
          </a:p>
          <a:p>
            <a:pPr algn="ctr">
              <a:lnSpc>
                <a:spcPct val="200000"/>
              </a:lnSpc>
            </a:pPr>
            <a:r>
              <a:rPr lang="ru-RU" sz="2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</a:p>
          <a:p>
            <a:pPr algn="ctr">
              <a:lnSpc>
                <a:spcPct val="200000"/>
              </a:lnSpc>
            </a:pPr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«УТИЛИЗИРУЯ МУСОР, </a:t>
            </a:r>
          </a:p>
          <a:p>
            <a:pPr algn="ctr">
              <a:lnSpc>
                <a:spcPct val="200000"/>
              </a:lnSpc>
            </a:pPr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СПАСАЕМ ПЛАНЕТУ»</a:t>
            </a:r>
            <a:endParaRPr lang="ru-RU" sz="2200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3FE57C-0F25-D9BC-5D5D-C0F8514BD502}"/>
              </a:ext>
            </a:extLst>
          </p:cNvPr>
          <p:cNvSpPr txBox="1"/>
          <p:nvPr/>
        </p:nvSpPr>
        <p:spPr>
          <a:xfrm>
            <a:off x="7877302" y="4671740"/>
            <a:ext cx="37665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ученик 1 «У» класса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 Дмитрий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Шварц П.И.</a:t>
            </a:r>
          </a:p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младших классов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2">
            <a:extLst>
              <a:ext uri="{FF2B5EF4-FFF2-40B4-BE49-F238E27FC236}">
                <a16:creationId xmlns:a16="http://schemas.microsoft.com/office/drawing/2014/main" id="{4F04A6F9-00B1-3FFA-398C-463A7E5D5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9421" y="6301242"/>
            <a:ext cx="7588538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2">
            <a:extLst>
              <a:ext uri="{FF2B5EF4-FFF2-40B4-BE49-F238E27FC236}">
                <a16:creationId xmlns:a16="http://schemas.microsoft.com/office/drawing/2014/main" id="{A060849B-181E-A688-B3D8-3F0D50B5A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-1849126" y="4014879"/>
            <a:ext cx="4279660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2">
            <a:extLst>
              <a:ext uri="{FF2B5EF4-FFF2-40B4-BE49-F238E27FC236}">
                <a16:creationId xmlns:a16="http://schemas.microsoft.com/office/drawing/2014/main" id="{E1733C16-7877-38B6-B84B-461C73438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9715001" y="2239351"/>
            <a:ext cx="4279660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2">
            <a:extLst>
              <a:ext uri="{FF2B5EF4-FFF2-40B4-BE49-F238E27FC236}">
                <a16:creationId xmlns:a16="http://schemas.microsoft.com/office/drawing/2014/main" id="{8AF3C7E1-72C4-6FB3-688B-FC850B68C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5308" y="11670"/>
            <a:ext cx="7588538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620AB1-1605-3EBA-82F1-E086702875BE}"/>
              </a:ext>
            </a:extLst>
          </p:cNvPr>
          <p:cNvSpPr txBox="1"/>
          <p:nvPr/>
        </p:nvSpPr>
        <p:spPr>
          <a:xfrm>
            <a:off x="10058394" y="6222613"/>
            <a:ext cx="1505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 2023</a:t>
            </a:r>
          </a:p>
        </p:txBody>
      </p:sp>
    </p:spTree>
    <p:extLst>
      <p:ext uri="{BB962C8B-B14F-4D97-AF65-F5344CB8AC3E}">
        <p14:creationId xmlns:p14="http://schemas.microsoft.com/office/powerpoint/2010/main" val="5657737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Recycle sign ">
            <a:extLst>
              <a:ext uri="{FF2B5EF4-FFF2-40B4-BE49-F238E27FC236}">
                <a16:creationId xmlns:a16="http://schemas.microsoft.com/office/drawing/2014/main" id="{94F88AB5-6531-4230-0BF0-BB231A2B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78" y="84350"/>
            <a:ext cx="6476573" cy="64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70497-A1A3-7CCE-F1BF-6B9505D34831}"/>
              </a:ext>
            </a:extLst>
          </p:cNvPr>
          <p:cNvSpPr txBox="1"/>
          <p:nvPr/>
        </p:nvSpPr>
        <p:spPr>
          <a:xfrm>
            <a:off x="8956990" y="6116058"/>
            <a:ext cx="2762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ГБОУ г. Москвы «Школа № 1384 </a:t>
            </a:r>
          </a:p>
          <a:p>
            <a:pPr algn="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А.А.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Леманского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800206A-3C55-1097-310D-932F90C4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423" y="6352508"/>
            <a:ext cx="2743200" cy="365125"/>
          </a:xfrm>
        </p:spPr>
        <p:txBody>
          <a:bodyPr/>
          <a:lstStyle/>
          <a:p>
            <a:fld id="{6CE58099-55A8-48BD-91E5-5A35843DEC85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D6D19C1F-2C16-7584-C849-F53AFD1B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088" y="651377"/>
            <a:ext cx="9653732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50E9E0-CFB5-1258-612B-B1A08313C2C5}"/>
              </a:ext>
            </a:extLst>
          </p:cNvPr>
          <p:cNvSpPr txBox="1"/>
          <p:nvPr/>
        </p:nvSpPr>
        <p:spPr>
          <a:xfrm>
            <a:off x="515938" y="358989"/>
            <a:ext cx="93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Этап 2. Разработка, создание продуктов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мотивация)</a:t>
            </a:r>
          </a:p>
        </p:txBody>
      </p:sp>
      <p:pic>
        <p:nvPicPr>
          <p:cNvPr id="32" name="Picture 32">
            <a:extLst>
              <a:ext uri="{FF2B5EF4-FFF2-40B4-BE49-F238E27FC236}">
                <a16:creationId xmlns:a16="http://schemas.microsoft.com/office/drawing/2014/main" id="{1746E29A-4FEC-039A-BB07-57FD937E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20" y="6137289"/>
            <a:ext cx="7565458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E26C2CC-E324-6A09-8D4C-9D08A7737804}"/>
              </a:ext>
            </a:extLst>
          </p:cNvPr>
          <p:cNvSpPr txBox="1"/>
          <p:nvPr/>
        </p:nvSpPr>
        <p:spPr>
          <a:xfrm>
            <a:off x="454168" y="6478573"/>
            <a:ext cx="8172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раздельному сбору мусора ученика 1 «У» Васильева Дмитрия (науч. рук. Шварц П.И.)</a:t>
            </a:r>
          </a:p>
        </p:txBody>
      </p:sp>
      <p:pic>
        <p:nvPicPr>
          <p:cNvPr id="2" name="Picture 4" descr="Главная страница">
            <a:extLst>
              <a:ext uri="{FF2B5EF4-FFF2-40B4-BE49-F238E27FC236}">
                <a16:creationId xmlns:a16="http://schemas.microsoft.com/office/drawing/2014/main" id="{E3887CBF-5A42-01AD-C53A-F2D989CF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81" y="5985957"/>
            <a:ext cx="1419407" cy="78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CECD17-0D04-C972-58C9-54B8015188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638" y="1592260"/>
            <a:ext cx="2404497" cy="1803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Изображение выглядит как внешний, дерево, челове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C228A13C-F43A-DBCB-C881-0CB9EEDB3D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728" y="1572638"/>
            <a:ext cx="2449299" cy="1837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12821B-1559-CE02-4A1B-4854D6F9B1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98" y="1403426"/>
            <a:ext cx="2094809" cy="201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B40646F-BDB0-53A5-5898-A5070BD1F9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18" y="4443368"/>
            <a:ext cx="2268269" cy="147658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B3A5FE9-15AD-409D-0BC7-7A88DBDEFCE5}"/>
              </a:ext>
            </a:extLst>
          </p:cNvPr>
          <p:cNvSpPr txBox="1"/>
          <p:nvPr/>
        </p:nvSpPr>
        <p:spPr>
          <a:xfrm>
            <a:off x="477532" y="984540"/>
            <a:ext cx="6593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№ 3 (полигон)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1AEC5F-B3C6-732C-1150-58066F34CA8A}"/>
              </a:ext>
            </a:extLst>
          </p:cNvPr>
          <p:cNvSpPr txBox="1"/>
          <p:nvPr/>
        </p:nvSpPr>
        <p:spPr>
          <a:xfrm>
            <a:off x="454168" y="3595396"/>
            <a:ext cx="6593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экоцентр*</a:t>
            </a:r>
          </a:p>
        </p:txBody>
      </p:sp>
      <p:pic>
        <p:nvPicPr>
          <p:cNvPr id="26" name="Рисунок 25" descr="Изображение выглядит как текст, знак, синий, магазин&#10;&#10;Автоматически созданное описание">
            <a:extLst>
              <a:ext uri="{FF2B5EF4-FFF2-40B4-BE49-F238E27FC236}">
                <a16:creationId xmlns:a16="http://schemas.microsoft.com/office/drawing/2014/main" id="{508BC718-EFFA-1CA6-47C8-9B58FADFA9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78" y="4034843"/>
            <a:ext cx="2496547" cy="1872410"/>
          </a:xfrm>
          <a:prstGeom prst="rect">
            <a:avLst/>
          </a:prstGeom>
        </p:spPr>
      </p:pic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E3750DC7-AB29-45F0-DB7C-A044DF2B12FF}"/>
              </a:ext>
            </a:extLst>
          </p:cNvPr>
          <p:cNvSpPr/>
          <p:nvPr/>
        </p:nvSpPr>
        <p:spPr>
          <a:xfrm>
            <a:off x="2394253" y="2824517"/>
            <a:ext cx="805343" cy="67376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16AA928D-5CA7-0A83-3814-D33274FF8FDF}"/>
              </a:ext>
            </a:extLst>
          </p:cNvPr>
          <p:cNvSpPr/>
          <p:nvPr/>
        </p:nvSpPr>
        <p:spPr>
          <a:xfrm>
            <a:off x="5493597" y="2832761"/>
            <a:ext cx="805343" cy="67376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2ADE9E39-DCBC-6759-DCA9-2A377114C3AC}"/>
              </a:ext>
            </a:extLst>
          </p:cNvPr>
          <p:cNvSpPr/>
          <p:nvPr/>
        </p:nvSpPr>
        <p:spPr>
          <a:xfrm>
            <a:off x="8593779" y="2833903"/>
            <a:ext cx="805343" cy="67376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Изображение выглядит как текст, знак, продажа&#10;&#10;Автоматически созданное описание">
            <a:extLst>
              <a:ext uri="{FF2B5EF4-FFF2-40B4-BE49-F238E27FC236}">
                <a16:creationId xmlns:a16="http://schemas.microsoft.com/office/drawing/2014/main" id="{EDF4C7CB-FA67-2DC8-BBB0-E9E5F2057A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962" y="4015446"/>
            <a:ext cx="2522409" cy="1891807"/>
          </a:xfrm>
          <a:prstGeom prst="rect">
            <a:avLst/>
          </a:prstGeom>
        </p:spPr>
      </p:pic>
      <p:sp>
        <p:nvSpPr>
          <p:cNvPr id="36" name="Стрелка: вправо 35">
            <a:extLst>
              <a:ext uri="{FF2B5EF4-FFF2-40B4-BE49-F238E27FC236}">
                <a16:creationId xmlns:a16="http://schemas.microsoft.com/office/drawing/2014/main" id="{E1E8AAC8-415C-E057-CC94-B42F969682D0}"/>
              </a:ext>
            </a:extLst>
          </p:cNvPr>
          <p:cNvSpPr/>
          <p:nvPr/>
        </p:nvSpPr>
        <p:spPr>
          <a:xfrm>
            <a:off x="2445256" y="5272089"/>
            <a:ext cx="805343" cy="67376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: вправо 37">
            <a:extLst>
              <a:ext uri="{FF2B5EF4-FFF2-40B4-BE49-F238E27FC236}">
                <a16:creationId xmlns:a16="http://schemas.microsoft.com/office/drawing/2014/main" id="{E942CCF9-C968-7EF4-AE78-A184F4296987}"/>
              </a:ext>
            </a:extLst>
          </p:cNvPr>
          <p:cNvSpPr/>
          <p:nvPr/>
        </p:nvSpPr>
        <p:spPr>
          <a:xfrm>
            <a:off x="8643005" y="5265740"/>
            <a:ext cx="805343" cy="67376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6A87D543-735E-EF3A-FA9E-A7588DB38F7B}"/>
              </a:ext>
            </a:extLst>
          </p:cNvPr>
          <p:cNvSpPr/>
          <p:nvPr/>
        </p:nvSpPr>
        <p:spPr>
          <a:xfrm>
            <a:off x="5538455" y="5250793"/>
            <a:ext cx="805343" cy="67376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899D57D-179B-E4C6-EE23-FB8CD10CE804}"/>
              </a:ext>
            </a:extLst>
          </p:cNvPr>
          <p:cNvSpPr txBox="1"/>
          <p:nvPr/>
        </p:nvSpPr>
        <p:spPr>
          <a:xfrm>
            <a:off x="388927" y="6038148"/>
            <a:ext cx="8349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*Экоцентр - </a:t>
            </a:r>
            <a:r>
              <a:rPr lang="ru-RU" sz="2000" b="0" u="none" strike="noStrike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2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колого-просветительские центры </a:t>
            </a:r>
            <a:r>
              <a:rPr lang="en-US" sz="200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[5]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B7DECD-3060-6E69-426F-B88A6E719F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69347" y="1595600"/>
            <a:ext cx="2105025" cy="19526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904008-763E-6BB8-34D7-1E97D009FA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4515" y="4043549"/>
            <a:ext cx="2127628" cy="2072509"/>
          </a:xfrm>
          <a:prstGeom prst="rect">
            <a:avLst/>
          </a:prstGeom>
        </p:spPr>
      </p:pic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2FE3C667-9512-D8CB-3D5E-20C347D833D9}"/>
              </a:ext>
            </a:extLst>
          </p:cNvPr>
          <p:cNvCxnSpPr>
            <a:cxnSpLocks/>
          </p:cNvCxnSpPr>
          <p:nvPr/>
        </p:nvCxnSpPr>
        <p:spPr>
          <a:xfrm>
            <a:off x="3603812" y="1232784"/>
            <a:ext cx="5540188" cy="13516"/>
          </a:xfrm>
          <a:prstGeom prst="straightConnector1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B553D94-4648-DCFF-A132-474E85A43220}"/>
              </a:ext>
            </a:extLst>
          </p:cNvPr>
          <p:cNvSpPr txBox="1"/>
          <p:nvPr/>
        </p:nvSpPr>
        <p:spPr>
          <a:xfrm>
            <a:off x="9448800" y="981482"/>
            <a:ext cx="274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QR-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 на презентацию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EE50E41D-4AF8-EBCA-2D4C-4508ADA28B17}"/>
              </a:ext>
            </a:extLst>
          </p:cNvPr>
          <p:cNvCxnSpPr>
            <a:cxnSpLocks/>
          </p:cNvCxnSpPr>
          <p:nvPr/>
        </p:nvCxnSpPr>
        <p:spPr>
          <a:xfrm flipV="1">
            <a:off x="3158406" y="3802719"/>
            <a:ext cx="5985594" cy="14173"/>
          </a:xfrm>
          <a:prstGeom prst="straightConnector1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A32D674-B177-0B58-6BD4-68EAA95BD05F}"/>
              </a:ext>
            </a:extLst>
          </p:cNvPr>
          <p:cNvSpPr txBox="1"/>
          <p:nvPr/>
        </p:nvSpPr>
        <p:spPr>
          <a:xfrm>
            <a:off x="9794516" y="3585943"/>
            <a:ext cx="2179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QR-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 на фильм</a:t>
            </a:r>
          </a:p>
        </p:txBody>
      </p:sp>
    </p:spTree>
    <p:extLst>
      <p:ext uri="{BB962C8B-B14F-4D97-AF65-F5344CB8AC3E}">
        <p14:creationId xmlns:p14="http://schemas.microsoft.com/office/powerpoint/2010/main" val="3310607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Recycle sign ">
            <a:extLst>
              <a:ext uri="{FF2B5EF4-FFF2-40B4-BE49-F238E27FC236}">
                <a16:creationId xmlns:a16="http://schemas.microsoft.com/office/drawing/2014/main" id="{94F88AB5-6531-4230-0BF0-BB231A2B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78" y="12632"/>
            <a:ext cx="6476573" cy="64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70497-A1A3-7CCE-F1BF-6B9505D34831}"/>
              </a:ext>
            </a:extLst>
          </p:cNvPr>
          <p:cNvSpPr txBox="1"/>
          <p:nvPr/>
        </p:nvSpPr>
        <p:spPr>
          <a:xfrm>
            <a:off x="8956990" y="6116058"/>
            <a:ext cx="2762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ГБОУ г. Москвы «Школа № 1384 </a:t>
            </a:r>
          </a:p>
          <a:p>
            <a:pPr algn="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А.А.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Леманского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800206A-3C55-1097-310D-932F90C4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423" y="6352508"/>
            <a:ext cx="2743200" cy="365125"/>
          </a:xfrm>
        </p:spPr>
        <p:txBody>
          <a:bodyPr/>
          <a:lstStyle/>
          <a:p>
            <a:fld id="{6CE58099-55A8-48BD-91E5-5A35843DEC85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D6D19C1F-2C16-7584-C849-F53AFD1B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089" y="651377"/>
            <a:ext cx="9368975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50E9E0-CFB5-1258-612B-B1A08313C2C5}"/>
              </a:ext>
            </a:extLst>
          </p:cNvPr>
          <p:cNvSpPr txBox="1"/>
          <p:nvPr/>
        </p:nvSpPr>
        <p:spPr>
          <a:xfrm>
            <a:off x="515938" y="314166"/>
            <a:ext cx="9124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Этап 3. Разработка, создание продуктов (обучение)</a:t>
            </a:r>
          </a:p>
        </p:txBody>
      </p:sp>
      <p:pic>
        <p:nvPicPr>
          <p:cNvPr id="32" name="Picture 32">
            <a:extLst>
              <a:ext uri="{FF2B5EF4-FFF2-40B4-BE49-F238E27FC236}">
                <a16:creationId xmlns:a16="http://schemas.microsoft.com/office/drawing/2014/main" id="{1746E29A-4FEC-039A-BB07-57FD937E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20" y="6137289"/>
            <a:ext cx="7565458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E26C2CC-E324-6A09-8D4C-9D08A7737804}"/>
              </a:ext>
            </a:extLst>
          </p:cNvPr>
          <p:cNvSpPr txBox="1"/>
          <p:nvPr/>
        </p:nvSpPr>
        <p:spPr>
          <a:xfrm>
            <a:off x="454168" y="6478573"/>
            <a:ext cx="8172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раздельному сбору мусора ученика 1 «У» Васильева Дмитрия (науч. рук. Шварц П.И.)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DB5D1F-EB99-D49B-FE8E-4A13F5BC7D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282" y="1620896"/>
            <a:ext cx="1775460" cy="2059305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5A2CF52-08B7-A1EF-5E98-900E6709E5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05" y="1555454"/>
            <a:ext cx="1568102" cy="2090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B8DED7D7-F33D-4DB5-AE17-53A7D5F9DF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07" y="1570597"/>
            <a:ext cx="1557011" cy="207601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ребенок, челове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7260F754-07C4-8300-110C-E7E9CB457A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465" y="2101922"/>
            <a:ext cx="2041017" cy="15307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0C097E-7676-195B-8289-C348D78B3DBB}"/>
              </a:ext>
            </a:extLst>
          </p:cNvPr>
          <p:cNvSpPr txBox="1"/>
          <p:nvPr/>
        </p:nvSpPr>
        <p:spPr>
          <a:xfrm>
            <a:off x="454168" y="1140150"/>
            <a:ext cx="27212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через игры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967B836-F3E9-59AB-4346-AEC3B35C7B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65" y="1889927"/>
            <a:ext cx="1849961" cy="17531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B4111F1-3ADB-2499-624A-ECB1705DBCD2}"/>
              </a:ext>
            </a:extLst>
          </p:cNvPr>
          <p:cNvSpPr txBox="1"/>
          <p:nvPr/>
        </p:nvSpPr>
        <p:spPr>
          <a:xfrm>
            <a:off x="454168" y="3769302"/>
            <a:ext cx="9715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 карточки «2 в 1»: т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аблица умножения х сортировка отходов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2A7A7D4-98EE-FFF1-79BE-6C63A8F21C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1865" y="2107228"/>
            <a:ext cx="1646730" cy="1530763"/>
          </a:xfrm>
          <a:prstGeom prst="rect">
            <a:avLst/>
          </a:prstGeom>
        </p:spPr>
      </p:pic>
      <p:sp>
        <p:nvSpPr>
          <p:cNvPr id="36" name="Стрелка: вправо 35">
            <a:extLst>
              <a:ext uri="{FF2B5EF4-FFF2-40B4-BE49-F238E27FC236}">
                <a16:creationId xmlns:a16="http://schemas.microsoft.com/office/drawing/2014/main" id="{9377220F-7B47-ED86-A59A-2E0FE6E68A81}"/>
              </a:ext>
            </a:extLst>
          </p:cNvPr>
          <p:cNvSpPr/>
          <p:nvPr/>
        </p:nvSpPr>
        <p:spPr>
          <a:xfrm>
            <a:off x="1804752" y="3025155"/>
            <a:ext cx="805343" cy="67376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: вправо 36">
            <a:extLst>
              <a:ext uri="{FF2B5EF4-FFF2-40B4-BE49-F238E27FC236}">
                <a16:creationId xmlns:a16="http://schemas.microsoft.com/office/drawing/2014/main" id="{6B6EC49E-8888-44DF-0DC0-5BFB56CD1007}"/>
              </a:ext>
            </a:extLst>
          </p:cNvPr>
          <p:cNvSpPr/>
          <p:nvPr/>
        </p:nvSpPr>
        <p:spPr>
          <a:xfrm>
            <a:off x="7668988" y="3060344"/>
            <a:ext cx="805343" cy="67376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428EDA-D54A-8C8C-0DDD-F8D84C02A3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52234" y="4254114"/>
            <a:ext cx="2124075" cy="1971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1F8EF5-BAA7-E7E1-10AA-B641AA817316}"/>
              </a:ext>
            </a:extLst>
          </p:cNvPr>
          <p:cNvSpPr txBox="1"/>
          <p:nvPr/>
        </p:nvSpPr>
        <p:spPr>
          <a:xfrm>
            <a:off x="6312843" y="1147621"/>
            <a:ext cx="3740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через яркие постеры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666F19-8C98-5895-3FB4-3A652C96DE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5476" y="4361367"/>
            <a:ext cx="2485294" cy="18452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5545293-496E-DC19-EB51-C14C4D0C980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7928" y="4361367"/>
            <a:ext cx="2485294" cy="185458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3A7F812-F5BB-F721-09B1-B49F8A27C8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8539" y="4335870"/>
            <a:ext cx="2553821" cy="1896250"/>
          </a:xfrm>
          <a:prstGeom prst="rect">
            <a:avLst/>
          </a:prstGeom>
        </p:spPr>
      </p:pic>
      <p:pic>
        <p:nvPicPr>
          <p:cNvPr id="2" name="Picture 4" descr="Главная страница">
            <a:extLst>
              <a:ext uri="{FF2B5EF4-FFF2-40B4-BE49-F238E27FC236}">
                <a16:creationId xmlns:a16="http://schemas.microsoft.com/office/drawing/2014/main" id="{E3887CBF-5A42-01AD-C53A-F2D989CF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81" y="5985957"/>
            <a:ext cx="1419407" cy="78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9207908F-0D29-BCCD-48CD-7DEDE3CD708B}"/>
              </a:ext>
            </a:extLst>
          </p:cNvPr>
          <p:cNvCxnSpPr>
            <a:cxnSpLocks/>
          </p:cNvCxnSpPr>
          <p:nvPr/>
        </p:nvCxnSpPr>
        <p:spPr>
          <a:xfrm>
            <a:off x="8138194" y="3968531"/>
            <a:ext cx="1314040" cy="0"/>
          </a:xfrm>
          <a:prstGeom prst="straightConnector1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316693B-62E5-D509-FDB8-636C082DFAEE}"/>
              </a:ext>
            </a:extLst>
          </p:cNvPr>
          <p:cNvSpPr txBox="1"/>
          <p:nvPr/>
        </p:nvSpPr>
        <p:spPr>
          <a:xfrm>
            <a:off x="9616639" y="3775884"/>
            <a:ext cx="1939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QR-</a:t>
            </a:r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 на игру</a:t>
            </a:r>
          </a:p>
        </p:txBody>
      </p:sp>
      <p:sp>
        <p:nvSpPr>
          <p:cNvPr id="28" name="TextBox 41">
            <a:extLst>
              <a:ext uri="{FF2B5EF4-FFF2-40B4-BE49-F238E27FC236}">
                <a16:creationId xmlns:a16="http://schemas.microsoft.com/office/drawing/2014/main" id="{65ED88DC-9BBB-7A3E-F79E-F8DF2B05DDAE}"/>
              </a:ext>
            </a:extLst>
          </p:cNvPr>
          <p:cNvSpPr txBox="1"/>
          <p:nvPr/>
        </p:nvSpPr>
        <p:spPr>
          <a:xfrm>
            <a:off x="1137200" y="4161128"/>
            <a:ext cx="181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Сторона 1</a:t>
            </a:r>
            <a:endParaRPr lang="id-ID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41">
            <a:extLst>
              <a:ext uri="{FF2B5EF4-FFF2-40B4-BE49-F238E27FC236}">
                <a16:creationId xmlns:a16="http://schemas.microsoft.com/office/drawing/2014/main" id="{C5B03760-892B-7B4E-6F8B-91C2377A2E11}"/>
              </a:ext>
            </a:extLst>
          </p:cNvPr>
          <p:cNvSpPr txBox="1"/>
          <p:nvPr/>
        </p:nvSpPr>
        <p:spPr>
          <a:xfrm>
            <a:off x="3896042" y="4161128"/>
            <a:ext cx="181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Сторона 2</a:t>
            </a:r>
            <a:endParaRPr lang="id-ID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41">
            <a:extLst>
              <a:ext uri="{FF2B5EF4-FFF2-40B4-BE49-F238E27FC236}">
                <a16:creationId xmlns:a16="http://schemas.microsoft.com/office/drawing/2014/main" id="{9C84B1AF-35DF-8419-CEDF-5A9B49B1CD1D}"/>
              </a:ext>
            </a:extLst>
          </p:cNvPr>
          <p:cNvSpPr txBox="1"/>
          <p:nvPr/>
        </p:nvSpPr>
        <p:spPr>
          <a:xfrm>
            <a:off x="6728524" y="4161128"/>
            <a:ext cx="1813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Сторона 2</a:t>
            </a:r>
            <a:endParaRPr lang="id-ID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510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Recycle sign ">
            <a:extLst>
              <a:ext uri="{FF2B5EF4-FFF2-40B4-BE49-F238E27FC236}">
                <a16:creationId xmlns:a16="http://schemas.microsoft.com/office/drawing/2014/main" id="{94F88AB5-6531-4230-0BF0-BB231A2B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78" y="48491"/>
            <a:ext cx="6476573" cy="64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70497-A1A3-7CCE-F1BF-6B9505D34831}"/>
              </a:ext>
            </a:extLst>
          </p:cNvPr>
          <p:cNvSpPr txBox="1"/>
          <p:nvPr/>
        </p:nvSpPr>
        <p:spPr>
          <a:xfrm>
            <a:off x="8956990" y="6116058"/>
            <a:ext cx="2762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ГБОУ г. Москвы «Школа № 1384 </a:t>
            </a:r>
          </a:p>
          <a:p>
            <a:pPr algn="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А.А.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Леманского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800206A-3C55-1097-310D-932F90C4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423" y="6352508"/>
            <a:ext cx="2743200" cy="365125"/>
          </a:xfrm>
        </p:spPr>
        <p:txBody>
          <a:bodyPr/>
          <a:lstStyle/>
          <a:p>
            <a:fld id="{6CE58099-55A8-48BD-91E5-5A35843DEC85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D6D19C1F-2C16-7584-C849-F53AFD1B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089" y="651377"/>
            <a:ext cx="9368975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50E9E0-CFB5-1258-612B-B1A08313C2C5}"/>
              </a:ext>
            </a:extLst>
          </p:cNvPr>
          <p:cNvSpPr txBox="1"/>
          <p:nvPr/>
        </p:nvSpPr>
        <p:spPr>
          <a:xfrm>
            <a:off x="515938" y="314166"/>
            <a:ext cx="593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Этап 4. Определение перспектив</a:t>
            </a:r>
          </a:p>
        </p:txBody>
      </p:sp>
      <p:pic>
        <p:nvPicPr>
          <p:cNvPr id="32" name="Picture 32">
            <a:extLst>
              <a:ext uri="{FF2B5EF4-FFF2-40B4-BE49-F238E27FC236}">
                <a16:creationId xmlns:a16="http://schemas.microsoft.com/office/drawing/2014/main" id="{1746E29A-4FEC-039A-BB07-57FD937E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20" y="6137289"/>
            <a:ext cx="7565458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E26C2CC-E324-6A09-8D4C-9D08A7737804}"/>
              </a:ext>
            </a:extLst>
          </p:cNvPr>
          <p:cNvSpPr txBox="1"/>
          <p:nvPr/>
        </p:nvSpPr>
        <p:spPr>
          <a:xfrm>
            <a:off x="454168" y="6478573"/>
            <a:ext cx="8172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раздельному сбору мусора ученика 1 «У» Васильева Дмитрия (науч. рук. Шварц П.И.)</a:t>
            </a:r>
          </a:p>
        </p:txBody>
      </p:sp>
      <p:pic>
        <p:nvPicPr>
          <p:cNvPr id="2" name="Picture 4" descr="Главная страница">
            <a:extLst>
              <a:ext uri="{FF2B5EF4-FFF2-40B4-BE49-F238E27FC236}">
                <a16:creationId xmlns:a16="http://schemas.microsoft.com/office/drawing/2014/main" id="{E3887CBF-5A42-01AD-C53A-F2D989CF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81" y="5985957"/>
            <a:ext cx="1419407" cy="78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BB930DB-B072-41E4-C05D-E0F8E2B27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0730" y="1219730"/>
            <a:ext cx="2769702" cy="2017012"/>
          </a:xfrm>
          <a:prstGeom prst="rect">
            <a:avLst/>
          </a:prstGeom>
        </p:spPr>
      </p:pic>
      <p:pic>
        <p:nvPicPr>
          <p:cNvPr id="38" name="Picture 2" descr="Палец вверх ">
            <a:extLst>
              <a:ext uri="{FF2B5EF4-FFF2-40B4-BE49-F238E27FC236}">
                <a16:creationId xmlns:a16="http://schemas.microsoft.com/office/drawing/2014/main" id="{7FF230FA-0AD5-40E5-A7B0-CFFB4E6E9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17" y="2136825"/>
            <a:ext cx="926811" cy="92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9">
            <a:extLst>
              <a:ext uri="{FF2B5EF4-FFF2-40B4-BE49-F238E27FC236}">
                <a16:creationId xmlns:a16="http://schemas.microsoft.com/office/drawing/2014/main" id="{E6050B30-8BE8-1D06-F878-6B68A31FD18B}"/>
              </a:ext>
            </a:extLst>
          </p:cNvPr>
          <p:cNvSpPr txBox="1"/>
          <p:nvPr/>
        </p:nvSpPr>
        <p:spPr>
          <a:xfrm>
            <a:off x="748496" y="1154496"/>
            <a:ext cx="2119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достигнута</a:t>
            </a:r>
          </a:p>
        </p:txBody>
      </p:sp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5C31BC37-DB90-6BCB-D619-1B82467A5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81967"/>
              </p:ext>
            </p:extLst>
          </p:nvPr>
        </p:nvGraphicFramePr>
        <p:xfrm>
          <a:off x="3411946" y="4385619"/>
          <a:ext cx="8316001" cy="1488440"/>
        </p:xfrm>
        <a:graphic>
          <a:graphicData uri="http://schemas.openxmlformats.org/drawingml/2006/table">
            <a:tbl>
              <a:tblPr/>
              <a:tblGrid>
                <a:gridCol w="566826">
                  <a:extLst>
                    <a:ext uri="{9D8B030D-6E8A-4147-A177-3AD203B41FA5}">
                      <a16:colId xmlns:a16="http://schemas.microsoft.com/office/drawing/2014/main" val="3530113939"/>
                    </a:ext>
                  </a:extLst>
                </a:gridCol>
                <a:gridCol w="3707351">
                  <a:extLst>
                    <a:ext uri="{9D8B030D-6E8A-4147-A177-3AD203B41FA5}">
                      <a16:colId xmlns:a16="http://schemas.microsoft.com/office/drawing/2014/main" val="2049876810"/>
                    </a:ext>
                  </a:extLst>
                </a:gridCol>
                <a:gridCol w="4041824">
                  <a:extLst>
                    <a:ext uri="{9D8B030D-6E8A-4147-A177-3AD203B41FA5}">
                      <a16:colId xmlns:a16="http://schemas.microsoft.com/office/drawing/2014/main" val="3214313005"/>
                    </a:ext>
                  </a:extLst>
                </a:gridCol>
              </a:tblGrid>
              <a:tr h="2130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Задача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Срок выполнения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556692"/>
                  </a:ext>
                </a:extLst>
              </a:tr>
              <a:tr h="2130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Анкетирование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Апрель 2023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715521"/>
                  </a:ext>
                </a:extLst>
              </a:tr>
              <a:tr h="2130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Эксперимент в классе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Май 2023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067981"/>
                  </a:ext>
                </a:extLst>
              </a:tr>
              <a:tr h="2609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Экскурсия в экоцентр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Январь - Май 2023</a:t>
                      </a:r>
                    </a:p>
                  </a:txBody>
                  <a:tcPr marL="72000" marR="6350" marT="635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236303"/>
                  </a:ext>
                </a:extLst>
              </a:tr>
            </a:tbl>
          </a:graphicData>
        </a:graphic>
      </p:graphicFrame>
      <p:pic>
        <p:nvPicPr>
          <p:cNvPr id="1028" name="Picture 4" descr="Предупреждение ">
            <a:extLst>
              <a:ext uri="{FF2B5EF4-FFF2-40B4-BE49-F238E27FC236}">
                <a16:creationId xmlns:a16="http://schemas.microsoft.com/office/drawing/2014/main" id="{7EF1E7F3-57B3-578C-B494-A30FE86D1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570" y="1678939"/>
            <a:ext cx="1167171" cy="116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E55C50F-B143-3D8D-EA5A-771479622070}"/>
              </a:ext>
            </a:extLst>
          </p:cNvPr>
          <p:cNvSpPr txBox="1"/>
          <p:nvPr/>
        </p:nvSpPr>
        <p:spPr>
          <a:xfrm>
            <a:off x="3306809" y="3799488"/>
            <a:ext cx="42919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ПЕРСПЕКТИВА</a:t>
            </a:r>
            <a:endParaRPr lang="ru-RU" sz="2800" dirty="0"/>
          </a:p>
        </p:txBody>
      </p:sp>
      <p:pic>
        <p:nvPicPr>
          <p:cNvPr id="2050" name="Picture 2" descr="Вопрос ">
            <a:extLst>
              <a:ext uri="{FF2B5EF4-FFF2-40B4-BE49-F238E27FC236}">
                <a16:creationId xmlns:a16="http://schemas.microsoft.com/office/drawing/2014/main" id="{BB1BF0F0-CB22-4290-73A5-2FD9BCA0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21" y="4005586"/>
            <a:ext cx="1903620" cy="190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AE2AFDC8-4328-B40E-62E2-85DFAFC9F2C7}"/>
              </a:ext>
            </a:extLst>
          </p:cNvPr>
          <p:cNvSpPr txBox="1"/>
          <p:nvPr/>
        </p:nvSpPr>
        <p:spPr>
          <a:xfrm>
            <a:off x="7945372" y="1152545"/>
            <a:ext cx="3959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можем ни подтвердить,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 опровергнуть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27BC3E-CEC7-9A63-A9D9-0C096FA1C109}"/>
              </a:ext>
            </a:extLst>
          </p:cNvPr>
          <p:cNvSpPr txBox="1"/>
          <p:nvPr/>
        </p:nvSpPr>
        <p:spPr>
          <a:xfrm>
            <a:off x="7958071" y="2656003"/>
            <a:ext cx="30184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НЕОБХОДИМО:</a:t>
            </a:r>
          </a:p>
          <a:p>
            <a: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ониторинг и контроль</a:t>
            </a:r>
          </a:p>
          <a:p>
            <a: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и наставничество</a:t>
            </a:r>
          </a:p>
          <a:p>
            <a:r>
              <a:rPr lang="ru-RU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оиск единомышленников</a:t>
            </a:r>
          </a:p>
        </p:txBody>
      </p:sp>
    </p:spTree>
    <p:extLst>
      <p:ext uri="{BB962C8B-B14F-4D97-AF65-F5344CB8AC3E}">
        <p14:creationId xmlns:p14="http://schemas.microsoft.com/office/powerpoint/2010/main" val="266753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Recycle sign ">
            <a:extLst>
              <a:ext uri="{FF2B5EF4-FFF2-40B4-BE49-F238E27FC236}">
                <a16:creationId xmlns:a16="http://schemas.microsoft.com/office/drawing/2014/main" id="{94F88AB5-6531-4230-0BF0-BB231A2B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78" y="49515"/>
            <a:ext cx="6476573" cy="64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70497-A1A3-7CCE-F1BF-6B9505D34831}"/>
              </a:ext>
            </a:extLst>
          </p:cNvPr>
          <p:cNvSpPr txBox="1"/>
          <p:nvPr/>
        </p:nvSpPr>
        <p:spPr>
          <a:xfrm>
            <a:off x="8956990" y="6116058"/>
            <a:ext cx="2762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ГБОУ г. Москвы «Школа № 1384 </a:t>
            </a:r>
          </a:p>
          <a:p>
            <a:pPr algn="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А.А.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Леманского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800206A-3C55-1097-310D-932F90C4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423" y="6352508"/>
            <a:ext cx="2743200" cy="365125"/>
          </a:xfrm>
        </p:spPr>
        <p:txBody>
          <a:bodyPr/>
          <a:lstStyle/>
          <a:p>
            <a:fld id="{6CE58099-55A8-48BD-91E5-5A35843DEC85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D6D19C1F-2C16-7584-C849-F53AFD1B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090" y="651377"/>
            <a:ext cx="8051042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50E9E0-CFB5-1258-612B-B1A08313C2C5}"/>
              </a:ext>
            </a:extLst>
          </p:cNvPr>
          <p:cNvSpPr txBox="1"/>
          <p:nvPr/>
        </p:nvSpPr>
        <p:spPr>
          <a:xfrm>
            <a:off x="515938" y="358989"/>
            <a:ext cx="4863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Расчет стоимости проекта </a:t>
            </a:r>
          </a:p>
        </p:txBody>
      </p:sp>
      <p:pic>
        <p:nvPicPr>
          <p:cNvPr id="32" name="Picture 32">
            <a:extLst>
              <a:ext uri="{FF2B5EF4-FFF2-40B4-BE49-F238E27FC236}">
                <a16:creationId xmlns:a16="http://schemas.microsoft.com/office/drawing/2014/main" id="{1746E29A-4FEC-039A-BB07-57FD937E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20" y="6137289"/>
            <a:ext cx="7565458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E26C2CC-E324-6A09-8D4C-9D08A7737804}"/>
              </a:ext>
            </a:extLst>
          </p:cNvPr>
          <p:cNvSpPr txBox="1"/>
          <p:nvPr/>
        </p:nvSpPr>
        <p:spPr>
          <a:xfrm>
            <a:off x="454168" y="6478573"/>
            <a:ext cx="8172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раздельному сбору мусора ученика 1 «У» Васильева Дмитрия (науч. рук. Шварц П.И.)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A29E8AC7-A706-58AA-0E72-A791EC7C9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952548"/>
              </p:ext>
            </p:extLst>
          </p:nvPr>
        </p:nvGraphicFramePr>
        <p:xfrm>
          <a:off x="578593" y="1095096"/>
          <a:ext cx="6084070" cy="3966904"/>
        </p:xfrm>
        <a:graphic>
          <a:graphicData uri="http://schemas.openxmlformats.org/drawingml/2006/table">
            <a:tbl>
              <a:tblPr firstRow="1" firstCol="1" bandRow="1"/>
              <a:tblGrid>
                <a:gridCol w="3126377">
                  <a:extLst>
                    <a:ext uri="{9D8B030D-6E8A-4147-A177-3AD203B41FA5}">
                      <a16:colId xmlns:a16="http://schemas.microsoft.com/office/drawing/2014/main" val="3907880811"/>
                    </a:ext>
                  </a:extLst>
                </a:gridCol>
                <a:gridCol w="2957693">
                  <a:extLst>
                    <a:ext uri="{9D8B030D-6E8A-4147-A177-3AD203B41FA5}">
                      <a16:colId xmlns:a16="http://schemas.microsoft.com/office/drawing/2014/main" val="958020357"/>
                    </a:ext>
                  </a:extLst>
                </a:gridCol>
              </a:tblGrid>
              <a:tr h="967448"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Материалы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Стоимость</a:t>
                      </a: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214673"/>
                  </a:ext>
                </a:extLst>
              </a:tr>
              <a:tr h="83278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Коробки</a:t>
                      </a:r>
                    </a:p>
                  </a:txBody>
                  <a:tcPr marL="10800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Шварц П. И. поделилась ненужными коробками</a:t>
                      </a: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635290"/>
                  </a:ext>
                </a:extLst>
              </a:tr>
              <a:tr h="107839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Цветная бумага и картон</a:t>
                      </a:r>
                    </a:p>
                  </a:txBody>
                  <a:tcPr marL="10800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Куплено в канцелярском магазине: </a:t>
                      </a:r>
                    </a:p>
                    <a:p>
                      <a:pPr algn="l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291 + 274 = </a:t>
                      </a:r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565 руб.</a:t>
                      </a:r>
                    </a:p>
                  </a:txBody>
                  <a:tcPr marL="7200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42178"/>
                  </a:ext>
                </a:extLst>
              </a:tr>
              <a:tr h="108828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Пакеты для мусора</a:t>
                      </a:r>
                    </a:p>
                  </a:txBody>
                  <a:tcPr marL="10800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Уборщица поделилась пакетами для коробок</a:t>
                      </a:r>
                    </a:p>
                  </a:txBody>
                  <a:tcPr marL="7200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028228"/>
                  </a:ext>
                </a:extLst>
              </a:tr>
            </a:tbl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80B495-7FFF-E97B-CDE5-5AC546DC8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3548" y="1246153"/>
            <a:ext cx="2246485" cy="168486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521D261-B690-D112-E626-BBA608CC9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29012" y="3928491"/>
            <a:ext cx="2163834" cy="16228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4394FAA-F32B-3E51-38C8-DBFCAC14EA0F}"/>
              </a:ext>
            </a:extLst>
          </p:cNvPr>
          <p:cNvSpPr txBox="1"/>
          <p:nvPr/>
        </p:nvSpPr>
        <p:spPr>
          <a:xfrm>
            <a:off x="1319488" y="5281140"/>
            <a:ext cx="47898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Главное – найти единомышленников!!!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933C3D1-3CFB-A288-14D0-9E6D4BA843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9856" y="3929699"/>
            <a:ext cx="2732687" cy="20495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FB76E5A-AA9E-ECE7-B5BB-F78A274222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3398" y="1430003"/>
            <a:ext cx="2165415" cy="25354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C46EED-C124-5039-41F9-333D468084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5818" y="2470414"/>
            <a:ext cx="1626816" cy="2440224"/>
          </a:xfrm>
          <a:prstGeom prst="rect">
            <a:avLst/>
          </a:prstGeom>
        </p:spPr>
      </p:pic>
      <p:pic>
        <p:nvPicPr>
          <p:cNvPr id="2" name="Picture 4" descr="Главная страница">
            <a:extLst>
              <a:ext uri="{FF2B5EF4-FFF2-40B4-BE49-F238E27FC236}">
                <a16:creationId xmlns:a16="http://schemas.microsoft.com/office/drawing/2014/main" id="{E3887CBF-5A42-01AD-C53A-F2D989CF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81" y="5985957"/>
            <a:ext cx="1419407" cy="78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Проверено ">
            <a:extLst>
              <a:ext uri="{FF2B5EF4-FFF2-40B4-BE49-F238E27FC236}">
                <a16:creationId xmlns:a16="http://schemas.microsoft.com/office/drawing/2014/main" id="{E0FBBDE6-F2B5-36BB-0E45-4C55E7D45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324" y="5502175"/>
            <a:ext cx="529514" cy="52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760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Recycle sign ">
            <a:extLst>
              <a:ext uri="{FF2B5EF4-FFF2-40B4-BE49-F238E27FC236}">
                <a16:creationId xmlns:a16="http://schemas.microsoft.com/office/drawing/2014/main" id="{94F88AB5-6531-4230-0BF0-BB231A2B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78" y="84350"/>
            <a:ext cx="6476573" cy="64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Главная страница">
            <a:extLst>
              <a:ext uri="{FF2B5EF4-FFF2-40B4-BE49-F238E27FC236}">
                <a16:creationId xmlns:a16="http://schemas.microsoft.com/office/drawing/2014/main" id="{E3887CBF-5A42-01AD-C53A-F2D989CF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81" y="5985957"/>
            <a:ext cx="1419407" cy="78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70497-A1A3-7CCE-F1BF-6B9505D34831}"/>
              </a:ext>
            </a:extLst>
          </p:cNvPr>
          <p:cNvSpPr txBox="1"/>
          <p:nvPr/>
        </p:nvSpPr>
        <p:spPr>
          <a:xfrm>
            <a:off x="8956990" y="6116058"/>
            <a:ext cx="2762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ГБОУ г. Москвы «Школа № 1384 </a:t>
            </a:r>
          </a:p>
          <a:p>
            <a:pPr algn="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А.А.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Леманского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800206A-3C55-1097-310D-932F90C4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423" y="6352508"/>
            <a:ext cx="2743200" cy="365125"/>
          </a:xfrm>
        </p:spPr>
        <p:txBody>
          <a:bodyPr/>
          <a:lstStyle/>
          <a:p>
            <a:fld id="{6CE58099-55A8-48BD-91E5-5A35843DEC85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D6D19C1F-2C16-7584-C849-F53AFD1B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090" y="651377"/>
            <a:ext cx="8051042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50E9E0-CFB5-1258-612B-B1A08313C2C5}"/>
              </a:ext>
            </a:extLst>
          </p:cNvPr>
          <p:cNvSpPr txBox="1"/>
          <p:nvPr/>
        </p:nvSpPr>
        <p:spPr>
          <a:xfrm>
            <a:off x="515938" y="358989"/>
            <a:ext cx="3572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команда</a:t>
            </a:r>
          </a:p>
        </p:txBody>
      </p:sp>
      <p:pic>
        <p:nvPicPr>
          <p:cNvPr id="32" name="Picture 32">
            <a:extLst>
              <a:ext uri="{FF2B5EF4-FFF2-40B4-BE49-F238E27FC236}">
                <a16:creationId xmlns:a16="http://schemas.microsoft.com/office/drawing/2014/main" id="{1746E29A-4FEC-039A-BB07-57FD937E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20" y="6137289"/>
            <a:ext cx="7565458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E26C2CC-E324-6A09-8D4C-9D08A7737804}"/>
              </a:ext>
            </a:extLst>
          </p:cNvPr>
          <p:cNvSpPr txBox="1"/>
          <p:nvPr/>
        </p:nvSpPr>
        <p:spPr>
          <a:xfrm>
            <a:off x="454168" y="6478573"/>
            <a:ext cx="8172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раздельному сбору мусора ученика 1 «У» Васильева Дмитрия (науч. рук. Шварц П.И.)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F6456C95-5BFE-E97C-541C-3505B76F41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621132"/>
              </p:ext>
            </p:extLst>
          </p:nvPr>
        </p:nvGraphicFramePr>
        <p:xfrm>
          <a:off x="589849" y="1370866"/>
          <a:ext cx="11129693" cy="4314219"/>
        </p:xfrm>
        <a:graphic>
          <a:graphicData uri="http://schemas.openxmlformats.org/drawingml/2006/table">
            <a:tbl>
              <a:tblPr/>
              <a:tblGrid>
                <a:gridCol w="1568176">
                  <a:extLst>
                    <a:ext uri="{9D8B030D-6E8A-4147-A177-3AD203B41FA5}">
                      <a16:colId xmlns:a16="http://schemas.microsoft.com/office/drawing/2014/main" val="3530113939"/>
                    </a:ext>
                  </a:extLst>
                </a:gridCol>
                <a:gridCol w="3328375">
                  <a:extLst>
                    <a:ext uri="{9D8B030D-6E8A-4147-A177-3AD203B41FA5}">
                      <a16:colId xmlns:a16="http://schemas.microsoft.com/office/drawing/2014/main" val="2049876810"/>
                    </a:ext>
                  </a:extLst>
                </a:gridCol>
                <a:gridCol w="6233142">
                  <a:extLst>
                    <a:ext uri="{9D8B030D-6E8A-4147-A177-3AD203B41FA5}">
                      <a16:colId xmlns:a16="http://schemas.microsoft.com/office/drawing/2014/main" val="3214313005"/>
                    </a:ext>
                  </a:extLst>
                </a:gridCol>
              </a:tblGrid>
              <a:tr h="2801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10800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Члены команды</a:t>
                      </a:r>
                    </a:p>
                  </a:txBody>
                  <a:tcPr marL="10800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Роли команды</a:t>
                      </a:r>
                    </a:p>
                  </a:txBody>
                  <a:tcPr marL="10800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556692"/>
                  </a:ext>
                </a:extLst>
              </a:tr>
              <a:tr h="10279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10800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учитель Шварц П.И.</a:t>
                      </a:r>
                    </a:p>
                  </a:txBody>
                  <a:tcPr marL="10800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рекомендации по оформлению и выполнению этапов проекта</a:t>
                      </a:r>
                    </a:p>
                  </a:txBody>
                  <a:tcPr marL="10800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715521"/>
                  </a:ext>
                </a:extLst>
              </a:tr>
              <a:tr h="8404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10800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родители</a:t>
                      </a:r>
                    </a:p>
                  </a:txBody>
                  <a:tcPr marL="10800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мотивация и вдохновение, помощь в работе с компьютером, организация экскурсий, оформление модели</a:t>
                      </a:r>
                    </a:p>
                  </a:txBody>
                  <a:tcPr marL="10800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6067981"/>
                  </a:ext>
                </a:extLst>
              </a:tr>
              <a:tr h="8404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10800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дедушка и бабушка</a:t>
                      </a:r>
                    </a:p>
                  </a:txBody>
                  <a:tcPr marL="10800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собственных привычек по сбору и утилизации расходов в доме в рамках проекта</a:t>
                      </a:r>
                    </a:p>
                  </a:txBody>
                  <a:tcPr marL="10800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236303"/>
                  </a:ext>
                </a:extLst>
              </a:tr>
              <a:tr h="8482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108000" marR="6350" marT="635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ученики 1 "У" класса</a:t>
                      </a:r>
                    </a:p>
                  </a:txBody>
                  <a:tcPr marL="10800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участие в анкетировании, экспериментах, играх по сортировке отходов</a:t>
                      </a:r>
                    </a:p>
                  </a:txBody>
                  <a:tcPr marL="10800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0191070"/>
                  </a:ext>
                </a:extLst>
              </a:tr>
            </a:tbl>
          </a:graphicData>
        </a:graphic>
      </p:graphicFrame>
      <p:pic>
        <p:nvPicPr>
          <p:cNvPr id="1030" name="Picture 6" descr="Родители ">
            <a:extLst>
              <a:ext uri="{FF2B5EF4-FFF2-40B4-BE49-F238E27FC236}">
                <a16:creationId xmlns:a16="http://schemas.microsoft.com/office/drawing/2014/main" id="{201FFE61-7ABC-E97B-7A0B-941235269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24" y="3080046"/>
            <a:ext cx="895858" cy="89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читель ">
            <a:extLst>
              <a:ext uri="{FF2B5EF4-FFF2-40B4-BE49-F238E27FC236}">
                <a16:creationId xmlns:a16="http://schemas.microsoft.com/office/drawing/2014/main" id="{7F384149-EA15-D1DC-ADB9-06144E5E8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86" y="1912646"/>
            <a:ext cx="895858" cy="89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Бабушка и дедушка ">
            <a:hlinkClick r:id="rId8" tooltip="Бабушка и дедушка"/>
            <a:extLst>
              <a:ext uri="{FF2B5EF4-FFF2-40B4-BE49-F238E27FC236}">
                <a16:creationId xmlns:a16="http://schemas.microsoft.com/office/drawing/2014/main" id="{D6DB4538-1BDF-1D88-F35B-AEB81F89E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561" y="4026454"/>
            <a:ext cx="803307" cy="80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Образование ">
            <a:hlinkClick r:id="rId10" tooltip="Образование"/>
            <a:extLst>
              <a:ext uri="{FF2B5EF4-FFF2-40B4-BE49-F238E27FC236}">
                <a16:creationId xmlns:a16="http://schemas.microsoft.com/office/drawing/2014/main" id="{20FB5B11-D22C-6187-234B-E93051FA5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91" y="4912907"/>
            <a:ext cx="738116" cy="73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19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Recycle sign ">
            <a:extLst>
              <a:ext uri="{FF2B5EF4-FFF2-40B4-BE49-F238E27FC236}">
                <a16:creationId xmlns:a16="http://schemas.microsoft.com/office/drawing/2014/main" id="{94F88AB5-6531-4230-0BF0-BB231A2B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78" y="84350"/>
            <a:ext cx="6476573" cy="64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70497-A1A3-7CCE-F1BF-6B9505D34831}"/>
              </a:ext>
            </a:extLst>
          </p:cNvPr>
          <p:cNvSpPr txBox="1"/>
          <p:nvPr/>
        </p:nvSpPr>
        <p:spPr>
          <a:xfrm>
            <a:off x="8956990" y="6116058"/>
            <a:ext cx="2762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ГБОУ г. Москвы «Школа № 1384 </a:t>
            </a:r>
          </a:p>
          <a:p>
            <a:pPr algn="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А.А.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Леманского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800206A-3C55-1097-310D-932F90C4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423" y="6352508"/>
            <a:ext cx="2743200" cy="365125"/>
          </a:xfrm>
        </p:spPr>
        <p:txBody>
          <a:bodyPr/>
          <a:lstStyle/>
          <a:p>
            <a:fld id="{6CE58099-55A8-48BD-91E5-5A35843DEC85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D6D19C1F-2C16-7584-C849-F53AFD1B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090" y="651377"/>
            <a:ext cx="8051042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50E9E0-CFB5-1258-612B-B1A08313C2C5}"/>
              </a:ext>
            </a:extLst>
          </p:cNvPr>
          <p:cNvSpPr txBox="1"/>
          <p:nvPr/>
        </p:nvSpPr>
        <p:spPr>
          <a:xfrm>
            <a:off x="515938" y="358989"/>
            <a:ext cx="4450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 и источники</a:t>
            </a:r>
          </a:p>
        </p:txBody>
      </p:sp>
      <p:pic>
        <p:nvPicPr>
          <p:cNvPr id="32" name="Picture 32">
            <a:extLst>
              <a:ext uri="{FF2B5EF4-FFF2-40B4-BE49-F238E27FC236}">
                <a16:creationId xmlns:a16="http://schemas.microsoft.com/office/drawing/2014/main" id="{1746E29A-4FEC-039A-BB07-57FD937E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20" y="6137289"/>
            <a:ext cx="7565458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E26C2CC-E324-6A09-8D4C-9D08A7737804}"/>
              </a:ext>
            </a:extLst>
          </p:cNvPr>
          <p:cNvSpPr txBox="1"/>
          <p:nvPr/>
        </p:nvSpPr>
        <p:spPr>
          <a:xfrm>
            <a:off x="454168" y="6478573"/>
            <a:ext cx="8172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раздельному сбору мусора ученика 1 «У» Васильева Дмитрия (науч. рук. Шварц П.И.)</a:t>
            </a:r>
          </a:p>
        </p:txBody>
      </p:sp>
      <p:pic>
        <p:nvPicPr>
          <p:cNvPr id="2" name="Picture 4" descr="Главная страница">
            <a:extLst>
              <a:ext uri="{FF2B5EF4-FFF2-40B4-BE49-F238E27FC236}">
                <a16:creationId xmlns:a16="http://schemas.microsoft.com/office/drawing/2014/main" id="{E3887CBF-5A42-01AD-C53A-F2D989CF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81" y="5985957"/>
            <a:ext cx="1419407" cy="78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42E0A2-FC56-C792-FD65-4D9AD966ABF7}"/>
              </a:ext>
            </a:extLst>
          </p:cNvPr>
          <p:cNvSpPr txBox="1"/>
          <p:nvPr/>
        </p:nvSpPr>
        <p:spPr>
          <a:xfrm>
            <a:off x="515937" y="1232784"/>
            <a:ext cx="11338011" cy="5011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[1]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Филимонов О. И. Твердые бытовые отходы как источник ресурсов и их структура // Современные проблемы науки и образования. – 2015. – № 1–1.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[2]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https://www.consultant.ru/law/ref/calendar/proizvodstvennye/2022/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[3]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Нулевые отходы: как в Швеции решают проблему мусора // Информационное агентство ТАСС. — 26 мая 2017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[4]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Обращение с отходами: современное состояние и перспективы: сборник статей II Международной научно-практической конференции, г. Уфа, 10 ноября 2020 г. / под ред. И. О.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Туктаровой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Уфа: Изд-во УГНТУ, 2020. – 335 с.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[5]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https://sobirator.ru/ekocentr/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03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Recycle sign ">
            <a:extLst>
              <a:ext uri="{FF2B5EF4-FFF2-40B4-BE49-F238E27FC236}">
                <a16:creationId xmlns:a16="http://schemas.microsoft.com/office/drawing/2014/main" id="{94F88AB5-6531-4230-0BF0-BB231A2B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78" y="55474"/>
            <a:ext cx="6476573" cy="64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Главная страница">
            <a:extLst>
              <a:ext uri="{FF2B5EF4-FFF2-40B4-BE49-F238E27FC236}">
                <a16:creationId xmlns:a16="http://schemas.microsoft.com/office/drawing/2014/main" id="{E3887CBF-5A42-01AD-C53A-F2D989CF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81" y="5985957"/>
            <a:ext cx="1419407" cy="78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70497-A1A3-7CCE-F1BF-6B9505D34831}"/>
              </a:ext>
            </a:extLst>
          </p:cNvPr>
          <p:cNvSpPr txBox="1"/>
          <p:nvPr/>
        </p:nvSpPr>
        <p:spPr>
          <a:xfrm>
            <a:off x="8956990" y="6116058"/>
            <a:ext cx="2762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ГБОУ г. Москвы «Школа № 1384 </a:t>
            </a:r>
          </a:p>
          <a:p>
            <a:pPr algn="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А.А.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Леманского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800206A-3C55-1097-310D-932F90C4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423" y="6352508"/>
            <a:ext cx="2743200" cy="365125"/>
          </a:xfrm>
        </p:spPr>
        <p:txBody>
          <a:bodyPr/>
          <a:lstStyle/>
          <a:p>
            <a:fld id="{6CE58099-55A8-48BD-91E5-5A35843DEC85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D6D19C1F-2C16-7584-C849-F53AFD1B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090" y="651377"/>
            <a:ext cx="8051042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50E9E0-CFB5-1258-612B-B1A08313C2C5}"/>
              </a:ext>
            </a:extLst>
          </p:cNvPr>
          <p:cNvSpPr txBox="1"/>
          <p:nvPr/>
        </p:nvSpPr>
        <p:spPr>
          <a:xfrm>
            <a:off x="515938" y="358989"/>
            <a:ext cx="4466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проблемы</a:t>
            </a:r>
          </a:p>
        </p:txBody>
      </p:sp>
      <p:pic>
        <p:nvPicPr>
          <p:cNvPr id="32" name="Picture 32">
            <a:extLst>
              <a:ext uri="{FF2B5EF4-FFF2-40B4-BE49-F238E27FC236}">
                <a16:creationId xmlns:a16="http://schemas.microsoft.com/office/drawing/2014/main" id="{1746E29A-4FEC-039A-BB07-57FD937E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20" y="6137289"/>
            <a:ext cx="7565458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E26C2CC-E324-6A09-8D4C-9D08A7737804}"/>
              </a:ext>
            </a:extLst>
          </p:cNvPr>
          <p:cNvSpPr txBox="1"/>
          <p:nvPr/>
        </p:nvSpPr>
        <p:spPr>
          <a:xfrm>
            <a:off x="454168" y="6478573"/>
            <a:ext cx="8172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раздельному сбору мусора ученика 1 «У» Васильева Дмитрия (науч. рук. Шварц П.И.)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64DE9670-B075-6D8A-6238-1FFAFADA9EC0}"/>
              </a:ext>
            </a:extLst>
          </p:cNvPr>
          <p:cNvSpPr>
            <a:spLocks/>
          </p:cNvSpPr>
          <p:nvPr/>
        </p:nvSpPr>
        <p:spPr bwMode="auto">
          <a:xfrm>
            <a:off x="515938" y="1409332"/>
            <a:ext cx="1319225" cy="853247"/>
          </a:xfrm>
          <a:custGeom>
            <a:avLst/>
            <a:gdLst>
              <a:gd name="T0" fmla="*/ 985 w 1304"/>
              <a:gd name="T1" fmla="*/ 0 h 561"/>
              <a:gd name="T2" fmla="*/ 0 w 1304"/>
              <a:gd name="T3" fmla="*/ 0 h 561"/>
              <a:gd name="T4" fmla="*/ 266 w 1304"/>
              <a:gd name="T5" fmla="*/ 282 h 561"/>
              <a:gd name="T6" fmla="*/ 0 w 1304"/>
              <a:gd name="T7" fmla="*/ 561 h 561"/>
              <a:gd name="T8" fmla="*/ 985 w 1304"/>
              <a:gd name="T9" fmla="*/ 561 h 561"/>
              <a:gd name="T10" fmla="*/ 1304 w 1304"/>
              <a:gd name="T11" fmla="*/ 282 h 561"/>
              <a:gd name="T12" fmla="*/ 985 w 1304"/>
              <a:gd name="T13" fmla="*/ 0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04" h="561">
                <a:moveTo>
                  <a:pt x="985" y="0"/>
                </a:moveTo>
                <a:lnTo>
                  <a:pt x="0" y="0"/>
                </a:lnTo>
                <a:lnTo>
                  <a:pt x="266" y="282"/>
                </a:lnTo>
                <a:lnTo>
                  <a:pt x="0" y="561"/>
                </a:lnTo>
                <a:lnTo>
                  <a:pt x="985" y="561"/>
                </a:lnTo>
                <a:lnTo>
                  <a:pt x="1304" y="282"/>
                </a:lnTo>
                <a:lnTo>
                  <a:pt x="985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F8848045-35A3-0342-6735-E84537BA9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15" y="1507329"/>
            <a:ext cx="619384" cy="61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35">
            <a:extLst>
              <a:ext uri="{FF2B5EF4-FFF2-40B4-BE49-F238E27FC236}">
                <a16:creationId xmlns:a16="http://schemas.microsoft.com/office/drawing/2014/main" id="{BC198255-EA49-8D96-DC92-BD419D5D1EA6}"/>
              </a:ext>
            </a:extLst>
          </p:cNvPr>
          <p:cNvSpPr txBox="1"/>
          <p:nvPr/>
        </p:nvSpPr>
        <p:spPr>
          <a:xfrm>
            <a:off x="1929173" y="1187280"/>
            <a:ext cx="1904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id-ID" sz="24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42D878-A6E8-6C65-6816-1BAAD82AB242}"/>
              </a:ext>
            </a:extLst>
          </p:cNvPr>
          <p:cNvSpPr txBox="1"/>
          <p:nvPr/>
        </p:nvSpPr>
        <p:spPr>
          <a:xfrm>
            <a:off x="1945738" y="1684506"/>
            <a:ext cx="42847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все люди понимают важность раздельного сбора мусора для сохранения окружающей нас природы</a:t>
            </a:r>
            <a:endParaRPr lang="ru-RU" dirty="0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E0444F3C-D0CB-2DC4-8484-BBD5E02C3D37}"/>
              </a:ext>
            </a:extLst>
          </p:cNvPr>
          <p:cNvSpPr>
            <a:spLocks/>
          </p:cNvSpPr>
          <p:nvPr/>
        </p:nvSpPr>
        <p:spPr bwMode="auto">
          <a:xfrm>
            <a:off x="6230521" y="1359056"/>
            <a:ext cx="1360915" cy="890588"/>
          </a:xfrm>
          <a:custGeom>
            <a:avLst/>
            <a:gdLst>
              <a:gd name="T0" fmla="*/ 985 w 1304"/>
              <a:gd name="T1" fmla="*/ 0 h 561"/>
              <a:gd name="T2" fmla="*/ 0 w 1304"/>
              <a:gd name="T3" fmla="*/ 0 h 561"/>
              <a:gd name="T4" fmla="*/ 266 w 1304"/>
              <a:gd name="T5" fmla="*/ 282 h 561"/>
              <a:gd name="T6" fmla="*/ 0 w 1304"/>
              <a:gd name="T7" fmla="*/ 561 h 561"/>
              <a:gd name="T8" fmla="*/ 985 w 1304"/>
              <a:gd name="T9" fmla="*/ 561 h 561"/>
              <a:gd name="T10" fmla="*/ 1304 w 1304"/>
              <a:gd name="T11" fmla="*/ 282 h 561"/>
              <a:gd name="T12" fmla="*/ 985 w 1304"/>
              <a:gd name="T13" fmla="*/ 0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04" h="561">
                <a:moveTo>
                  <a:pt x="985" y="0"/>
                </a:moveTo>
                <a:lnTo>
                  <a:pt x="0" y="0"/>
                </a:lnTo>
                <a:lnTo>
                  <a:pt x="266" y="282"/>
                </a:lnTo>
                <a:lnTo>
                  <a:pt x="0" y="561"/>
                </a:lnTo>
                <a:lnTo>
                  <a:pt x="985" y="561"/>
                </a:lnTo>
                <a:lnTo>
                  <a:pt x="1304" y="282"/>
                </a:lnTo>
                <a:lnTo>
                  <a:pt x="985" y="0"/>
                </a:lnTo>
                <a:close/>
              </a:path>
            </a:pathLst>
          </a:custGeom>
          <a:solidFill>
            <a:srgbClr val="FF5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69C42810-5D3B-F12F-C81C-5C0691B08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13" y="1468606"/>
            <a:ext cx="651732" cy="65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682245-E234-1E75-1DAA-995C9FF77FA8}"/>
              </a:ext>
            </a:extLst>
          </p:cNvPr>
          <p:cNvSpPr txBox="1"/>
          <p:nvPr/>
        </p:nvSpPr>
        <p:spPr>
          <a:xfrm>
            <a:off x="8051478" y="1634223"/>
            <a:ext cx="33608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u="none" strike="noStrike" dirty="0">
                <a:effectLst/>
                <a:latin typeface="Times New Roman" panose="02020603050405020304" pitchFamily="18" charset="0"/>
              </a:rPr>
              <a:t>15.11.2022</a:t>
            </a:r>
            <a:r>
              <a:rPr lang="ru-RU" sz="1600" b="0" i="0" u="none" strike="noStrike" dirty="0">
                <a:effectLst/>
                <a:latin typeface="Times New Roman" panose="02020603050405020304" pitchFamily="18" charset="0"/>
              </a:rPr>
              <a:t>  –  </a:t>
            </a:r>
            <a:r>
              <a:rPr lang="ru-RU" sz="1600" b="1" dirty="0">
                <a:latin typeface="Times New Roman" panose="02020603050405020304" pitchFamily="18" charset="0"/>
              </a:rPr>
              <a:t>(25-я годовщина)</a:t>
            </a:r>
            <a:endParaRPr lang="ru-RU" sz="1600" b="0" i="0" u="none" strike="noStrike" dirty="0">
              <a:effectLst/>
              <a:latin typeface="Times New Roman" panose="02020603050405020304" pitchFamily="18" charset="0"/>
            </a:endParaRPr>
          </a:p>
          <a:p>
            <a:r>
              <a:rPr lang="ru-RU" sz="1800" b="1" i="0" u="none" strike="noStrike" dirty="0">
                <a:effectLst/>
                <a:latin typeface="Times New Roman" panose="02020603050405020304" pitchFamily="18" charset="0"/>
              </a:rPr>
              <a:t>Всемирный день вторичной переработки</a:t>
            </a:r>
            <a:endParaRPr lang="ru-RU" sz="1800" b="1" dirty="0">
              <a:latin typeface="Times New Roman" panose="02020603050405020304" pitchFamily="18" charset="0"/>
            </a:endParaRPr>
          </a:p>
        </p:txBody>
      </p:sp>
      <p:sp>
        <p:nvSpPr>
          <p:cNvPr id="22" name="TextBox 37">
            <a:extLst>
              <a:ext uri="{FF2B5EF4-FFF2-40B4-BE49-F238E27FC236}">
                <a16:creationId xmlns:a16="http://schemas.microsoft.com/office/drawing/2014/main" id="{24A9BAC8-6F48-0CCC-22EF-BCE6D5BF3F89}"/>
              </a:ext>
            </a:extLst>
          </p:cNvPr>
          <p:cNvSpPr txBox="1"/>
          <p:nvPr/>
        </p:nvSpPr>
        <p:spPr>
          <a:xfrm>
            <a:off x="8037905" y="1188112"/>
            <a:ext cx="238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id-ID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34D71D-5ED9-BF3B-5618-CD65EA948B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920" y="2741635"/>
            <a:ext cx="4185308" cy="2905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" descr="Купить таунхаус на улице Береговая в поселке Набережный в городе  Долгопрудный, продажа таунхаусов - база объявлений ЦИАН. Найдено 16  объявлений">
            <a:extLst>
              <a:ext uri="{FF2B5EF4-FFF2-40B4-BE49-F238E27FC236}">
                <a16:creationId xmlns:a16="http://schemas.microsoft.com/office/drawing/2014/main" id="{612BE289-46FB-B547-2298-53DC1525E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67" y="2738690"/>
            <a:ext cx="2819947" cy="211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9C57412-D3CD-3977-34E5-D1DA3D2F77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202" y="2744788"/>
            <a:ext cx="2872056" cy="2002576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79C2C20B-995C-4466-2946-8472FA59277E}"/>
              </a:ext>
            </a:extLst>
          </p:cNvPr>
          <p:cNvSpPr/>
          <p:nvPr/>
        </p:nvSpPr>
        <p:spPr>
          <a:xfrm rot="10800000">
            <a:off x="3127113" y="2788499"/>
            <a:ext cx="1106906" cy="67376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2FED6BBF-7E91-C0B2-01B2-FA6C5A7DFF77}"/>
              </a:ext>
            </a:extLst>
          </p:cNvPr>
          <p:cNvSpPr/>
          <p:nvPr/>
        </p:nvSpPr>
        <p:spPr>
          <a:xfrm>
            <a:off x="6505364" y="4148118"/>
            <a:ext cx="2688748" cy="67376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39">
            <a:extLst>
              <a:ext uri="{FF2B5EF4-FFF2-40B4-BE49-F238E27FC236}">
                <a16:creationId xmlns:a16="http://schemas.microsoft.com/office/drawing/2014/main" id="{9D3E932A-A397-46A5-2EA6-27D9D87A1C2F}"/>
              </a:ext>
            </a:extLst>
          </p:cNvPr>
          <p:cNvSpPr txBox="1"/>
          <p:nvPr/>
        </p:nvSpPr>
        <p:spPr>
          <a:xfrm>
            <a:off x="615813" y="5017272"/>
            <a:ext cx="3390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поселок Набережный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id="{87B6905A-F376-9ED5-3B54-56E136CAB0FC}"/>
              </a:ext>
            </a:extLst>
          </p:cNvPr>
          <p:cNvSpPr txBox="1"/>
          <p:nvPr/>
        </p:nvSpPr>
        <p:spPr>
          <a:xfrm>
            <a:off x="9023260" y="5008536"/>
            <a:ext cx="2696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полигон ТБО*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B1392E-9F21-720C-ED05-D1BBF77F6CA7}"/>
              </a:ext>
            </a:extLst>
          </p:cNvPr>
          <p:cNvSpPr txBox="1"/>
          <p:nvPr/>
        </p:nvSpPr>
        <p:spPr>
          <a:xfrm>
            <a:off x="388927" y="6038148"/>
            <a:ext cx="8349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*ТБО –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твердые бытовые отходы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[1]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860479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Recycle sign ">
            <a:extLst>
              <a:ext uri="{FF2B5EF4-FFF2-40B4-BE49-F238E27FC236}">
                <a16:creationId xmlns:a16="http://schemas.microsoft.com/office/drawing/2014/main" id="{94F88AB5-6531-4230-0BF0-BB231A2B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78" y="84350"/>
            <a:ext cx="6476573" cy="64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70497-A1A3-7CCE-F1BF-6B9505D34831}"/>
              </a:ext>
            </a:extLst>
          </p:cNvPr>
          <p:cNvSpPr txBox="1"/>
          <p:nvPr/>
        </p:nvSpPr>
        <p:spPr>
          <a:xfrm>
            <a:off x="8956990" y="6116058"/>
            <a:ext cx="2762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ГБОУ г. Москвы «Школа № 1384 </a:t>
            </a:r>
          </a:p>
          <a:p>
            <a:pPr algn="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А.А.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Леманского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800206A-3C55-1097-310D-932F90C4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423" y="6352508"/>
            <a:ext cx="2743200" cy="365125"/>
          </a:xfrm>
        </p:spPr>
        <p:txBody>
          <a:bodyPr/>
          <a:lstStyle/>
          <a:p>
            <a:fld id="{6CE58099-55A8-48BD-91E5-5A35843DEC85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D6D19C1F-2C16-7584-C849-F53AFD1B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090" y="651377"/>
            <a:ext cx="8051042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50E9E0-CFB5-1258-612B-B1A08313C2C5}"/>
              </a:ext>
            </a:extLst>
          </p:cNvPr>
          <p:cNvSpPr txBox="1"/>
          <p:nvPr/>
        </p:nvSpPr>
        <p:spPr>
          <a:xfrm>
            <a:off x="515938" y="358989"/>
            <a:ext cx="61176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Ставим цель, выдвигаем гипотезу</a:t>
            </a:r>
          </a:p>
        </p:txBody>
      </p:sp>
      <p:pic>
        <p:nvPicPr>
          <p:cNvPr id="32" name="Picture 32">
            <a:extLst>
              <a:ext uri="{FF2B5EF4-FFF2-40B4-BE49-F238E27FC236}">
                <a16:creationId xmlns:a16="http://schemas.microsoft.com/office/drawing/2014/main" id="{1746E29A-4FEC-039A-BB07-57FD937E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20" y="6137289"/>
            <a:ext cx="7565458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E26C2CC-E324-6A09-8D4C-9D08A7737804}"/>
              </a:ext>
            </a:extLst>
          </p:cNvPr>
          <p:cNvSpPr txBox="1"/>
          <p:nvPr/>
        </p:nvSpPr>
        <p:spPr>
          <a:xfrm>
            <a:off x="454168" y="6478573"/>
            <a:ext cx="8172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раздельному сбору мусора ученика 1 «У» Васильева Дмитрия (науч. рук. Шварц П.И.)</a:t>
            </a:r>
          </a:p>
        </p:txBody>
      </p:sp>
      <p:pic>
        <p:nvPicPr>
          <p:cNvPr id="2" name="Picture 4" descr="Главная страница">
            <a:extLst>
              <a:ext uri="{FF2B5EF4-FFF2-40B4-BE49-F238E27FC236}">
                <a16:creationId xmlns:a16="http://schemas.microsoft.com/office/drawing/2014/main" id="{E3887CBF-5A42-01AD-C53A-F2D989CF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81" y="5985957"/>
            <a:ext cx="1419407" cy="78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10">
            <a:extLst>
              <a:ext uri="{FF2B5EF4-FFF2-40B4-BE49-F238E27FC236}">
                <a16:creationId xmlns:a16="http://schemas.microsoft.com/office/drawing/2014/main" id="{82280F26-6DE1-1B06-437F-4C3E853E2252}"/>
              </a:ext>
            </a:extLst>
          </p:cNvPr>
          <p:cNvSpPr>
            <a:spLocks/>
          </p:cNvSpPr>
          <p:nvPr/>
        </p:nvSpPr>
        <p:spPr bwMode="auto">
          <a:xfrm>
            <a:off x="722778" y="1363889"/>
            <a:ext cx="2070100" cy="890588"/>
          </a:xfrm>
          <a:custGeom>
            <a:avLst/>
            <a:gdLst>
              <a:gd name="T0" fmla="*/ 985 w 1304"/>
              <a:gd name="T1" fmla="*/ 0 h 561"/>
              <a:gd name="T2" fmla="*/ 0 w 1304"/>
              <a:gd name="T3" fmla="*/ 0 h 561"/>
              <a:gd name="T4" fmla="*/ 266 w 1304"/>
              <a:gd name="T5" fmla="*/ 282 h 561"/>
              <a:gd name="T6" fmla="*/ 0 w 1304"/>
              <a:gd name="T7" fmla="*/ 561 h 561"/>
              <a:gd name="T8" fmla="*/ 985 w 1304"/>
              <a:gd name="T9" fmla="*/ 561 h 561"/>
              <a:gd name="T10" fmla="*/ 1304 w 1304"/>
              <a:gd name="T11" fmla="*/ 282 h 561"/>
              <a:gd name="T12" fmla="*/ 985 w 1304"/>
              <a:gd name="T13" fmla="*/ 0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04" h="561">
                <a:moveTo>
                  <a:pt x="985" y="0"/>
                </a:moveTo>
                <a:lnTo>
                  <a:pt x="0" y="0"/>
                </a:lnTo>
                <a:lnTo>
                  <a:pt x="266" y="282"/>
                </a:lnTo>
                <a:lnTo>
                  <a:pt x="0" y="561"/>
                </a:lnTo>
                <a:lnTo>
                  <a:pt x="985" y="561"/>
                </a:lnTo>
                <a:lnTo>
                  <a:pt x="1304" y="282"/>
                </a:lnTo>
                <a:lnTo>
                  <a:pt x="985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05231485-356E-F6D9-1E23-FA5C5683CC35}"/>
              </a:ext>
            </a:extLst>
          </p:cNvPr>
          <p:cNvSpPr>
            <a:spLocks/>
          </p:cNvSpPr>
          <p:nvPr/>
        </p:nvSpPr>
        <p:spPr bwMode="auto">
          <a:xfrm>
            <a:off x="740818" y="3096902"/>
            <a:ext cx="2070100" cy="890588"/>
          </a:xfrm>
          <a:custGeom>
            <a:avLst/>
            <a:gdLst>
              <a:gd name="T0" fmla="*/ 985 w 1304"/>
              <a:gd name="T1" fmla="*/ 0 h 561"/>
              <a:gd name="T2" fmla="*/ 0 w 1304"/>
              <a:gd name="T3" fmla="*/ 0 h 561"/>
              <a:gd name="T4" fmla="*/ 266 w 1304"/>
              <a:gd name="T5" fmla="*/ 282 h 561"/>
              <a:gd name="T6" fmla="*/ 0 w 1304"/>
              <a:gd name="T7" fmla="*/ 561 h 561"/>
              <a:gd name="T8" fmla="*/ 985 w 1304"/>
              <a:gd name="T9" fmla="*/ 561 h 561"/>
              <a:gd name="T10" fmla="*/ 1304 w 1304"/>
              <a:gd name="T11" fmla="*/ 282 h 561"/>
              <a:gd name="T12" fmla="*/ 985 w 1304"/>
              <a:gd name="T13" fmla="*/ 0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04" h="561">
                <a:moveTo>
                  <a:pt x="985" y="0"/>
                </a:moveTo>
                <a:lnTo>
                  <a:pt x="0" y="0"/>
                </a:lnTo>
                <a:lnTo>
                  <a:pt x="266" y="282"/>
                </a:lnTo>
                <a:lnTo>
                  <a:pt x="0" y="561"/>
                </a:lnTo>
                <a:lnTo>
                  <a:pt x="985" y="561"/>
                </a:lnTo>
                <a:lnTo>
                  <a:pt x="1304" y="282"/>
                </a:lnTo>
                <a:lnTo>
                  <a:pt x="985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/>
          </a:p>
        </p:txBody>
      </p:sp>
      <p:sp>
        <p:nvSpPr>
          <p:cNvPr id="9" name="TextBox 39">
            <a:extLst>
              <a:ext uri="{FF2B5EF4-FFF2-40B4-BE49-F238E27FC236}">
                <a16:creationId xmlns:a16="http://schemas.microsoft.com/office/drawing/2014/main" id="{E5B026E6-B0FC-3BD0-B502-C975CC22C956}"/>
              </a:ext>
            </a:extLst>
          </p:cNvPr>
          <p:cNvSpPr txBox="1"/>
          <p:nvPr/>
        </p:nvSpPr>
        <p:spPr>
          <a:xfrm>
            <a:off x="3179112" y="2941045"/>
            <a:ext cx="1813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</a:t>
            </a:r>
          </a:p>
          <a:p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endParaRPr lang="id-ID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41">
            <a:extLst>
              <a:ext uri="{FF2B5EF4-FFF2-40B4-BE49-F238E27FC236}">
                <a16:creationId xmlns:a16="http://schemas.microsoft.com/office/drawing/2014/main" id="{9D334743-2796-59D5-456E-4C07F43ABEF8}"/>
              </a:ext>
            </a:extLst>
          </p:cNvPr>
          <p:cNvSpPr txBox="1"/>
          <p:nvPr/>
        </p:nvSpPr>
        <p:spPr>
          <a:xfrm>
            <a:off x="3163296" y="1209903"/>
            <a:ext cx="1813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endParaRPr lang="id-ID" sz="24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D074480B-6A20-932B-B4D3-E1D737855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68" y="1543913"/>
            <a:ext cx="594545" cy="59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47E1490B-3321-EE05-1551-C1BC54406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995" y="3076485"/>
            <a:ext cx="931421" cy="93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 10">
            <a:extLst>
              <a:ext uri="{FF2B5EF4-FFF2-40B4-BE49-F238E27FC236}">
                <a16:creationId xmlns:a16="http://schemas.microsoft.com/office/drawing/2014/main" id="{800E2DB6-8587-1F84-21CF-04751E20FEF2}"/>
              </a:ext>
            </a:extLst>
          </p:cNvPr>
          <p:cNvSpPr>
            <a:spLocks/>
          </p:cNvSpPr>
          <p:nvPr/>
        </p:nvSpPr>
        <p:spPr bwMode="auto">
          <a:xfrm>
            <a:off x="714863" y="4868793"/>
            <a:ext cx="2070100" cy="890588"/>
          </a:xfrm>
          <a:custGeom>
            <a:avLst/>
            <a:gdLst>
              <a:gd name="T0" fmla="*/ 985 w 1304"/>
              <a:gd name="T1" fmla="*/ 0 h 561"/>
              <a:gd name="T2" fmla="*/ 0 w 1304"/>
              <a:gd name="T3" fmla="*/ 0 h 561"/>
              <a:gd name="T4" fmla="*/ 266 w 1304"/>
              <a:gd name="T5" fmla="*/ 282 h 561"/>
              <a:gd name="T6" fmla="*/ 0 w 1304"/>
              <a:gd name="T7" fmla="*/ 561 h 561"/>
              <a:gd name="T8" fmla="*/ 985 w 1304"/>
              <a:gd name="T9" fmla="*/ 561 h 561"/>
              <a:gd name="T10" fmla="*/ 1304 w 1304"/>
              <a:gd name="T11" fmla="*/ 282 h 561"/>
              <a:gd name="T12" fmla="*/ 985 w 1304"/>
              <a:gd name="T13" fmla="*/ 0 h 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04" h="561">
                <a:moveTo>
                  <a:pt x="985" y="0"/>
                </a:moveTo>
                <a:lnTo>
                  <a:pt x="0" y="0"/>
                </a:lnTo>
                <a:lnTo>
                  <a:pt x="266" y="282"/>
                </a:lnTo>
                <a:lnTo>
                  <a:pt x="0" y="561"/>
                </a:lnTo>
                <a:lnTo>
                  <a:pt x="985" y="561"/>
                </a:lnTo>
                <a:lnTo>
                  <a:pt x="1304" y="282"/>
                </a:lnTo>
                <a:lnTo>
                  <a:pt x="985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/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057C3E9E-7B75-FA55-9D3D-A01047537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381" y="5035575"/>
            <a:ext cx="612648" cy="61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39">
            <a:extLst>
              <a:ext uri="{FF2B5EF4-FFF2-40B4-BE49-F238E27FC236}">
                <a16:creationId xmlns:a16="http://schemas.microsoft.com/office/drawing/2014/main" id="{D096E079-ACCF-1741-11A7-A5167D615ECB}"/>
              </a:ext>
            </a:extLst>
          </p:cNvPr>
          <p:cNvSpPr txBox="1"/>
          <p:nvPr/>
        </p:nvSpPr>
        <p:spPr>
          <a:xfrm>
            <a:off x="3175238" y="4600724"/>
            <a:ext cx="1813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  <a:endParaRPr lang="id-ID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6B51F2-CF21-2428-BBA1-018D37952D64}"/>
              </a:ext>
            </a:extLst>
          </p:cNvPr>
          <p:cNvSpPr txBox="1"/>
          <p:nvPr/>
        </p:nvSpPr>
        <p:spPr>
          <a:xfrm>
            <a:off x="3159408" y="4963552"/>
            <a:ext cx="83497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Дети смогут сортировать мусор более активно, чем взрослые, у которых сформировалась привычка выбрасывать мусор, не разделяя его.</a:t>
            </a:r>
            <a:endParaRPr lang="ru-RU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330B37-2943-33AA-C3AD-F675EB5AE9CD}"/>
              </a:ext>
            </a:extLst>
          </p:cNvPr>
          <p:cNvSpPr txBox="1"/>
          <p:nvPr/>
        </p:nvSpPr>
        <p:spPr>
          <a:xfrm>
            <a:off x="3159408" y="1593850"/>
            <a:ext cx="85894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Привлечь внимание к сортировке отходов, осознать важность этого занятия для сохранения окружающей среды, внедрить процесс в школе, дома и вокруг себя.</a:t>
            </a:r>
            <a:endParaRPr lang="ru-RU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9FEC7E-D748-9DF5-C3CB-F61E48BB210E}"/>
              </a:ext>
            </a:extLst>
          </p:cNvPr>
          <p:cNvSpPr txBox="1"/>
          <p:nvPr/>
        </p:nvSpPr>
        <p:spPr>
          <a:xfrm>
            <a:off x="4831593" y="2928532"/>
            <a:ext cx="61104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Мусор и отходы</a:t>
            </a:r>
            <a:endParaRPr lang="ru-RU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C5C187-209B-D1DF-284B-AB18775C9B55}"/>
              </a:ext>
            </a:extLst>
          </p:cNvPr>
          <p:cNvSpPr txBox="1"/>
          <p:nvPr/>
        </p:nvSpPr>
        <p:spPr>
          <a:xfrm>
            <a:off x="4831593" y="3664562"/>
            <a:ext cx="64585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Сортировка мусора и отходов на примере 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ru-RU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домашних условиях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82692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Recycle sign ">
            <a:extLst>
              <a:ext uri="{FF2B5EF4-FFF2-40B4-BE49-F238E27FC236}">
                <a16:creationId xmlns:a16="http://schemas.microsoft.com/office/drawing/2014/main" id="{94F88AB5-6531-4230-0BF0-BB231A2B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78" y="84350"/>
            <a:ext cx="6476573" cy="64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70497-A1A3-7CCE-F1BF-6B9505D34831}"/>
              </a:ext>
            </a:extLst>
          </p:cNvPr>
          <p:cNvSpPr txBox="1"/>
          <p:nvPr/>
        </p:nvSpPr>
        <p:spPr>
          <a:xfrm>
            <a:off x="8956990" y="6116058"/>
            <a:ext cx="2762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ГБОУ г. Москвы «Школа № 1384 </a:t>
            </a:r>
          </a:p>
          <a:p>
            <a:pPr algn="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А.А.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Леманского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800206A-3C55-1097-310D-932F90C4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423" y="6352508"/>
            <a:ext cx="2743200" cy="365125"/>
          </a:xfrm>
        </p:spPr>
        <p:txBody>
          <a:bodyPr/>
          <a:lstStyle/>
          <a:p>
            <a:fld id="{6CE58099-55A8-48BD-91E5-5A35843DEC85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D6D19C1F-2C16-7584-C849-F53AFD1B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090" y="651377"/>
            <a:ext cx="8051042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50E9E0-CFB5-1258-612B-B1A08313C2C5}"/>
              </a:ext>
            </a:extLst>
          </p:cNvPr>
          <p:cNvSpPr txBox="1"/>
          <p:nvPr/>
        </p:nvSpPr>
        <p:spPr>
          <a:xfrm>
            <a:off x="515938" y="358989"/>
            <a:ext cx="4382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Этапы, задачи и методы</a:t>
            </a:r>
          </a:p>
        </p:txBody>
      </p:sp>
      <p:pic>
        <p:nvPicPr>
          <p:cNvPr id="32" name="Picture 32">
            <a:extLst>
              <a:ext uri="{FF2B5EF4-FFF2-40B4-BE49-F238E27FC236}">
                <a16:creationId xmlns:a16="http://schemas.microsoft.com/office/drawing/2014/main" id="{1746E29A-4FEC-039A-BB07-57FD937E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20" y="6137289"/>
            <a:ext cx="7565458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E26C2CC-E324-6A09-8D4C-9D08A7737804}"/>
              </a:ext>
            </a:extLst>
          </p:cNvPr>
          <p:cNvSpPr txBox="1"/>
          <p:nvPr/>
        </p:nvSpPr>
        <p:spPr>
          <a:xfrm>
            <a:off x="454168" y="6478573"/>
            <a:ext cx="8172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раздельному сбору мусора ученика 1 «У» Васильева Дмитрия (науч. рук. Шварц П.И.)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94CE0D7-B75E-6968-B950-804D3586EB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465930"/>
              </p:ext>
            </p:extLst>
          </p:nvPr>
        </p:nvGraphicFramePr>
        <p:xfrm>
          <a:off x="225398" y="1096454"/>
          <a:ext cx="11748225" cy="5006904"/>
        </p:xfrm>
        <a:graphic>
          <a:graphicData uri="http://schemas.openxmlformats.org/drawingml/2006/table">
            <a:tbl>
              <a:tblPr firstRow="1" firstCol="1" bandRow="1"/>
              <a:tblGrid>
                <a:gridCol w="4565489">
                  <a:extLst>
                    <a:ext uri="{9D8B030D-6E8A-4147-A177-3AD203B41FA5}">
                      <a16:colId xmlns:a16="http://schemas.microsoft.com/office/drawing/2014/main" val="1779403182"/>
                    </a:ext>
                  </a:extLst>
                </a:gridCol>
                <a:gridCol w="4038942">
                  <a:extLst>
                    <a:ext uri="{9D8B030D-6E8A-4147-A177-3AD203B41FA5}">
                      <a16:colId xmlns:a16="http://schemas.microsoft.com/office/drawing/2014/main" val="2662956846"/>
                    </a:ext>
                  </a:extLst>
                </a:gridCol>
                <a:gridCol w="3143794">
                  <a:extLst>
                    <a:ext uri="{9D8B030D-6E8A-4147-A177-3AD203B41FA5}">
                      <a16:colId xmlns:a16="http://schemas.microsoft.com/office/drawing/2014/main" val="2739720713"/>
                    </a:ext>
                  </a:extLst>
                </a:gridCol>
              </a:tblGrid>
              <a:tr h="3171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Этапы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3" marR="37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Задачи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3" marR="37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3" marR="37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700471"/>
                  </a:ext>
                </a:extLst>
              </a:tr>
              <a:tr h="15719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Исследование проблемы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1.1. Анкетирование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1.2. Анализ подходов к решению проблемы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1.3. Аспект проблемы, решаемый в рамках данного проекта, его новизна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3" marR="37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Определить актуальность проблемы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Выяснить, какие есть решения проблемы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Выяснить как решается проблема в школе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3" marR="37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Анкетирование, обработка статистических данных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Беседа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Эксперимент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Интервью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Наблюдение и фотографирование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Работа с источниками информации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3" marR="37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403340"/>
                  </a:ext>
                </a:extLst>
              </a:tr>
              <a:tr h="145606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Разработка, создание и внедрение продуктов, мотивирующих учащихся к сортировке мусора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3" marR="37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Провести эксперименты в домашних условиях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Ознакомить учащихся с результатами экспериментов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Разработать и распространить материалы с информацией о проблеме сортировки сырья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Найти единомышленников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3" marR="37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Эксперимент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Анализ и синтез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Работа с источниками информации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Беседа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Моделирование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Создание фильма и презентации по эксперименту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3" marR="37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376642"/>
                  </a:ext>
                </a:extLst>
              </a:tr>
              <a:tr h="92011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Разработка, создание и внедрение продукта, запускающего процесс сортировки мусора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3" marR="37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Показать через игру, что сортировать мусор увлекательно                                   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Создать опытную модель сортировки мусора                      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Провести эксперимент для оценки результативности работы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3" marR="37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Поиск обучающих игр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Игра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Моделирование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Эксперимент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3" marR="37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670340"/>
                  </a:ext>
                </a:extLst>
              </a:tr>
              <a:tr h="29454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Представление проекта, определение перспектив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3" marR="37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Презентация проекта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Определить перспективы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3" marR="37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Презентация проекта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Прогнозирование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803" marR="378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6454211"/>
                  </a:ext>
                </a:extLst>
              </a:tr>
            </a:tbl>
          </a:graphicData>
        </a:graphic>
      </p:graphicFrame>
      <p:pic>
        <p:nvPicPr>
          <p:cNvPr id="2" name="Picture 4" descr="Главная страница">
            <a:extLst>
              <a:ext uri="{FF2B5EF4-FFF2-40B4-BE49-F238E27FC236}">
                <a16:creationId xmlns:a16="http://schemas.microsoft.com/office/drawing/2014/main" id="{E3887CBF-5A42-01AD-C53A-F2D989CF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81" y="5985957"/>
            <a:ext cx="1419407" cy="78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91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Recycle sign ">
            <a:extLst>
              <a:ext uri="{FF2B5EF4-FFF2-40B4-BE49-F238E27FC236}">
                <a16:creationId xmlns:a16="http://schemas.microsoft.com/office/drawing/2014/main" id="{94F88AB5-6531-4230-0BF0-BB231A2B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78" y="84350"/>
            <a:ext cx="6476573" cy="64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Главная страница">
            <a:extLst>
              <a:ext uri="{FF2B5EF4-FFF2-40B4-BE49-F238E27FC236}">
                <a16:creationId xmlns:a16="http://schemas.microsoft.com/office/drawing/2014/main" id="{E3887CBF-5A42-01AD-C53A-F2D989CF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81" y="5985957"/>
            <a:ext cx="1419407" cy="78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70497-A1A3-7CCE-F1BF-6B9505D34831}"/>
              </a:ext>
            </a:extLst>
          </p:cNvPr>
          <p:cNvSpPr txBox="1"/>
          <p:nvPr/>
        </p:nvSpPr>
        <p:spPr>
          <a:xfrm>
            <a:off x="8956990" y="6116058"/>
            <a:ext cx="2762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ГБОУ г. Москвы «Школа № 1384 </a:t>
            </a:r>
          </a:p>
          <a:p>
            <a:pPr algn="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А.А.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Леманского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800206A-3C55-1097-310D-932F90C4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423" y="6352508"/>
            <a:ext cx="2743200" cy="365125"/>
          </a:xfrm>
        </p:spPr>
        <p:txBody>
          <a:bodyPr/>
          <a:lstStyle/>
          <a:p>
            <a:fld id="{6CE58099-55A8-48BD-91E5-5A35843DEC85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D6D19C1F-2C16-7584-C849-F53AFD1B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090" y="651377"/>
            <a:ext cx="8051042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50E9E0-CFB5-1258-612B-B1A08313C2C5}"/>
              </a:ext>
            </a:extLst>
          </p:cNvPr>
          <p:cNvSpPr txBox="1"/>
          <p:nvPr/>
        </p:nvSpPr>
        <p:spPr>
          <a:xfrm>
            <a:off x="515938" y="358989"/>
            <a:ext cx="3485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</a:t>
            </a:r>
          </a:p>
        </p:txBody>
      </p:sp>
      <p:pic>
        <p:nvPicPr>
          <p:cNvPr id="32" name="Picture 32">
            <a:extLst>
              <a:ext uri="{FF2B5EF4-FFF2-40B4-BE49-F238E27FC236}">
                <a16:creationId xmlns:a16="http://schemas.microsoft.com/office/drawing/2014/main" id="{1746E29A-4FEC-039A-BB07-57FD937E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20" y="6137289"/>
            <a:ext cx="7565458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E26C2CC-E324-6A09-8D4C-9D08A7737804}"/>
              </a:ext>
            </a:extLst>
          </p:cNvPr>
          <p:cNvSpPr txBox="1"/>
          <p:nvPr/>
        </p:nvSpPr>
        <p:spPr>
          <a:xfrm>
            <a:off x="454168" y="6478573"/>
            <a:ext cx="8172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раздельному сбору мусора ученика 1 «У» Васильева Дмитрия (науч. рук. Шварц П.И.)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3679F8-B67F-3EBF-8E74-8F7BC7AE104B}"/>
              </a:ext>
            </a:extLst>
          </p:cNvPr>
          <p:cNvSpPr txBox="1"/>
          <p:nvPr/>
        </p:nvSpPr>
        <p:spPr>
          <a:xfrm>
            <a:off x="1880832" y="1232784"/>
            <a:ext cx="90133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слова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мусор, отходы, вторсырье, раздельный сбор мусора, утилизация, окружающая среда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Удерживающий гаечный ключ ">
            <a:extLst>
              <a:ext uri="{FF2B5EF4-FFF2-40B4-BE49-F238E27FC236}">
                <a16:creationId xmlns:a16="http://schemas.microsoft.com/office/drawing/2014/main" id="{5EB53CF6-A68E-88F6-7F6B-649632FFD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91" y="1211245"/>
            <a:ext cx="725645" cy="72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E921FF-4360-6068-38C5-287D04B4A16F}"/>
              </a:ext>
            </a:extLst>
          </p:cNvPr>
          <p:cNvSpPr txBox="1"/>
          <p:nvPr/>
        </p:nvSpPr>
        <p:spPr>
          <a:xfrm>
            <a:off x="1880832" y="3392004"/>
            <a:ext cx="996762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Отходы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предметы, которые были в процессе потребления, теперь подлежат удалению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№ 89-ФЗ от 24.06.1998 «Об отходах производства и потребления»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8ABA90-0E79-B209-F143-90F6A15F5984}"/>
              </a:ext>
            </a:extLst>
          </p:cNvPr>
          <p:cNvSpPr txBox="1"/>
          <p:nvPr/>
        </p:nvSpPr>
        <p:spPr>
          <a:xfrm>
            <a:off x="1880832" y="2399165"/>
            <a:ext cx="94626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Мусор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всё, что становится ненужным и выносится на свалку.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Чипко, Е. Н. Проблемы мусора на Земле / Е. Н. Чипко, Н. Ф. Коновалова.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D6518D-A886-4CBC-34EA-A622C8CE3855}"/>
              </a:ext>
            </a:extLst>
          </p:cNvPr>
          <p:cNvSpPr txBox="1"/>
          <p:nvPr/>
        </p:nvSpPr>
        <p:spPr>
          <a:xfrm>
            <a:off x="1880832" y="4775118"/>
            <a:ext cx="94626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Вторсырье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«вторичные материальные ресурсы, которые в настоящее время могут повторно использоваться в народном хозяйстве»</a:t>
            </a:r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ГОСТ* 25916–83 «Ресурсы материальные вторичные»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Мусорный бак ">
            <a:extLst>
              <a:ext uri="{FF2B5EF4-FFF2-40B4-BE49-F238E27FC236}">
                <a16:creationId xmlns:a16="http://schemas.microsoft.com/office/drawing/2014/main" id="{493DA4FD-B377-26D0-68AE-49147CF5C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74" y="4822225"/>
            <a:ext cx="1045029" cy="10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Выбрасывать мусор ">
            <a:extLst>
              <a:ext uri="{FF2B5EF4-FFF2-40B4-BE49-F238E27FC236}">
                <a16:creationId xmlns:a16="http://schemas.microsoft.com/office/drawing/2014/main" id="{585013E3-9FF4-0932-514E-771B55ACE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19" y="3631953"/>
            <a:ext cx="725665" cy="72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Мусор ">
            <a:extLst>
              <a:ext uri="{FF2B5EF4-FFF2-40B4-BE49-F238E27FC236}">
                <a16:creationId xmlns:a16="http://schemas.microsoft.com/office/drawing/2014/main" id="{9BA0709E-07E5-2E1F-C101-5AAD3801E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93" y="2293102"/>
            <a:ext cx="838443" cy="83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5D84E7-4F3B-7F4B-F668-2C25F8F11667}"/>
              </a:ext>
            </a:extLst>
          </p:cNvPr>
          <p:cNvSpPr txBox="1"/>
          <p:nvPr/>
        </p:nvSpPr>
        <p:spPr>
          <a:xfrm>
            <a:off x="388927" y="6038148"/>
            <a:ext cx="83497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*ГОСТ – 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стандарт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46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Recycle sign ">
            <a:extLst>
              <a:ext uri="{FF2B5EF4-FFF2-40B4-BE49-F238E27FC236}">
                <a16:creationId xmlns:a16="http://schemas.microsoft.com/office/drawing/2014/main" id="{94F88AB5-6531-4230-0BF0-BB231A2B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78" y="84350"/>
            <a:ext cx="6476573" cy="64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Главная страница">
            <a:extLst>
              <a:ext uri="{FF2B5EF4-FFF2-40B4-BE49-F238E27FC236}">
                <a16:creationId xmlns:a16="http://schemas.microsoft.com/office/drawing/2014/main" id="{E3887CBF-5A42-01AD-C53A-F2D989CF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81" y="5985957"/>
            <a:ext cx="1419407" cy="78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70497-A1A3-7CCE-F1BF-6B9505D34831}"/>
              </a:ext>
            </a:extLst>
          </p:cNvPr>
          <p:cNvSpPr txBox="1"/>
          <p:nvPr/>
        </p:nvSpPr>
        <p:spPr>
          <a:xfrm>
            <a:off x="8956990" y="6116058"/>
            <a:ext cx="2762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ГБОУ г. Москвы «Школа № 1384 </a:t>
            </a:r>
          </a:p>
          <a:p>
            <a:pPr algn="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А.А.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Леманского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800206A-3C55-1097-310D-932F90C4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423" y="6352508"/>
            <a:ext cx="2743200" cy="365125"/>
          </a:xfrm>
        </p:spPr>
        <p:txBody>
          <a:bodyPr/>
          <a:lstStyle/>
          <a:p>
            <a:fld id="{6CE58099-55A8-48BD-91E5-5A35843DEC85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D6D19C1F-2C16-7584-C849-F53AFD1B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089" y="651377"/>
            <a:ext cx="11467533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50E9E0-CFB5-1258-612B-B1A08313C2C5}"/>
              </a:ext>
            </a:extLst>
          </p:cNvPr>
          <p:cNvSpPr txBox="1"/>
          <p:nvPr/>
        </p:nvSpPr>
        <p:spPr>
          <a:xfrm>
            <a:off x="515938" y="358989"/>
            <a:ext cx="70782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подходов к решению проблемы</a:t>
            </a:r>
          </a:p>
        </p:txBody>
      </p:sp>
      <p:pic>
        <p:nvPicPr>
          <p:cNvPr id="32" name="Picture 32">
            <a:extLst>
              <a:ext uri="{FF2B5EF4-FFF2-40B4-BE49-F238E27FC236}">
                <a16:creationId xmlns:a16="http://schemas.microsoft.com/office/drawing/2014/main" id="{1746E29A-4FEC-039A-BB07-57FD937E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20" y="6137289"/>
            <a:ext cx="7565458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E26C2CC-E324-6A09-8D4C-9D08A7737804}"/>
              </a:ext>
            </a:extLst>
          </p:cNvPr>
          <p:cNvSpPr txBox="1"/>
          <p:nvPr/>
        </p:nvSpPr>
        <p:spPr>
          <a:xfrm>
            <a:off x="454168" y="6478573"/>
            <a:ext cx="8172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раздельному сбору мусора ученика 1 «У» Васильева Дмитрия (науч. рук. Шварц П.И.)</a:t>
            </a:r>
          </a:p>
        </p:txBody>
      </p:sp>
      <p:pic>
        <p:nvPicPr>
          <p:cNvPr id="5" name="Рисунок 4" descr="Изображение выглядит как текст, внешний, дерево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DAB01A4C-1DE3-2CCB-14E3-0393CE3846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3" y="1614097"/>
            <a:ext cx="2996658" cy="224735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B0DAE9-6234-B198-54F6-7E9165347AC5}"/>
              </a:ext>
            </a:extLst>
          </p:cNvPr>
          <p:cNvSpPr txBox="1"/>
          <p:nvPr/>
        </p:nvSpPr>
        <p:spPr>
          <a:xfrm>
            <a:off x="515938" y="4198297"/>
            <a:ext cx="39493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ходе интервью с ГД УК* </a:t>
            </a:r>
          </a:p>
          <a:p>
            <a:r>
              <a:rPr lang="ru-RU" sz="2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Коптяковым</a:t>
            </a:r>
            <a:r>
              <a:rPr lang="ru-RU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И.А.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я узнал про 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эко-проекты. 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Вторсырье увозят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БЕСПЛАТНО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Смешанный мусор </a:t>
            </a:r>
            <a:r>
              <a:rPr lang="ru-RU" sz="20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ПЛАТНО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по тарифу 135 руб.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бак</a:t>
            </a:r>
            <a:endParaRPr lang="ru-RU" sz="2000" dirty="0"/>
          </a:p>
        </p:txBody>
      </p:sp>
      <p:pic>
        <p:nvPicPr>
          <p:cNvPr id="10" name="Рисунок 9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2CE027D3-801C-C176-EBE3-1AB940439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877" y="3447500"/>
            <a:ext cx="3117850" cy="59182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2C8BFD-2963-F603-08F8-55D26D4ED9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9877" y="1376147"/>
            <a:ext cx="926254" cy="91844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2583B791-B250-B9F1-0384-D6A96F3466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352709"/>
              </p:ext>
            </p:extLst>
          </p:nvPr>
        </p:nvGraphicFramePr>
        <p:xfrm>
          <a:off x="4341622" y="1612375"/>
          <a:ext cx="7632000" cy="4342029"/>
        </p:xfrm>
        <a:graphic>
          <a:graphicData uri="http://schemas.openxmlformats.org/drawingml/2006/table">
            <a:tbl>
              <a:tblPr firstRow="1" firstCol="1" bandRow="1"/>
              <a:tblGrid>
                <a:gridCol w="1336157">
                  <a:extLst>
                    <a:ext uri="{9D8B030D-6E8A-4147-A177-3AD203B41FA5}">
                      <a16:colId xmlns:a16="http://schemas.microsoft.com/office/drawing/2014/main" val="3907880811"/>
                    </a:ext>
                  </a:extLst>
                </a:gridCol>
                <a:gridCol w="1598506">
                  <a:extLst>
                    <a:ext uri="{9D8B030D-6E8A-4147-A177-3AD203B41FA5}">
                      <a16:colId xmlns:a16="http://schemas.microsoft.com/office/drawing/2014/main" val="958020357"/>
                    </a:ext>
                  </a:extLst>
                </a:gridCol>
                <a:gridCol w="1688408">
                  <a:extLst>
                    <a:ext uri="{9D8B030D-6E8A-4147-A177-3AD203B41FA5}">
                      <a16:colId xmlns:a16="http://schemas.microsoft.com/office/drawing/2014/main" val="3982223184"/>
                    </a:ext>
                  </a:extLst>
                </a:gridCol>
                <a:gridCol w="1489849">
                  <a:extLst>
                    <a:ext uri="{9D8B030D-6E8A-4147-A177-3AD203B41FA5}">
                      <a16:colId xmlns:a16="http://schemas.microsoft.com/office/drawing/2014/main" val="2683089772"/>
                    </a:ext>
                  </a:extLst>
                </a:gridCol>
                <a:gridCol w="1519080">
                  <a:extLst>
                    <a:ext uri="{9D8B030D-6E8A-4147-A177-3AD203B41FA5}">
                      <a16:colId xmlns:a16="http://schemas.microsoft.com/office/drawing/2014/main" val="3029600078"/>
                    </a:ext>
                  </a:extLst>
                </a:gridCol>
              </a:tblGrid>
              <a:tr h="1037433"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Аспект проблемы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Содержание существующего проекта</a:t>
                      </a: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Примеры мировых проектов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[3,4]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Преимущества</a:t>
                      </a: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Недостатки</a:t>
                      </a: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214673"/>
                  </a:ext>
                </a:extLst>
              </a:tr>
              <a:tr h="12517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Утилизация отходов</a:t>
                      </a:r>
                    </a:p>
                  </a:txBody>
                  <a:tcPr marL="10800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 все люди сортируют и утилизируют отходы</a:t>
                      </a: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каждый житель в Швейцарии обязан сортировать и утилизировать мусор</a:t>
                      </a: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ответственность каждого человека</a:t>
                      </a: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крупный штраф за нарушение</a:t>
                      </a: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5635290"/>
                  </a:ext>
                </a:extLst>
              </a:tr>
              <a:tr h="97967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Отказ от свалок</a:t>
                      </a:r>
                    </a:p>
                  </a:txBody>
                  <a:tcPr marL="10800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разложение мусора происходит крайне медленно</a:t>
                      </a:r>
                    </a:p>
                  </a:txBody>
                  <a:tcPr marL="7200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МСЗ** в Дании</a:t>
                      </a:r>
                    </a:p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 системой фильтров и внутренней электростанцией</a:t>
                      </a: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объединение экологии, технологии, спорта</a:t>
                      </a: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крупные затраты на строительство</a:t>
                      </a: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42178"/>
                  </a:ext>
                </a:extLst>
              </a:tr>
              <a:tr h="9431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Привлечение внимания</a:t>
                      </a:r>
                    </a:p>
                  </a:txBody>
                  <a:tcPr marL="10800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формирование культуры отношения к окружающей среде с детства</a:t>
                      </a:r>
                    </a:p>
                  </a:txBody>
                  <a:tcPr marL="7200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Япония - страна раздельного сбора мусора</a:t>
                      </a: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ответственность каждого человека</a:t>
                      </a: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нарушителей порицает общество</a:t>
                      </a: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028228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4A9BBF0B-DEEA-341F-1318-D150E67870A0}"/>
              </a:ext>
            </a:extLst>
          </p:cNvPr>
          <p:cNvSpPr txBox="1"/>
          <p:nvPr/>
        </p:nvSpPr>
        <p:spPr>
          <a:xfrm>
            <a:off x="4268749" y="1102741"/>
            <a:ext cx="2957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решений в мире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9910DD-06B9-8D6B-492C-C1C4BFCBFFBC}"/>
              </a:ext>
            </a:extLst>
          </p:cNvPr>
          <p:cNvSpPr txBox="1"/>
          <p:nvPr/>
        </p:nvSpPr>
        <p:spPr>
          <a:xfrm>
            <a:off x="521248" y="1101402"/>
            <a:ext cx="2957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поселка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84A8B9-C792-C7C8-C51E-96872742783E}"/>
              </a:ext>
            </a:extLst>
          </p:cNvPr>
          <p:cNvSpPr txBox="1"/>
          <p:nvPr/>
        </p:nvSpPr>
        <p:spPr>
          <a:xfrm>
            <a:off x="486020" y="6124295"/>
            <a:ext cx="710813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*ГД УК –</a:t>
            </a: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генеральный директор управляющей компании, 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**МСЗ – мусоросжигательный завод</a:t>
            </a:r>
            <a:endParaRPr lang="ru-RU" sz="1200" dirty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58397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Recycle sign ">
            <a:extLst>
              <a:ext uri="{FF2B5EF4-FFF2-40B4-BE49-F238E27FC236}">
                <a16:creationId xmlns:a16="http://schemas.microsoft.com/office/drawing/2014/main" id="{94F88AB5-6531-4230-0BF0-BB231A2B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78" y="84350"/>
            <a:ext cx="6476573" cy="64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800206A-3C55-1097-310D-932F90C4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423" y="6352508"/>
            <a:ext cx="2743200" cy="365125"/>
          </a:xfrm>
        </p:spPr>
        <p:txBody>
          <a:bodyPr/>
          <a:lstStyle/>
          <a:p>
            <a:fld id="{6CE58099-55A8-48BD-91E5-5A35843DEC85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D6D19C1F-2C16-7584-C849-F53AFD1B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089" y="651377"/>
            <a:ext cx="9845925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50E9E0-CFB5-1258-612B-B1A08313C2C5}"/>
              </a:ext>
            </a:extLst>
          </p:cNvPr>
          <p:cNvSpPr txBox="1"/>
          <p:nvPr/>
        </p:nvSpPr>
        <p:spPr>
          <a:xfrm>
            <a:off x="515938" y="358989"/>
            <a:ext cx="10024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Аспект проблемы, решаемый в рамках данного проекта </a:t>
            </a:r>
          </a:p>
        </p:txBody>
      </p:sp>
      <p:pic>
        <p:nvPicPr>
          <p:cNvPr id="32" name="Picture 32">
            <a:extLst>
              <a:ext uri="{FF2B5EF4-FFF2-40B4-BE49-F238E27FC236}">
                <a16:creationId xmlns:a16="http://schemas.microsoft.com/office/drawing/2014/main" id="{1746E29A-4FEC-039A-BB07-57FD937E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20" y="6137289"/>
            <a:ext cx="7565458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E26C2CC-E324-6A09-8D4C-9D08A7737804}"/>
              </a:ext>
            </a:extLst>
          </p:cNvPr>
          <p:cNvSpPr txBox="1"/>
          <p:nvPr/>
        </p:nvSpPr>
        <p:spPr>
          <a:xfrm>
            <a:off x="454168" y="6478573"/>
            <a:ext cx="8172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раздельному сбору мусора ученика 1 «У» Васильева Дмитрия (науч. рук. Шварц П.И.)</a:t>
            </a:r>
          </a:p>
        </p:txBody>
      </p:sp>
      <p:pic>
        <p:nvPicPr>
          <p:cNvPr id="11" name="Рисунок 10" descr="Изображение выглядит как LEGO, игрушка, оранжевый, украшен&#10;&#10;Автоматически созданное описание">
            <a:extLst>
              <a:ext uri="{FF2B5EF4-FFF2-40B4-BE49-F238E27FC236}">
                <a16:creationId xmlns:a16="http://schemas.microsoft.com/office/drawing/2014/main" id="{4B375F81-6BE1-0F3F-F9DC-1F342CA499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77" y="2895518"/>
            <a:ext cx="3167875" cy="317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DCF054-829D-7374-2F91-F1A19B41AA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60" y="2391250"/>
            <a:ext cx="3544560" cy="3855244"/>
          </a:xfrm>
          <a:prstGeom prst="rect">
            <a:avLst/>
          </a:prstGeom>
        </p:spPr>
      </p:pic>
      <p:sp>
        <p:nvSpPr>
          <p:cNvPr id="14" name="Стрелка: штриховая вправо 13">
            <a:extLst>
              <a:ext uri="{FF2B5EF4-FFF2-40B4-BE49-F238E27FC236}">
                <a16:creationId xmlns:a16="http://schemas.microsoft.com/office/drawing/2014/main" id="{2C4C0B1B-CF1D-CB0D-8BE1-04A0627D150D}"/>
              </a:ext>
            </a:extLst>
          </p:cNvPr>
          <p:cNvSpPr/>
          <p:nvPr/>
        </p:nvSpPr>
        <p:spPr>
          <a:xfrm>
            <a:off x="3920982" y="2574256"/>
            <a:ext cx="3503702" cy="3189202"/>
          </a:xfrm>
          <a:prstGeom prst="striped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4533596-BEAF-C61A-0CE7-96564B38A137}"/>
              </a:ext>
            </a:extLst>
          </p:cNvPr>
          <p:cNvSpPr/>
          <p:nvPr/>
        </p:nvSpPr>
        <p:spPr>
          <a:xfrm>
            <a:off x="6842711" y="2355711"/>
            <a:ext cx="4505863" cy="533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E7FCFDC-0BA6-7143-1C8D-6CA68BD92E9F}"/>
              </a:ext>
            </a:extLst>
          </p:cNvPr>
          <p:cNvSpPr/>
          <p:nvPr/>
        </p:nvSpPr>
        <p:spPr>
          <a:xfrm>
            <a:off x="6648257" y="5975487"/>
            <a:ext cx="5098788" cy="377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73E9F7-F3C1-409B-E661-EEE9167112FC}"/>
              </a:ext>
            </a:extLst>
          </p:cNvPr>
          <p:cNvSpPr txBox="1"/>
          <p:nvPr/>
        </p:nvSpPr>
        <p:spPr>
          <a:xfrm>
            <a:off x="866068" y="2283493"/>
            <a:ext cx="26633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8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«СОРТЕР»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25A093-D98A-F37B-AE09-2904F276137F}"/>
              </a:ext>
            </a:extLst>
          </p:cNvPr>
          <p:cNvSpPr txBox="1"/>
          <p:nvPr/>
        </p:nvSpPr>
        <p:spPr>
          <a:xfrm>
            <a:off x="6787670" y="2285236"/>
            <a:ext cx="4885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СОРТИРОВКА</a:t>
            </a:r>
            <a:r>
              <a:rPr lang="ru-RU" sz="2800" b="0" i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отходов в игре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970497-A1A3-7CCE-F1BF-6B9505D34831}"/>
              </a:ext>
            </a:extLst>
          </p:cNvPr>
          <p:cNvSpPr txBox="1"/>
          <p:nvPr/>
        </p:nvSpPr>
        <p:spPr>
          <a:xfrm>
            <a:off x="8956990" y="6116058"/>
            <a:ext cx="2762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ГБОУ г. Москвы «Школа № 1384 </a:t>
            </a:r>
          </a:p>
          <a:p>
            <a:pPr algn="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А.А.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Леманского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" name="Picture 4" descr="Главная страница">
            <a:extLst>
              <a:ext uri="{FF2B5EF4-FFF2-40B4-BE49-F238E27FC236}">
                <a16:creationId xmlns:a16="http://schemas.microsoft.com/office/drawing/2014/main" id="{E3887CBF-5A42-01AD-C53A-F2D989CF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81" y="5985957"/>
            <a:ext cx="1419407" cy="78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96B04D-CBCD-5063-0EE3-C55F5A0941A2}"/>
              </a:ext>
            </a:extLst>
          </p:cNvPr>
          <p:cNvSpPr txBox="1"/>
          <p:nvPr/>
        </p:nvSpPr>
        <p:spPr>
          <a:xfrm>
            <a:off x="4293791" y="3295560"/>
            <a:ext cx="27803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позитивное отношение к мусору хорошо начинать с детства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050" name="Picture 2" descr="Родители ">
            <a:extLst>
              <a:ext uri="{FF2B5EF4-FFF2-40B4-BE49-F238E27FC236}">
                <a16:creationId xmlns:a16="http://schemas.microsoft.com/office/drawing/2014/main" id="{A8DB475F-EBB9-3089-472B-B0D950DA7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778" y="126172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Нет времени ">
            <a:extLst>
              <a:ext uri="{FF2B5EF4-FFF2-40B4-BE49-F238E27FC236}">
                <a16:creationId xmlns:a16="http://schemas.microsoft.com/office/drawing/2014/main" id="{4F7DB5A2-CA34-AD24-3F52-7D386CE8E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8" y="1261725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Игра на запоминание ">
            <a:extLst>
              <a:ext uri="{FF2B5EF4-FFF2-40B4-BE49-F238E27FC236}">
                <a16:creationId xmlns:a16="http://schemas.microsoft.com/office/drawing/2014/main" id="{86A51BD2-DFD6-4622-3652-79743E16F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845" y="1243254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люди ">
            <a:extLst>
              <a:ext uri="{FF2B5EF4-FFF2-40B4-BE49-F238E27FC236}">
                <a16:creationId xmlns:a16="http://schemas.microsoft.com/office/drawing/2014/main" id="{D22C26C2-DB8E-7AEE-562E-6AB9A7BA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782" y="1225351"/>
            <a:ext cx="736902" cy="7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EC98AE-8B4D-7308-F523-99AE4861448B}"/>
              </a:ext>
            </a:extLst>
          </p:cNvPr>
          <p:cNvSpPr txBox="1"/>
          <p:nvPr/>
        </p:nvSpPr>
        <p:spPr>
          <a:xfrm>
            <a:off x="2230076" y="1270636"/>
            <a:ext cx="39967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 заняты </a:t>
            </a:r>
          </a:p>
          <a:p>
            <a:r>
              <a:rPr lang="ru-RU" sz="1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важными делами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7D3F45-085E-1D42-3602-D27286585C38}"/>
              </a:ext>
            </a:extLst>
          </p:cNvPr>
          <p:cNvSpPr txBox="1"/>
          <p:nvPr/>
        </p:nvSpPr>
        <p:spPr>
          <a:xfrm>
            <a:off x="8355686" y="1262733"/>
            <a:ext cx="33174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постигают процесс через игру</a:t>
            </a:r>
          </a:p>
        </p:txBody>
      </p:sp>
    </p:spTree>
    <p:extLst>
      <p:ext uri="{BB962C8B-B14F-4D97-AF65-F5344CB8AC3E}">
        <p14:creationId xmlns:p14="http://schemas.microsoft.com/office/powerpoint/2010/main" val="2319265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970497-A1A3-7CCE-F1BF-6B9505D34831}"/>
              </a:ext>
            </a:extLst>
          </p:cNvPr>
          <p:cNvSpPr txBox="1"/>
          <p:nvPr/>
        </p:nvSpPr>
        <p:spPr>
          <a:xfrm>
            <a:off x="8956990" y="6116058"/>
            <a:ext cx="2762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ГБОУ г. Москвы «Школа № 1384 </a:t>
            </a:r>
          </a:p>
          <a:p>
            <a:pPr algn="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А.А.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Леманского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800206A-3C55-1097-310D-932F90C4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423" y="6352508"/>
            <a:ext cx="2743200" cy="365125"/>
          </a:xfrm>
        </p:spPr>
        <p:txBody>
          <a:bodyPr/>
          <a:lstStyle/>
          <a:p>
            <a:fld id="{6CE58099-55A8-48BD-91E5-5A35843DEC85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D6D19C1F-2C16-7584-C849-F53AFD1B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089" y="651377"/>
            <a:ext cx="8724333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50E9E0-CFB5-1258-612B-B1A08313C2C5}"/>
              </a:ext>
            </a:extLst>
          </p:cNvPr>
          <p:cNvSpPr txBox="1"/>
          <p:nvPr/>
        </p:nvSpPr>
        <p:spPr>
          <a:xfrm>
            <a:off x="515938" y="358989"/>
            <a:ext cx="8751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1. Исследование проблемы. Анкетирование</a:t>
            </a:r>
            <a:endParaRPr lang="ru-RU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2">
            <a:extLst>
              <a:ext uri="{FF2B5EF4-FFF2-40B4-BE49-F238E27FC236}">
                <a16:creationId xmlns:a16="http://schemas.microsoft.com/office/drawing/2014/main" id="{1746E29A-4FEC-039A-BB07-57FD937E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20" y="6137289"/>
            <a:ext cx="7565458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E26C2CC-E324-6A09-8D4C-9D08A7737804}"/>
              </a:ext>
            </a:extLst>
          </p:cNvPr>
          <p:cNvSpPr txBox="1"/>
          <p:nvPr/>
        </p:nvSpPr>
        <p:spPr>
          <a:xfrm>
            <a:off x="454168" y="6478573"/>
            <a:ext cx="8172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раздельному сбору мусора ученика 1 «У» Васильева Дмитрия (науч. рук. Шварц П.И.)</a:t>
            </a:r>
          </a:p>
        </p:txBody>
      </p:sp>
      <p:pic>
        <p:nvPicPr>
          <p:cNvPr id="2" name="Picture 4" descr="Главная страница">
            <a:extLst>
              <a:ext uri="{FF2B5EF4-FFF2-40B4-BE49-F238E27FC236}">
                <a16:creationId xmlns:a16="http://schemas.microsoft.com/office/drawing/2014/main" id="{E3887CBF-5A42-01AD-C53A-F2D989CF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81" y="5985957"/>
            <a:ext cx="1419407" cy="78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00000000-0008-0000-04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3482800"/>
              </p:ext>
            </p:extLst>
          </p:nvPr>
        </p:nvGraphicFramePr>
        <p:xfrm>
          <a:off x="443953" y="1095096"/>
          <a:ext cx="4757222" cy="2464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93D2ED2-81D0-D6B7-674D-5B324DA0FF67}"/>
              </a:ext>
            </a:extLst>
          </p:cNvPr>
          <p:cNvSpPr txBox="1"/>
          <p:nvPr/>
        </p:nvSpPr>
        <p:spPr>
          <a:xfrm>
            <a:off x="515938" y="1384116"/>
            <a:ext cx="11283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</a:rPr>
              <a:t>80 чел.</a:t>
            </a:r>
            <a:endParaRPr lang="ru-RU" sz="2000" dirty="0"/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00000000-0008-0000-04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302273"/>
              </p:ext>
            </p:extLst>
          </p:nvPr>
        </p:nvGraphicFramePr>
        <p:xfrm>
          <a:off x="6814271" y="1095096"/>
          <a:ext cx="5281149" cy="2107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C936B4-7655-2824-9459-34C4A16E28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80" y="1144095"/>
            <a:ext cx="1783080" cy="23774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0053627"/>
              </p:ext>
            </p:extLst>
          </p:nvPr>
        </p:nvGraphicFramePr>
        <p:xfrm>
          <a:off x="7256774" y="3491670"/>
          <a:ext cx="4692043" cy="2533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00000000-0008-0000-0400-00000D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3952347"/>
              </p:ext>
            </p:extLst>
          </p:nvPr>
        </p:nvGraphicFramePr>
        <p:xfrm>
          <a:off x="231939" y="3491670"/>
          <a:ext cx="5128592" cy="2788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A3F6AF0-1CDA-4260-8179-947B186BCA6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04666" y="4062744"/>
            <a:ext cx="2372995" cy="1776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7973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8" descr="Recycle sign ">
            <a:extLst>
              <a:ext uri="{FF2B5EF4-FFF2-40B4-BE49-F238E27FC236}">
                <a16:creationId xmlns:a16="http://schemas.microsoft.com/office/drawing/2014/main" id="{94F88AB5-6531-4230-0BF0-BB231A2B5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878" y="84350"/>
            <a:ext cx="6476573" cy="647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Главная страница">
            <a:extLst>
              <a:ext uri="{FF2B5EF4-FFF2-40B4-BE49-F238E27FC236}">
                <a16:creationId xmlns:a16="http://schemas.microsoft.com/office/drawing/2014/main" id="{E3887CBF-5A42-01AD-C53A-F2D989CF7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81" y="5985957"/>
            <a:ext cx="1419407" cy="78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970497-A1A3-7CCE-F1BF-6B9505D34831}"/>
              </a:ext>
            </a:extLst>
          </p:cNvPr>
          <p:cNvSpPr txBox="1"/>
          <p:nvPr/>
        </p:nvSpPr>
        <p:spPr>
          <a:xfrm>
            <a:off x="8956990" y="6116058"/>
            <a:ext cx="2762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ГБОУ г. Москвы «Школа № 1384 </a:t>
            </a:r>
          </a:p>
          <a:p>
            <a:pPr algn="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А.А. </a:t>
            </a:r>
            <a:r>
              <a:rPr lang="ru-RU" sz="1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Леманского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7800206A-3C55-1097-310D-932F90C4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0423" y="6352508"/>
            <a:ext cx="2743200" cy="365125"/>
          </a:xfrm>
        </p:spPr>
        <p:txBody>
          <a:bodyPr/>
          <a:lstStyle/>
          <a:p>
            <a:fld id="{6CE58099-55A8-48BD-91E5-5A35843DEC85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2">
            <a:extLst>
              <a:ext uri="{FF2B5EF4-FFF2-40B4-BE49-F238E27FC236}">
                <a16:creationId xmlns:a16="http://schemas.microsoft.com/office/drawing/2014/main" id="{D6D19C1F-2C16-7584-C849-F53AFD1BC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088" y="651377"/>
            <a:ext cx="8647431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50E9E0-CFB5-1258-612B-B1A08313C2C5}"/>
              </a:ext>
            </a:extLst>
          </p:cNvPr>
          <p:cNvSpPr txBox="1"/>
          <p:nvPr/>
        </p:nvSpPr>
        <p:spPr>
          <a:xfrm>
            <a:off x="515938" y="358989"/>
            <a:ext cx="8647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1. Исследование проблемы. Эксперименты</a:t>
            </a:r>
            <a:endParaRPr lang="ru-RU" sz="3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2">
            <a:extLst>
              <a:ext uri="{FF2B5EF4-FFF2-40B4-BE49-F238E27FC236}">
                <a16:creationId xmlns:a16="http://schemas.microsoft.com/office/drawing/2014/main" id="{1746E29A-4FEC-039A-BB07-57FD937E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6020" y="6137289"/>
            <a:ext cx="7565458" cy="58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E26C2CC-E324-6A09-8D4C-9D08A7737804}"/>
              </a:ext>
            </a:extLst>
          </p:cNvPr>
          <p:cNvSpPr txBox="1"/>
          <p:nvPr/>
        </p:nvSpPr>
        <p:spPr>
          <a:xfrm>
            <a:off x="454168" y="6478573"/>
            <a:ext cx="81728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раздельному сбору мусора ученика 1 «У» Васильева Дмитрия (науч. рук. Шварц П.И.)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1D527F-A7D4-DE8D-1C0F-831C9616E2C1}"/>
              </a:ext>
            </a:extLst>
          </p:cNvPr>
          <p:cNvSpPr txBox="1"/>
          <p:nvPr/>
        </p:nvSpPr>
        <p:spPr>
          <a:xfrm>
            <a:off x="755579" y="1128082"/>
            <a:ext cx="2957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№ 1 (дома)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771292-B8C9-AE3E-AC48-32DA4321E730}"/>
              </a:ext>
            </a:extLst>
          </p:cNvPr>
          <p:cNvSpPr txBox="1"/>
          <p:nvPr/>
        </p:nvSpPr>
        <p:spPr>
          <a:xfrm>
            <a:off x="7103970" y="1128082"/>
            <a:ext cx="3212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 № 2 (в школе)</a:t>
            </a:r>
          </a:p>
        </p:txBody>
      </p:sp>
      <p:pic>
        <p:nvPicPr>
          <p:cNvPr id="1026" name="Picture 2" descr="Калькулятор ">
            <a:extLst>
              <a:ext uri="{FF2B5EF4-FFF2-40B4-BE49-F238E27FC236}">
                <a16:creationId xmlns:a16="http://schemas.microsoft.com/office/drawing/2014/main" id="{7C54C885-1560-FF1F-84F2-D670C3664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12" y="2060351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8E510B-AC17-22A4-579A-9CDD43148D13}"/>
              </a:ext>
            </a:extLst>
          </p:cNvPr>
          <p:cNvSpPr txBox="1"/>
          <p:nvPr/>
        </p:nvSpPr>
        <p:spPr>
          <a:xfrm>
            <a:off x="606381" y="1894363"/>
            <a:ext cx="6123962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indent="449580" algn="just">
              <a:lnSpc>
                <a:spcPct val="150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59 дней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200 л / 6 чел. ~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2 000 л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чел. в год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639E3B-3394-2BEB-6E19-1053404B9BF5}"/>
              </a:ext>
            </a:extLst>
          </p:cNvPr>
          <p:cNvSpPr txBox="1"/>
          <p:nvPr/>
        </p:nvSpPr>
        <p:spPr>
          <a:xfrm>
            <a:off x="1501841" y="2394979"/>
            <a:ext cx="4369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135 руб.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х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59 дней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[2]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=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7 965 руб. в год</a:t>
            </a:r>
            <a:endParaRPr lang="ru-RU" b="1" dirty="0"/>
          </a:p>
        </p:txBody>
      </p:sp>
      <p:pic>
        <p:nvPicPr>
          <p:cNvPr id="1028" name="Picture 4" descr="Крестик ">
            <a:extLst>
              <a:ext uri="{FF2B5EF4-FFF2-40B4-BE49-F238E27FC236}">
                <a16:creationId xmlns:a16="http://schemas.microsoft.com/office/drawing/2014/main" id="{CF71D756-ED18-A6DB-4349-91E44F02C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8" y="2782304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F5560E1-BB78-2F49-C1F6-F1AEF24E5606}"/>
              </a:ext>
            </a:extLst>
          </p:cNvPr>
          <p:cNvSpPr txBox="1"/>
          <p:nvPr/>
        </p:nvSpPr>
        <p:spPr>
          <a:xfrm>
            <a:off x="1521013" y="2770997"/>
            <a:ext cx="39967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не разделять отходы, </a:t>
            </a:r>
          </a:p>
          <a:p>
            <a:r>
              <a:rPr lang="ru-RU" sz="1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дорого платить за весь мусор</a:t>
            </a:r>
          </a:p>
        </p:txBody>
      </p:sp>
      <p:pic>
        <p:nvPicPr>
          <p:cNvPr id="22" name="Рисунок 21" descr="Изображение выглядит как текст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8413E7B9-9AB3-06DA-3ED5-F9642D8F1D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266" y="3783415"/>
            <a:ext cx="2222831" cy="1694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4" descr="Крестик ">
            <a:extLst>
              <a:ext uri="{FF2B5EF4-FFF2-40B4-BE49-F238E27FC236}">
                <a16:creationId xmlns:a16="http://schemas.microsoft.com/office/drawing/2014/main" id="{CE96E43B-D314-2AD6-1DA9-121C5EF6C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530" y="539464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1610CCA-AB06-B745-661F-A37C96035B51}"/>
              </a:ext>
            </a:extLst>
          </p:cNvPr>
          <p:cNvSpPr txBox="1"/>
          <p:nvPr/>
        </p:nvSpPr>
        <p:spPr>
          <a:xfrm>
            <a:off x="7798940" y="5608039"/>
            <a:ext cx="40434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не разбираются в проблеме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53FE99B-02E7-7C87-7B18-C41DF90446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6808" y="1666851"/>
            <a:ext cx="2159555" cy="1945461"/>
          </a:xfrm>
          <a:prstGeom prst="rect">
            <a:avLst/>
          </a:prstGeom>
        </p:spPr>
      </p:pic>
      <p:sp>
        <p:nvSpPr>
          <p:cNvPr id="16" name="TextBox 41">
            <a:extLst>
              <a:ext uri="{FF2B5EF4-FFF2-40B4-BE49-F238E27FC236}">
                <a16:creationId xmlns:a16="http://schemas.microsoft.com/office/drawing/2014/main" id="{37526B12-CED6-E384-D97E-84BD98B69628}"/>
              </a:ext>
            </a:extLst>
          </p:cNvPr>
          <p:cNvSpPr txBox="1"/>
          <p:nvPr/>
        </p:nvSpPr>
        <p:spPr>
          <a:xfrm>
            <a:off x="755578" y="1577785"/>
            <a:ext cx="2957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Начало. Сентябрь 2022</a:t>
            </a:r>
            <a:endParaRPr lang="id-ID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41">
            <a:extLst>
              <a:ext uri="{FF2B5EF4-FFF2-40B4-BE49-F238E27FC236}">
                <a16:creationId xmlns:a16="http://schemas.microsoft.com/office/drawing/2014/main" id="{D667BCF3-2AC0-58B1-C575-76854EB4CE4C}"/>
              </a:ext>
            </a:extLst>
          </p:cNvPr>
          <p:cNvSpPr txBox="1"/>
          <p:nvPr/>
        </p:nvSpPr>
        <p:spPr>
          <a:xfrm>
            <a:off x="719237" y="3515009"/>
            <a:ext cx="2957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Окончание. Декабрь 2022</a:t>
            </a:r>
            <a:endParaRPr lang="id-ID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00C6224-7736-A469-6FE2-1142AB583C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47779" y="4738854"/>
            <a:ext cx="1594272" cy="1195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973D888-296F-7B46-1C71-64E55584819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8294" y="4367206"/>
            <a:ext cx="2045464" cy="153433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C2E3630-346D-0820-02EC-D98946095728}"/>
              </a:ext>
            </a:extLst>
          </p:cNvPr>
          <p:cNvSpPr txBox="1"/>
          <p:nvPr/>
        </p:nvSpPr>
        <p:spPr>
          <a:xfrm>
            <a:off x="1510618" y="3990661"/>
            <a:ext cx="4369765" cy="878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449580">
              <a:lnSpc>
                <a:spcPct val="150000"/>
              </a:lnSpc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2 000 л / 2 = 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1 000 л 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чел. в год </a:t>
            </a:r>
            <a:endParaRPr lang="ru-RU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449580">
              <a:lnSpc>
                <a:spcPct val="150000"/>
              </a:lnSpc>
            </a:pPr>
            <a:r>
              <a: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7 965 руб. / 2 = 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983 руб.  </a:t>
            </a:r>
            <a:endParaRPr lang="ru-RU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2C488C12-4A2E-6CA7-64DC-3B67805C3C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98103" y="1654615"/>
            <a:ext cx="1835008" cy="1969935"/>
          </a:xfrm>
          <a:prstGeom prst="rect">
            <a:avLst/>
          </a:prstGeom>
        </p:spPr>
      </p:pic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C4B88C5E-2EBC-62BC-5D67-F8DC47A735DC}"/>
              </a:ext>
            </a:extLst>
          </p:cNvPr>
          <p:cNvSpPr/>
          <p:nvPr/>
        </p:nvSpPr>
        <p:spPr>
          <a:xfrm rot="5400000">
            <a:off x="9092727" y="3400508"/>
            <a:ext cx="805343" cy="673769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FF81137D-4B5F-9A57-2EF4-C02C857097DA}"/>
              </a:ext>
            </a:extLst>
          </p:cNvPr>
          <p:cNvCxnSpPr>
            <a:cxnSpLocks/>
          </p:cNvCxnSpPr>
          <p:nvPr/>
        </p:nvCxnSpPr>
        <p:spPr>
          <a:xfrm>
            <a:off x="790912" y="1946422"/>
            <a:ext cx="2550804" cy="6203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56805BCC-E8A5-2929-D330-61C424B82897}"/>
              </a:ext>
            </a:extLst>
          </p:cNvPr>
          <p:cNvCxnSpPr>
            <a:cxnSpLocks/>
          </p:cNvCxnSpPr>
          <p:nvPr/>
        </p:nvCxnSpPr>
        <p:spPr>
          <a:xfrm>
            <a:off x="790912" y="3891027"/>
            <a:ext cx="2816812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4" name="Picture 2" descr="Проверено ">
            <a:extLst>
              <a:ext uri="{FF2B5EF4-FFF2-40B4-BE49-F238E27FC236}">
                <a16:creationId xmlns:a16="http://schemas.microsoft.com/office/drawing/2014/main" id="{A59300A7-CFEB-2397-A499-55FD2C6E5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702" y="4953673"/>
            <a:ext cx="529514" cy="52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8B27C41-DB17-D350-C425-7BAE2DD11925}"/>
              </a:ext>
            </a:extLst>
          </p:cNvPr>
          <p:cNvSpPr txBox="1"/>
          <p:nvPr/>
        </p:nvSpPr>
        <p:spPr>
          <a:xfrm>
            <a:off x="3020049" y="4904940"/>
            <a:ext cx="2446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сортировки в доме внедрена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1463F212-3B94-CB0C-8783-0080F86D7A33}"/>
              </a:ext>
            </a:extLst>
          </p:cNvPr>
          <p:cNvCxnSpPr>
            <a:cxnSpLocks/>
          </p:cNvCxnSpPr>
          <p:nvPr/>
        </p:nvCxnSpPr>
        <p:spPr>
          <a:xfrm>
            <a:off x="2864688" y="5608039"/>
            <a:ext cx="0" cy="65650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Экономить деньги ">
            <a:extLst>
              <a:ext uri="{FF2B5EF4-FFF2-40B4-BE49-F238E27FC236}">
                <a16:creationId xmlns:a16="http://schemas.microsoft.com/office/drawing/2014/main" id="{83A92CBE-1576-FA02-A265-40F7F2D0A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954" y="565453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Мусор ">
            <a:extLst>
              <a:ext uri="{FF2B5EF4-FFF2-40B4-BE49-F238E27FC236}">
                <a16:creationId xmlns:a16="http://schemas.microsoft.com/office/drawing/2014/main" id="{691D04B1-49AA-9BC0-43BE-11AD79C8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971" y="5649866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B6DC4ECC-9C6F-15A2-5B80-A654EE5BAEA4}"/>
              </a:ext>
            </a:extLst>
          </p:cNvPr>
          <p:cNvCxnSpPr>
            <a:cxnSpLocks/>
          </p:cNvCxnSpPr>
          <p:nvPr/>
        </p:nvCxnSpPr>
        <p:spPr>
          <a:xfrm>
            <a:off x="4268749" y="5631084"/>
            <a:ext cx="0" cy="656503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0333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10891</TotalTime>
  <Words>1813</Words>
  <Application>Microsoft Office PowerPoint</Application>
  <PresentationFormat>Широкоэкранный</PresentationFormat>
  <Paragraphs>286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VIKI VIKI</dc:creator>
  <cp:lastModifiedBy>VIKI VIKI</cp:lastModifiedBy>
  <cp:revision>96</cp:revision>
  <cp:lastPrinted>2022-10-15T08:00:47Z</cp:lastPrinted>
  <dcterms:created xsi:type="dcterms:W3CDTF">2022-10-03T05:51:36Z</dcterms:created>
  <dcterms:modified xsi:type="dcterms:W3CDTF">2023-01-16T10:25:48Z</dcterms:modified>
</cp:coreProperties>
</file>