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71d1789f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71d1789f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71d1789f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71d1789f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71d1789f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71d1789f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71d1789f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71d1789f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71d1789f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71d1789f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71d1789f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71d1789f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71d178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71d1789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71d1789f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71d1789f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71d1789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71d1789f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71d1789f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71d1789f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1d17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1d17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71d1789f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71d1789f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71d1789f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71d1789f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71d1789f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71d1789f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C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77625"/>
            <a:ext cx="8520600" cy="27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ФЕДЕРАЛЬНОЕ ГОСУДАРСТВЕННОЕ БЮДЖЕТНОЕ ОБРАЗОВАТЕЛЬНОЕ УЧРЕЖДЕНИЕ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ВЫСШЕГО ОБРАЗОВАНИЯ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“МЕЛИТОПОЛЬСКИЙ ГОСУДАРСТВЕННЫЙ УНИВЕРСИТЕТ”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Гуманитарно-педагогический факультет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Кафедра психологии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/>
              <a:t>ВЕЛИКИЕ ПОДВИГИ РУССКИХ ЖЕНЩИН В ГОДЫ ВЕЛИКОЙ ОТЕЧЕСТВЕННОЙ ВОЙНЫ</a:t>
            </a:r>
            <a:endParaRPr sz="26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01836" y="2919167"/>
            <a:ext cx="4384990" cy="1704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</a:rPr>
              <a:t>Выполнила: студентка очной формы обучения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</a:rPr>
              <a:t>2311-2301.2 группы направления подготовки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</a:rPr>
              <a:t>«Психология. Психология»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</a:rPr>
              <a:t>Момот Анастасия Владимировна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chemeClr val="dk1"/>
                </a:solidFill>
              </a:rPr>
              <a:t>Научный руководитель: канд. </a:t>
            </a:r>
            <a:r>
              <a:rPr lang="ru-RU" sz="1400" b="1" dirty="0">
                <a:solidFill>
                  <a:schemeClr val="dk1"/>
                </a:solidFill>
              </a:rPr>
              <a:t>м</a:t>
            </a:r>
            <a:r>
              <a:rPr lang="ru" sz="1400" b="1" dirty="0" smtClean="0">
                <a:solidFill>
                  <a:schemeClr val="dk1"/>
                </a:solidFill>
              </a:rPr>
              <a:t>ед. наук,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</a:rPr>
              <a:t>д</a:t>
            </a:r>
            <a:r>
              <a:rPr lang="ru" sz="1400" b="1" dirty="0" smtClean="0">
                <a:solidFill>
                  <a:schemeClr val="dk1"/>
                </a:solidFill>
              </a:rPr>
              <a:t>оцент Мельникова С</a:t>
            </a:r>
            <a:r>
              <a:rPr lang="ru" sz="1400" b="1" dirty="0" smtClean="0">
                <a:solidFill>
                  <a:schemeClr val="dk1"/>
                </a:solidFill>
              </a:rPr>
              <a:t>.В.</a:t>
            </a:r>
            <a:r>
              <a:rPr lang="ru" sz="1400" b="1" dirty="0">
                <a:solidFill>
                  <a:schemeClr val="dk1"/>
                </a:solidFill>
              </a:rPr>
              <a:t>						</a:t>
            </a:r>
            <a:endParaRPr sz="1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" y="72736"/>
            <a:ext cx="3227139" cy="150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6" y="1724892"/>
            <a:ext cx="3227139" cy="155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6" y="3432652"/>
            <a:ext cx="3227139" cy="1558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3398625" y="1047900"/>
            <a:ext cx="55731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Жертвой </a:t>
            </a:r>
            <a:r>
              <a:rPr lang="ru" dirty="0">
                <a:solidFill>
                  <a:schemeClr val="dk1"/>
                </a:solidFill>
              </a:rPr>
              <a:t>такого отношения Франки стал раненный немецкий солдат, о котором никому ничего неизвестно.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 </a:t>
            </a:r>
            <a:r>
              <a:rPr lang="ru" dirty="0" smtClean="0">
                <a:solidFill>
                  <a:schemeClr val="dk1"/>
                </a:solidFill>
              </a:rPr>
              <a:t>Увидев </a:t>
            </a:r>
            <a:r>
              <a:rPr lang="ru" dirty="0">
                <a:solidFill>
                  <a:schemeClr val="dk1"/>
                </a:solidFill>
              </a:rPr>
              <a:t>немца, девушка жестоко его избила, считая, что именно такие, как он, убили и убивают их детей. От горя, у Франки изначально не было доверия и уважения к Рихарду, так как ее домыслы были поспешными, не до конца справедливыми, но тогда она еще не могла понять, что однажды этот человек спасет ей честь и жизнь, и что он  никак не причастен к ее утрате и горю.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" y="83128"/>
            <a:ext cx="3143590" cy="148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6" y="1662545"/>
            <a:ext cx="3143591" cy="146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6" y="3269499"/>
            <a:ext cx="3143591" cy="159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335064" y="859737"/>
            <a:ext cx="55731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Франка </a:t>
            </a:r>
            <a:r>
              <a:rPr lang="ru" dirty="0">
                <a:solidFill>
                  <a:schemeClr val="dk1"/>
                </a:solidFill>
              </a:rPr>
              <a:t>увидела в Рихарде настоящего человека, когда он начал помогать одиноким женщинам по хозяйству, не обращая внимания на различие их наций и языковой барьер. У нее изменилось мнение, когда он пожертвовал своей жизнью ради их спасения. Молодой парень, пусть и не русский, погиб при схватке с местными полицейскими, которые хотели воспользоваться методами насилия по отношению к беззащитным женщинам.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" y="152400"/>
            <a:ext cx="3049264" cy="131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6" y="1675924"/>
            <a:ext cx="3049274" cy="145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6" y="3335482"/>
            <a:ext cx="3049264" cy="163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3216416" y="1161221"/>
            <a:ext cx="5833800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Осознав </a:t>
            </a:r>
            <a:r>
              <a:rPr lang="ru" dirty="0">
                <a:solidFill>
                  <a:schemeClr val="dk1"/>
                </a:solidFill>
              </a:rPr>
              <a:t>поступок </a:t>
            </a:r>
            <a:r>
              <a:rPr lang="ru" dirty="0" smtClean="0">
                <a:solidFill>
                  <a:schemeClr val="dk1"/>
                </a:solidFill>
              </a:rPr>
              <a:t>немецкого солдата, </a:t>
            </a:r>
            <a:r>
              <a:rPr lang="ru" dirty="0">
                <a:solidFill>
                  <a:schemeClr val="dk1"/>
                </a:solidFill>
              </a:rPr>
              <a:t>Франка </a:t>
            </a:r>
            <a:r>
              <a:rPr lang="ru" dirty="0" smtClean="0">
                <a:solidFill>
                  <a:schemeClr val="dk1"/>
                </a:solidFill>
              </a:rPr>
              <a:t>поняла, </a:t>
            </a:r>
            <a:r>
              <a:rPr lang="ru" dirty="0">
                <a:solidFill>
                  <a:schemeClr val="dk1"/>
                </a:solidFill>
              </a:rPr>
              <a:t>что человек не зависим от нации, что человечность может жить в сердце каждого из нас. </a:t>
            </a:r>
            <a:r>
              <a:rPr lang="ru" dirty="0" smtClean="0">
                <a:solidFill>
                  <a:schemeClr val="dk1"/>
                </a:solidFill>
              </a:rPr>
              <a:t>Женщины со скорбью, любовью и благодарностью проводили Рихарда в последний путь.</a:t>
            </a: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 </a:t>
            </a:r>
            <a:r>
              <a:rPr lang="ru" dirty="0" smtClean="0">
                <a:solidFill>
                  <a:schemeClr val="dk1"/>
                </a:solidFill>
              </a:rPr>
              <a:t>Несмотря </a:t>
            </a:r>
            <a:r>
              <a:rPr lang="ru" dirty="0">
                <a:solidFill>
                  <a:schemeClr val="dk1"/>
                </a:solidFill>
              </a:rPr>
              <a:t>на жизненные трудности, мы можем оставаться людьми, которые еще способны в этом современном мире сопереживать, поддерживать, помогать, любить, заботиться и верить в светлое будущее.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25" y="135082"/>
            <a:ext cx="2680647" cy="184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573" y="162791"/>
            <a:ext cx="2431471" cy="184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745" y="162791"/>
            <a:ext cx="2885930" cy="182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294109" y="1995054"/>
            <a:ext cx="8282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Женщина дарит жизнь. </a:t>
            </a:r>
            <a:endParaRPr lang="ru" b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" b="1" dirty="0" smtClean="0">
                <a:solidFill>
                  <a:schemeClr val="dk1"/>
                </a:solidFill>
              </a:rPr>
              <a:t>Она </a:t>
            </a:r>
            <a:r>
              <a:rPr lang="ru" b="1" dirty="0">
                <a:solidFill>
                  <a:schemeClr val="dk1"/>
                </a:solidFill>
              </a:rPr>
              <a:t>– это мама, </a:t>
            </a:r>
            <a:r>
              <a:rPr lang="ru" b="1" dirty="0">
                <a:solidFill>
                  <a:schemeClr val="dk1"/>
                </a:solidFill>
              </a:rPr>
              <a:t>дочь, </a:t>
            </a:r>
            <a:r>
              <a:rPr lang="ru" b="1" dirty="0" smtClean="0">
                <a:solidFill>
                  <a:schemeClr val="dk1"/>
                </a:solidFill>
              </a:rPr>
              <a:t>жена, сестра</a:t>
            </a:r>
            <a:r>
              <a:rPr lang="ru" b="1" dirty="0">
                <a:solidFill>
                  <a:schemeClr val="dk1"/>
                </a:solidFill>
              </a:rPr>
              <a:t>, </a:t>
            </a:r>
            <a:r>
              <a:rPr lang="ru" b="1" dirty="0" smtClean="0">
                <a:solidFill>
                  <a:schemeClr val="dk1"/>
                </a:solidFill>
              </a:rPr>
              <a:t>бабушка, подруга... </a:t>
            </a: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</a:rPr>
              <a:t>Благодаря </a:t>
            </a:r>
            <a:r>
              <a:rPr lang="ru" b="1" dirty="0">
                <a:solidFill>
                  <a:schemeClr val="dk1"/>
                </a:solidFill>
              </a:rPr>
              <a:t>им, наша жизнь имеет смысл, ведь они отличаются силой воли, стойкостью, мудростью, заботой, терпением и любовью.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Хочу </a:t>
            </a:r>
            <a:r>
              <a:rPr lang="ru" dirty="0">
                <a:solidFill>
                  <a:schemeClr val="dk1"/>
                </a:solidFill>
              </a:rPr>
              <a:t>почтить  память всех женщин, которые во время войны оставались чуткими и любящими </a:t>
            </a:r>
            <a:r>
              <a:rPr lang="ru" dirty="0" smtClean="0">
                <a:solidFill>
                  <a:schemeClr val="dk1"/>
                </a:solidFill>
              </a:rPr>
              <a:t>женами и дочерьми, были </a:t>
            </a:r>
            <a:r>
              <a:rPr lang="ru" dirty="0">
                <a:solidFill>
                  <a:schemeClr val="dk1"/>
                </a:solidFill>
              </a:rPr>
              <a:t>заботливыми и сильными </a:t>
            </a:r>
            <a:r>
              <a:rPr lang="ru" dirty="0" smtClean="0">
                <a:solidFill>
                  <a:schemeClr val="dk1"/>
                </a:solidFill>
              </a:rPr>
              <a:t>матерями. Они </a:t>
            </a:r>
            <a:r>
              <a:rPr lang="ru" dirty="0">
                <a:solidFill>
                  <a:schemeClr val="dk1"/>
                </a:solidFill>
              </a:rPr>
              <a:t>никогда не теряли надежду и веру в то, что рано или поздно </a:t>
            </a:r>
            <a:r>
              <a:rPr lang="ru" dirty="0" smtClean="0">
                <a:solidFill>
                  <a:schemeClr val="dk1"/>
                </a:solidFill>
              </a:rPr>
              <a:t>увидят </a:t>
            </a:r>
            <a:r>
              <a:rPr lang="ru" dirty="0">
                <a:solidFill>
                  <a:schemeClr val="dk1"/>
                </a:solidFill>
              </a:rPr>
              <a:t>своих отцов, мужей и сыновей живыми и невредимыми, </a:t>
            </a:r>
            <a:r>
              <a:rPr lang="ru" dirty="0" smtClean="0">
                <a:solidFill>
                  <a:schemeClr val="dk1"/>
                </a:solidFill>
              </a:rPr>
              <a:t>ведь </a:t>
            </a:r>
            <a:r>
              <a:rPr lang="ru" dirty="0">
                <a:solidFill>
                  <a:schemeClr val="dk1"/>
                </a:solidFill>
              </a:rPr>
              <a:t>каждую </a:t>
            </a:r>
            <a:r>
              <a:rPr lang="ru" dirty="0" smtClean="0">
                <a:solidFill>
                  <a:schemeClr val="dk1"/>
                </a:solidFill>
              </a:rPr>
              <a:t>минуту </a:t>
            </a:r>
            <a:r>
              <a:rPr lang="ru" dirty="0">
                <a:solidFill>
                  <a:schemeClr val="dk1"/>
                </a:solidFill>
              </a:rPr>
              <a:t>и каждую </a:t>
            </a:r>
            <a:r>
              <a:rPr lang="ru" dirty="0" smtClean="0">
                <a:solidFill>
                  <a:schemeClr val="dk1"/>
                </a:solidFill>
              </a:rPr>
              <a:t>секунду женщины </a:t>
            </a:r>
            <a:r>
              <a:rPr lang="ru" dirty="0">
                <a:solidFill>
                  <a:schemeClr val="dk1"/>
                </a:solidFill>
              </a:rPr>
              <a:t>молились за их благополучие и мирное небо над головой.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791738" y="1793838"/>
            <a:ext cx="7500300" cy="15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Хочу отметить особый вклад женщин-воинов в истории Российской Федерации и сказать огромное «Спасибо!» всем защитникам Отечества, которые рисковали и рискуют своей жизнью для продолжения нашей эпохи.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73" y="169300"/>
            <a:ext cx="2653548" cy="175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286" y="175612"/>
            <a:ext cx="2370550" cy="174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975" y="153412"/>
            <a:ext cx="2593327" cy="176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473" y="3148445"/>
            <a:ext cx="2653548" cy="169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4975" y="3148445"/>
            <a:ext cx="2593327" cy="169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4813" y="3148445"/>
            <a:ext cx="2323898" cy="169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/>
        </p:nvSpPr>
        <p:spPr>
          <a:xfrm>
            <a:off x="821850" y="2248500"/>
            <a:ext cx="75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/>
              <a:t>БЛАГОДАРЮ ЗА ВНИМАНИЕ!</a:t>
            </a:r>
            <a:endParaRPr sz="3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4249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153875" y="496500"/>
            <a:ext cx="4818000" cy="401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Великая </a:t>
            </a:r>
            <a:r>
              <a:rPr lang="ru" dirty="0">
                <a:solidFill>
                  <a:schemeClr val="dk1"/>
                </a:solidFill>
              </a:rPr>
              <a:t>Отечественная война – одна из самых трагичных и значимых эпох в истории России, которая оставила глубокий след в сознании нашего народа, определив миллионы судеб. Это период неимоверных испытаний, героизма и стойкости, на протяжении которого развернулись события, изменившие ход истории всего человечества.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</a:rPr>
              <a:t>     </a:t>
            </a:r>
            <a:r>
              <a:rPr lang="ru" dirty="0" smtClean="0">
                <a:solidFill>
                  <a:schemeClr val="dk1"/>
                </a:solidFill>
              </a:rPr>
              <a:t>1941-1945 </a:t>
            </a:r>
            <a:r>
              <a:rPr lang="ru" dirty="0">
                <a:solidFill>
                  <a:schemeClr val="dk1"/>
                </a:solidFill>
              </a:rPr>
              <a:t>гг. – это не просто страницы в учебниках истории, это память о наших предках, которые защищали Родину своими подвигами, которые подарили нам право на жизнь.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33151" cy="142900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941825" y="260425"/>
            <a:ext cx="66018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</a:rPr>
              <a:t>     Война </a:t>
            </a:r>
            <a:r>
              <a:rPr lang="ru" dirty="0">
                <a:solidFill>
                  <a:schemeClr val="dk1"/>
                </a:solidFill>
              </a:rPr>
              <a:t>испокон веков считалась вотчиной мужчин. Мечи и щиты, грохот битвы, стратегии и победы – все это создавало образы мужества и силы, оставляя женщину на обочине кровавой истории.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85551" y="1413077"/>
            <a:ext cx="690078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Но так ли однозначна эта картина</a:t>
            </a:r>
            <a:r>
              <a:rPr lang="ru" b="1" dirty="0" smtClean="0">
                <a:solidFill>
                  <a:schemeClr val="dk1"/>
                </a:solidFill>
              </a:rPr>
              <a:t>?</a:t>
            </a: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</a:rPr>
              <a:t>Может </a:t>
            </a:r>
            <a:r>
              <a:rPr lang="ru" b="1" dirty="0">
                <a:solidFill>
                  <a:schemeClr val="dk1"/>
                </a:solidFill>
              </a:rPr>
              <a:t>ли война, несущая разрушение и смерть, иметь женское лицо?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75" y="2352711"/>
            <a:ext cx="1781250" cy="22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941825" y="2185861"/>
            <a:ext cx="6992426" cy="3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</a:rPr>
              <a:t>     Роль </a:t>
            </a:r>
            <a:r>
              <a:rPr lang="ru" dirty="0">
                <a:solidFill>
                  <a:schemeClr val="dk1"/>
                </a:solidFill>
              </a:rPr>
              <a:t>женщин в Великой Отечественной войне была многообразной и играла ключевую роль в понимании не только военной истории, но и психосоциальных явлений того времени. Несмотря на то, что общество считает женщин слабым полом, наши соотечественницы были неотъемлемой частью как тыловой, так и фронтовой жизни, внося значительный вклад в общую победу над фашизмом.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Наши соратницы принимали участие в боевых действиях: многие из них были не только врачами, медицинскими сестрами, поварами, но и снайперами, пилотами.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8" y="692800"/>
            <a:ext cx="2820672" cy="1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903800" y="863250"/>
            <a:ext cx="6133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" b="1" dirty="0" smtClean="0">
                <a:solidFill>
                  <a:schemeClr val="dk1"/>
                </a:solidFill>
              </a:rPr>
              <a:t>     Людмила </a:t>
            </a:r>
            <a:r>
              <a:rPr lang="ru" b="1" dirty="0">
                <a:solidFill>
                  <a:schemeClr val="dk1"/>
                </a:solidFill>
              </a:rPr>
              <a:t>Михайловна Павличенко (1916-1974 гг.) </a:t>
            </a:r>
            <a:r>
              <a:rPr lang="ru" dirty="0">
                <a:solidFill>
                  <a:schemeClr val="dk1"/>
                </a:solidFill>
              </a:rPr>
              <a:t>–</a:t>
            </a:r>
            <a:r>
              <a:rPr lang="ru" b="1" dirty="0" smtClean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снайпер </a:t>
            </a:r>
            <a:r>
              <a:rPr lang="ru" dirty="0" smtClean="0">
                <a:solidFill>
                  <a:schemeClr val="dk1"/>
                </a:solidFill>
              </a:rPr>
              <a:t>    25-й </a:t>
            </a:r>
            <a:r>
              <a:rPr lang="ru" dirty="0">
                <a:solidFill>
                  <a:schemeClr val="dk1"/>
                </a:solidFill>
              </a:rPr>
              <a:t>Чапаевской стрелковой дивизии Рабоче-крестьянской Красной армии в звании старшего сержанта, Герой Советского Союза.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 </a:t>
            </a:r>
            <a:r>
              <a:rPr lang="ru" dirty="0" smtClean="0">
                <a:solidFill>
                  <a:schemeClr val="dk1"/>
                </a:solidFill>
              </a:rPr>
              <a:t>Воевала </a:t>
            </a:r>
            <a:r>
              <a:rPr lang="ru" dirty="0">
                <a:solidFill>
                  <a:schemeClr val="dk1"/>
                </a:solidFill>
              </a:rPr>
              <a:t>на Южном фронте, в составе Отдельной Приморской армии и на Северо-Кавказском фронте. Участвовала в оборонительных боях в Молдавии, обороне Одессы, Крыма и Севастополя. За мужество и героизм, проявленных в боях с немецко-фашистскими захватчиками, Указом Президиума Верховного Совета СССР от 25 октября 1943 года лейтенанту Павличенко Людмиле Михайловне присвоено звание Героя Советского Союза с вручением ордена Ленина и медали «Золотая Звезда». 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</a:t>
            </a:r>
            <a:r>
              <a:rPr lang="ru" dirty="0" smtClean="0">
                <a:solidFill>
                  <a:schemeClr val="dk1"/>
                </a:solidFill>
              </a:rPr>
              <a:t>С </a:t>
            </a:r>
            <a:r>
              <a:rPr lang="ru" dirty="0">
                <a:solidFill>
                  <a:schemeClr val="dk1"/>
                </a:solidFill>
              </a:rPr>
              <a:t>момента отставки вела общественную работу в Советском комитете ветеранов войны, была членом правления Общества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</a:rPr>
              <a:t>«</a:t>
            </a:r>
            <a:r>
              <a:rPr lang="ru" dirty="0">
                <a:solidFill>
                  <a:schemeClr val="dk1"/>
                </a:solidFill>
              </a:rPr>
              <a:t>СССР – Канада» и членом Ассоциации дружбы с народами Африки.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28" y="2813950"/>
            <a:ext cx="2820674" cy="16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10" y="712199"/>
            <a:ext cx="2956142" cy="140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09" y="2826327"/>
            <a:ext cx="2956141" cy="18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060050" y="480715"/>
            <a:ext cx="5846700" cy="46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</a:rPr>
              <a:t>     Лидия </a:t>
            </a:r>
            <a:r>
              <a:rPr lang="ru" b="1" dirty="0">
                <a:solidFill>
                  <a:schemeClr val="dk1"/>
                </a:solidFill>
              </a:rPr>
              <a:t>Владимировна Литвяк (1921-1943 гг.)</a:t>
            </a:r>
            <a:r>
              <a:rPr lang="ru" dirty="0">
                <a:solidFill>
                  <a:schemeClr val="dk1"/>
                </a:solidFill>
              </a:rPr>
              <a:t> – советская летчица-ас истребительной авиации, командир авиационного звена, гвардии младший лейтенант, самая результативная женщина-пилот Второй Мировой войны, герой Советского Союза.  Совершила более 160 боевых вылетов, сбила лично пять самолетов (по другим данным – 11) и один аэростат </a:t>
            </a:r>
            <a:r>
              <a:rPr lang="ru" dirty="0" smtClean="0">
                <a:solidFill>
                  <a:schemeClr val="dk1"/>
                </a:solidFill>
              </a:rPr>
              <a:t>противника;    в </a:t>
            </a:r>
            <a:r>
              <a:rPr lang="ru" dirty="0">
                <a:solidFill>
                  <a:schemeClr val="dk1"/>
                </a:solidFill>
              </a:rPr>
              <a:t>группе сбила три самолета.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</a:t>
            </a:r>
            <a:r>
              <a:rPr lang="ru" dirty="0" smtClean="0">
                <a:solidFill>
                  <a:schemeClr val="dk1"/>
                </a:solidFill>
              </a:rPr>
              <a:t>Указом </a:t>
            </a:r>
            <a:r>
              <a:rPr lang="ru" dirty="0">
                <a:solidFill>
                  <a:schemeClr val="dk1"/>
                </a:solidFill>
              </a:rPr>
              <a:t>президента СССР Михаила Горбачева от 5 мая 1990 года гвардии старшему лейтенанту Лидии Владимировне Литвяк было посмертно присвоено звание Героя Советского Союза «за мужество и героизм, проявленные в борьбе с немецко-фашистскими захватчиками в Великой Отечественной войне 1941-1945 годов».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45" y="72736"/>
            <a:ext cx="1893779" cy="225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45" y="2608118"/>
            <a:ext cx="1893779" cy="23275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070424" y="207476"/>
            <a:ext cx="67842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</a:rPr>
              <a:t>     Валерия </a:t>
            </a:r>
            <a:r>
              <a:rPr lang="ru" b="1" dirty="0">
                <a:solidFill>
                  <a:schemeClr val="dk1"/>
                </a:solidFill>
              </a:rPr>
              <a:t>Осиповна Гнаровская (1923-1943 гг.)</a:t>
            </a:r>
            <a:r>
              <a:rPr lang="ru" dirty="0">
                <a:solidFill>
                  <a:schemeClr val="dk1"/>
                </a:solidFill>
              </a:rPr>
              <a:t> – медик 907-го стрелкового полка, воевавшего на Сталинградском фронте во время Великой Отечественной войны.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</a:t>
            </a:r>
            <a:r>
              <a:rPr lang="ru" dirty="0" smtClean="0">
                <a:solidFill>
                  <a:schemeClr val="dk1"/>
                </a:solidFill>
              </a:rPr>
              <a:t>У </a:t>
            </a:r>
            <a:r>
              <a:rPr lang="ru" dirty="0">
                <a:solidFill>
                  <a:schemeClr val="dk1"/>
                </a:solidFill>
              </a:rPr>
              <a:t>села Голая Долина в Донецкой области 19-летняя девушка смогла вынести из-под обстрела 47 раненых. Защищая спасенных солдат, она лично уничтожила несколько фашистов.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</a:t>
            </a:r>
            <a:r>
              <a:rPr lang="ru" dirty="0" smtClean="0">
                <a:solidFill>
                  <a:schemeClr val="dk1"/>
                </a:solidFill>
              </a:rPr>
              <a:t>23 </a:t>
            </a:r>
            <a:r>
              <a:rPr lang="ru" dirty="0">
                <a:solidFill>
                  <a:schemeClr val="dk1"/>
                </a:solidFill>
              </a:rPr>
              <a:t>сентября 1943 года во время боя неподалеку от села Иваненки (сейчас село Гнаровское) Запорожской области два немецких «Тигра»  прорвались в тыл. Валерия Гнаровская собрала у раненных бойцов сумки с гранатами. Спасая солдат, девушка со связкой боеприпасов бросилась под один из танков и подорвала его вместе с собой. За свой подвиг Валерия Осиповна Гнаровская удостоена посмертно звания Героя Советского Союза.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" y="152400"/>
            <a:ext cx="197316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136371" y="152400"/>
            <a:ext cx="6862500" cy="401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Эти </a:t>
            </a:r>
            <a:r>
              <a:rPr lang="ru" dirty="0">
                <a:solidFill>
                  <a:schemeClr val="dk1"/>
                </a:solidFill>
              </a:rPr>
              <a:t>данные свидетельствуют о том, что во время Великой Отечественной войны было много женщин-героинь. Среди них были и те, кто внес свой вклад в работу военной промышленности страны.  В эти тяжелые военные годы наши женщины заменили мужчин на заводах и фабриках, выполняя работу на производстве боеприпасов оружия и военной техники. В условиях дефицита рабочей силы они активно участвовали в сельскохозяйственной деятельности, обеспечивая страну продовольствием.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 О </a:t>
            </a:r>
            <a:r>
              <a:rPr lang="ru" dirty="0">
                <a:solidFill>
                  <a:schemeClr val="dk1"/>
                </a:solidFill>
              </a:rPr>
              <a:t>подвигах наших героинь во время этого сложного исторического периода можно говорить бесконечно, ведь невозможно перечислить и вспомнить всех тех, кто стал опорой для нашей страны и примером для подрастающего поколения.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6" y="1875473"/>
            <a:ext cx="1973165" cy="138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6" y="3574473"/>
            <a:ext cx="1973165" cy="13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9401" y="3574473"/>
            <a:ext cx="2252007" cy="139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136" y="3574473"/>
            <a:ext cx="2294485" cy="139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80328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3620000" y="948696"/>
            <a:ext cx="54039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</a:rPr>
              <a:t>    В </a:t>
            </a:r>
            <a:r>
              <a:rPr lang="ru" dirty="0">
                <a:solidFill>
                  <a:schemeClr val="dk1"/>
                </a:solidFill>
              </a:rPr>
              <a:t>рамках изучения учебных дисциплин «Психология личности» и «Социальная психология» нами был просмотрен фильм режиссера Митрия Семенова-Алейникова  </a:t>
            </a:r>
            <a:r>
              <a:rPr lang="ru" dirty="0" smtClean="0">
                <a:solidFill>
                  <a:schemeClr val="dk1"/>
                </a:solidFill>
              </a:rPr>
              <a:t>         «</a:t>
            </a:r>
            <a:r>
              <a:rPr lang="ru" dirty="0">
                <a:solidFill>
                  <a:schemeClr val="dk1"/>
                </a:solidFill>
              </a:rPr>
              <a:t>Война. Остаться человеком» </a:t>
            </a:r>
            <a:r>
              <a:rPr lang="ru" dirty="0" smtClean="0">
                <a:solidFill>
                  <a:schemeClr val="dk1"/>
                </a:solidFill>
              </a:rPr>
              <a:t>(2018 г.), </a:t>
            </a:r>
            <a:r>
              <a:rPr lang="ru" dirty="0">
                <a:solidFill>
                  <a:schemeClr val="dk1"/>
                </a:solidFill>
              </a:rPr>
              <a:t>в котором широко раскрыта тема пребывания личности человека в сложных психосоциальных условиях</a:t>
            </a:r>
            <a:r>
              <a:rPr lang="ru" dirty="0" smtClean="0">
                <a:solidFill>
                  <a:schemeClr val="dk1"/>
                </a:solidFill>
              </a:rPr>
              <a:t>, вопрос </a:t>
            </a:r>
            <a:r>
              <a:rPr lang="ru" dirty="0">
                <a:solidFill>
                  <a:schemeClr val="dk1"/>
                </a:solidFill>
              </a:rPr>
              <a:t>человечности в нечеловеческих обстоятельствах. </a:t>
            </a:r>
            <a:endParaRPr lang="ru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r>
              <a:rPr lang="ru" dirty="0" smtClean="0">
                <a:solidFill>
                  <a:schemeClr val="dk1"/>
                </a:solidFill>
              </a:rPr>
              <a:t>   </a:t>
            </a:r>
            <a:r>
              <a:rPr lang="ru" dirty="0" smtClean="0">
                <a:solidFill>
                  <a:schemeClr val="dk1"/>
                </a:solidFill>
              </a:rPr>
              <a:t>И </a:t>
            </a:r>
            <a:r>
              <a:rPr lang="ru" dirty="0">
                <a:solidFill>
                  <a:schemeClr val="dk1"/>
                </a:solidFill>
              </a:rPr>
              <a:t>мной были сделаны выводы о жизнедеятельности, морали и нравственности во время военных действий.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6" y="152400"/>
            <a:ext cx="2682640" cy="13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6" y="1808019"/>
            <a:ext cx="2682640" cy="139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6" y="3487799"/>
            <a:ext cx="2682640" cy="1384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2942875" y="152400"/>
            <a:ext cx="5776500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 smtClean="0">
                <a:solidFill>
                  <a:schemeClr val="dk1"/>
                </a:solidFill>
              </a:rPr>
              <a:t>    Фильм </a:t>
            </a:r>
            <a:r>
              <a:rPr lang="ru" sz="1200" dirty="0">
                <a:solidFill>
                  <a:schemeClr val="dk1"/>
                </a:solidFill>
              </a:rPr>
              <a:t>состоит из четырех новелл, одна из которых произвела на меня большее впечатление. </a:t>
            </a:r>
            <a:endParaRPr lang="ru" sz="1200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</a:rPr>
              <a:t> </a:t>
            </a:r>
            <a:r>
              <a:rPr lang="ru" sz="1200" b="1" dirty="0" smtClean="0">
                <a:solidFill>
                  <a:schemeClr val="dk1"/>
                </a:solidFill>
              </a:rPr>
              <a:t>    </a:t>
            </a:r>
            <a:r>
              <a:rPr lang="ru" sz="1200" dirty="0" smtClean="0">
                <a:solidFill>
                  <a:schemeClr val="dk1"/>
                </a:solidFill>
              </a:rPr>
              <a:t>Сюжет </a:t>
            </a:r>
            <a:r>
              <a:rPr lang="ru" sz="1200" dirty="0">
                <a:solidFill>
                  <a:schemeClr val="dk1"/>
                </a:solidFill>
              </a:rPr>
              <a:t>«Франка» повествует нам </a:t>
            </a:r>
            <a:r>
              <a:rPr lang="ru" sz="1200" dirty="0" smtClean="0">
                <a:solidFill>
                  <a:schemeClr val="dk1"/>
                </a:solidFill>
              </a:rPr>
              <a:t>о </a:t>
            </a:r>
            <a:r>
              <a:rPr lang="ru" sz="1200" dirty="0">
                <a:solidFill>
                  <a:schemeClr val="dk1"/>
                </a:solidFill>
              </a:rPr>
              <a:t>тяжелой женской доле во время этих страшных времен в период оккупации. Главная героиня – Франка.  Ее характер, в целом, можно описать, как нечто агрессивное, бесчеловечное и жестокое по отношению к определенной нации – немцам. Но была ли она такой всегда? Причина такого поведения девушки заключается в том, что фашисты сожгли ее дом, из-за чего, вследствие пожара, погибли ее дети. Отсюда  и </a:t>
            </a:r>
            <a:r>
              <a:rPr lang="ru" sz="1200" dirty="0" smtClean="0">
                <a:solidFill>
                  <a:schemeClr val="dk1"/>
                </a:solidFill>
              </a:rPr>
              <a:t>возникла </a:t>
            </a:r>
            <a:r>
              <a:rPr lang="ru" sz="1200" dirty="0">
                <a:solidFill>
                  <a:schemeClr val="dk1"/>
                </a:solidFill>
              </a:rPr>
              <a:t>ненависть к представителям данной страны. </a:t>
            </a:r>
            <a:endParaRPr lang="ru" sz="1200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</a:rPr>
              <a:t> </a:t>
            </a:r>
            <a:r>
              <a:rPr lang="ru" sz="1200" dirty="0" smtClean="0">
                <a:solidFill>
                  <a:schemeClr val="dk1"/>
                </a:solidFill>
              </a:rPr>
              <a:t>    </a:t>
            </a:r>
            <a:r>
              <a:rPr lang="ru" sz="1200" dirty="0" smtClean="0">
                <a:solidFill>
                  <a:schemeClr val="dk1"/>
                </a:solidFill>
              </a:rPr>
              <a:t>Убеждение  </a:t>
            </a:r>
            <a:r>
              <a:rPr lang="ru" sz="1200" dirty="0">
                <a:solidFill>
                  <a:schemeClr val="dk1"/>
                </a:solidFill>
              </a:rPr>
              <a:t>о том, что не все немцы такие – вполне логично и может быть аргументировано, однако, если </a:t>
            </a:r>
            <a:r>
              <a:rPr lang="ru" sz="1200" dirty="0" smtClean="0">
                <a:solidFill>
                  <a:schemeClr val="dk1"/>
                </a:solidFill>
              </a:rPr>
              <a:t>мы, </a:t>
            </a:r>
            <a:r>
              <a:rPr lang="ru" sz="1200" dirty="0">
                <a:solidFill>
                  <a:schemeClr val="dk1"/>
                </a:solidFill>
              </a:rPr>
              <a:t>зрители, поставим себя на место главной героини, то каждый  из нас поймет, что самое страшное в жизни человека – это пережить утрату своих детей. И уже будет совершенно неважно, какой нации человек их убил, все ли они такие, ведь это не вернет ее потерянных детей, возможность видеть, слышать, обнимать и целовать своих </a:t>
            </a:r>
            <a:r>
              <a:rPr lang="ru" sz="1200" dirty="0" smtClean="0">
                <a:solidFill>
                  <a:schemeClr val="dk1"/>
                </a:solidFill>
              </a:rPr>
              <a:t>любимых, маленьких </a:t>
            </a:r>
            <a:r>
              <a:rPr lang="ru" sz="1200" dirty="0">
                <a:solidFill>
                  <a:schemeClr val="dk1"/>
                </a:solidFill>
              </a:rPr>
              <a:t>и беззащитных малышей.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1386</Words>
  <Application>Microsoft Office PowerPoint</Application>
  <PresentationFormat>Экран (16:9)</PresentationFormat>
  <Paragraphs>49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ФЕДЕРАЛЬНОЕ ГОСУДАРСТВЕННОЕ БЮДЖЕТНОЕ ОБРАЗОВАТЕЛЬНОЕ УЧРЕЖДЕНИЕ ВЫСШЕГО ОБРАЗОВАНИЯ “МЕЛИТОПОЛЬСКИЙ ГОСУДАРСТВЕННЫЙ УНИВЕРСИТЕТ” Гуманитарно-педагогический факультет Кафедра психологии   ВЕЛИКИЕ ПОДВИГИ РУССКИХ ЖЕНЩИН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“МЕЛИТОПОЛЬСКИЙ ГОСУДАРСТВЕННЫЙ УНИВЕРСИТЕТ” Гуманитарно-педагогический факультет Кафедра психологии   ВЕЛИКИЕ ПОДВИГИ РУССКИХ ЖЕНЩИН В ГОДЫ ВЕЛИКОЙ ОТЕЧЕСТВЕННОЙ ВОЙНЫ</dc:title>
  <dc:creator>4300</dc:creator>
  <cp:lastModifiedBy>4300</cp:lastModifiedBy>
  <cp:revision>30</cp:revision>
  <dcterms:modified xsi:type="dcterms:W3CDTF">2025-02-19T07:24:36Z</dcterms:modified>
</cp:coreProperties>
</file>