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1" r:id="rId3"/>
    <p:sldId id="312" r:id="rId4"/>
    <p:sldId id="313" r:id="rId5"/>
    <p:sldId id="266" r:id="rId6"/>
    <p:sldId id="314" r:id="rId7"/>
    <p:sldId id="315" r:id="rId8"/>
    <p:sldId id="316" r:id="rId9"/>
    <p:sldId id="284" r:id="rId10"/>
    <p:sldId id="305" r:id="rId11"/>
    <p:sldId id="288" r:id="rId12"/>
    <p:sldId id="307" r:id="rId13"/>
    <p:sldId id="309" r:id="rId14"/>
    <p:sldId id="317" r:id="rId15"/>
    <p:sldId id="300" r:id="rId16"/>
    <p:sldId id="3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D5ED6-433D-4968-B79F-DC435744BA37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60522-A39B-4427-B31E-C37E36FC1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1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17D9-BFD7-46A9-BE4A-6867A7AC2A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17D9-BFD7-46A9-BE4A-6867A7AC2AF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d3.mycdn.me/image?t=13&amp;bid=582402175947&amp;id=582402175947&amp;plc=WEB&amp;tkn=4rPZOntjAI_SPBPI1YpXpsh4-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774"/>
            <a:ext cx="9405941" cy="6937774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03149"/>
              </p:ext>
            </p:extLst>
          </p:nvPr>
        </p:nvGraphicFramePr>
        <p:xfrm>
          <a:off x="285720" y="357166"/>
          <a:ext cx="8429684" cy="60722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429684"/>
              </a:tblGrid>
              <a:tr h="607223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МБОУ «Кадошкинская средняя общеобразовательная школа».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Исследовательский проект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Автоматическое использование дождевой воды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для технических целей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».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Номинация: «Инженерный проект»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Исполнитель: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класса 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Байчурин Ильшат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Руководитель: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учитель химии и биологии Кузнецов С.А.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хема.jpg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11560" y="0"/>
            <a:ext cx="799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4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-482653"/>
            <a:ext cx="8712968" cy="8556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Расчеты среднегодового объема собранной воды для крыши </a:t>
            </a:r>
            <a:r>
              <a:rPr lang="ru-RU" sz="2000" b="1" dirty="0" err="1" smtClean="0">
                <a:ea typeface="Times New Roman" pitchFamily="18" charset="0"/>
                <a:cs typeface="Times New Roman" pitchFamily="18" charset="0"/>
              </a:rPr>
              <a:t>Кадошкинской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СОШ: </a:t>
            </a:r>
            <a:endParaRPr lang="ru-RU" sz="14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/>
              <a:t>По нашим подсчетам среднегодовой объем  дождевой воды который можно собрать с крыши школы составит 648 м</a:t>
            </a:r>
            <a:r>
              <a:rPr lang="ru-RU" sz="1600" baseline="30000" dirty="0"/>
              <a:t>3</a:t>
            </a:r>
            <a:r>
              <a:rPr lang="ru-RU" sz="1600" dirty="0"/>
              <a:t>.  За 2021год школой было израсходовано 1188 м</a:t>
            </a:r>
            <a:r>
              <a:rPr lang="ru-RU" sz="1600" baseline="30000" dirty="0"/>
              <a:t>3</a:t>
            </a:r>
            <a:r>
              <a:rPr lang="ru-RU" sz="1600" dirty="0"/>
              <a:t> </a:t>
            </a:r>
            <a:r>
              <a:rPr lang="ru-RU" sz="1600" dirty="0" smtClean="0"/>
              <a:t>Следовательно </a:t>
            </a:r>
            <a:r>
              <a:rPr lang="ru-RU" sz="1600" dirty="0"/>
              <a:t>за счет дождевой и талой воды можно сэкономить 55% от всей потребности воды.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V = (S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×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× 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 / 1000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где V – объем собранной воды, м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S – собираемая площадь крыши, м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A – годовая сумма осадков, мм.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коэффициент эффективности сбора воды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=1800х480х0,75/1000=648 м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Расчеты затрат электроэнергии: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перекачку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648 м</a:t>
            </a:r>
            <a:r>
              <a:rPr lang="ru-RU" sz="1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воды насосной станцией с мощностью насоса 800 кВт/час и производительностью  53 л/мин (3,18 м</a:t>
            </a:r>
            <a:r>
              <a:rPr lang="ru-RU" sz="16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/час)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затратится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(648 : 3,18)х0,8 =163 кВт/час. электроэнергии.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Итого  затраты на электроэнергию составят: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163 кВт/час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3,9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635,7 рублей в год.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Расчеты средней ежегодной прибыли: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использования дождевой воды в школе при цене 34,26 рублей за один кубический метр составит: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(648 м</a:t>
            </a:r>
            <a:r>
              <a:rPr lang="ru-RU" sz="1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34,26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636руб  =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21564,78 рублей.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Где: 648 м</a:t>
            </a:r>
            <a:r>
              <a:rPr lang="ru-RU" sz="16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среднегодовой сбор дождевой воды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636руб – затраты на электроэнергию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окупаемости: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236000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21564,78руб =10,8 т.е от 10 до 11 лет.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236000 руб.- общие затраты на установку системы.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195144" cy="64215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46728" y="188259"/>
          <a:ext cx="1285111" cy="6436659"/>
        </p:xfrm>
        <a:graphic>
          <a:graphicData uri="http://schemas.openxmlformats.org/drawingml/2006/table">
            <a:tbl>
              <a:tblPr/>
              <a:tblGrid>
                <a:gridCol w="1285111"/>
              </a:tblGrid>
              <a:tr h="64366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51929" y="188259"/>
          <a:ext cx="1174377" cy="6409093"/>
        </p:xfrm>
        <a:graphic>
          <a:graphicData uri="http://schemas.openxmlformats.org/drawingml/2006/table">
            <a:tbl>
              <a:tblPr/>
              <a:tblGrid>
                <a:gridCol w="1174377"/>
              </a:tblGrid>
              <a:tr h="6409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61247" y="681318"/>
          <a:ext cx="6212541" cy="815788"/>
        </p:xfrm>
        <a:graphic>
          <a:graphicData uri="http://schemas.openxmlformats.org/drawingml/2006/table">
            <a:tbl>
              <a:tblPr/>
              <a:tblGrid>
                <a:gridCol w="6212541"/>
              </a:tblGrid>
              <a:tr h="815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70212" y="3496235"/>
          <a:ext cx="6221506" cy="806824"/>
        </p:xfrm>
        <a:graphic>
          <a:graphicData uri="http://schemas.openxmlformats.org/drawingml/2006/table">
            <a:tbl>
              <a:tblPr/>
              <a:tblGrid>
                <a:gridCol w="6221506"/>
              </a:tblGrid>
              <a:tr h="806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061"/>
          <a:stretch/>
        </p:blipFill>
        <p:spPr bwMode="auto">
          <a:xfrm>
            <a:off x="1317968" y="359241"/>
            <a:ext cx="6180137" cy="55233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75656" y="6165304"/>
            <a:ext cx="190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Цены на 2024 год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800" y="21312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 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/>
              <a:t>Разработанный нами проект можно использовать на абсолютно всех постройках, не зависимо от вида и формы покрытия, без каких либо ограничений.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автоматическому использованию дождевой воды с вкопанными 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водонакопителями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включить в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всех новых сооружений, которые могут служить  и для пожарных целей. </a:t>
            </a:r>
            <a:r>
              <a:rPr lang="ru-RU" sz="2400" dirty="0" smtClean="0"/>
              <a:t>При </a:t>
            </a:r>
            <a:r>
              <a:rPr lang="ru-RU" sz="2400" dirty="0"/>
              <a:t>этом значительно снизится нагрузка на станции водоснабжения населения питьевой водой и на канализационный коллектор. 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Спроектировать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с расположением баков, в верхней части здания. В этом случае вода будет поступать к потребителю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самотеком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значительно проще и экономичнее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установки подобных систем в уже построенных сооружениях.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79512" y="-755205"/>
            <a:ext cx="8784976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Выводы: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принимать меры по охране и экономному использованию водных ресурсов.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Использование дождевой и талой воды позволит значительно уменьшить потребление питьевой.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Использование разработанной нами установки по использованию дождевой воды с автоматическим переключением на центральное водоснабжение не создаст неудобств, и каких либо ограничений при потреблении воды и позволит сэкономить денежные средства.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Реконструкция водоснабжения жилых и общественных зданий с подвальным помещением несложна и не требует больших капиталовложений и окупается в течении 10-11 лет.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Дождевую воду не следует применять в гигиенических и пищевых целях т.к. в ней могут раствориться вредные вещества из воздуха и покрытия крыши.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5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Дождевая вода не содержит хлора, поэтому она в большей мере пригодна для полива,  автомобильных мойках и туалетах.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Использование дождевой воды положительно влияет на состояние грунтовых и артезианских вод, разгружает канализационные сети и очистные сооружения.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Использование дождевой воды в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Кадошкинской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позволит более чем на половину сократить потребление питьевой воды и сэкономить на водоснабжении ежегодно более 12 500 рублей.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Сократится количество воды попадающей в грунт около здания, что положительно скажется на состоянии фундамента и цоколя постройки.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10.При строительстве новых сооружений необходимо в проекты включать альтернативные источники водоснабжения.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-148902"/>
            <a:ext cx="655272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Список использованной литературы и Интернет-источников.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http://www.ecorussia.info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http://vunderkind.info/nasha-planeta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http://greenliving.ru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http://dront.ru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http://geo13.ru/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http://www.abok.ru/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http://superdom.ua/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http://vsaduidoma.com/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http://www.energysave.kg/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http://www.geografia.ru/mordovia.html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latin typeface="Times New Roman"/>
                <a:ea typeface="Times New Roman"/>
              </a:rPr>
              <a:t>И.Р.Голубев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latin typeface="Times New Roman"/>
                <a:ea typeface="Times New Roman"/>
              </a:rPr>
              <a:t>Ю.В.Новиков</a:t>
            </a:r>
            <a:r>
              <a:rPr lang="ru-RU" dirty="0">
                <a:latin typeface="Times New Roman"/>
                <a:ea typeface="Times New Roman"/>
              </a:rPr>
              <a:t>. «Окружающая среда и ее охрана» 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12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И. </a:t>
            </a:r>
            <a:r>
              <a:rPr lang="ru-RU" i="1" dirty="0" err="1">
                <a:latin typeface="Times New Roman"/>
                <a:ea typeface="Times New Roman"/>
                <a:cs typeface="Times New Roman"/>
              </a:rPr>
              <a:t>Фуфаева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 «Азбука среды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». Несколько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советов, как помочь природе и себе самому.                                                                                                                                      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603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58878"/>
            <a:ext cx="8352928" cy="718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       Население </a:t>
            </a:r>
            <a:r>
              <a:rPr lang="ru-RU" sz="2000" dirty="0">
                <a:latin typeface="Times New Roman"/>
                <a:ea typeface="Times New Roman"/>
              </a:rPr>
              <a:t>и потребности в пресной воде постоянно растут, тогда как доступные запасы </a:t>
            </a:r>
            <a:r>
              <a:rPr lang="ru-RU" sz="2000" dirty="0" smtClean="0">
                <a:latin typeface="Times New Roman"/>
                <a:ea typeface="Times New Roman"/>
              </a:rPr>
              <a:t>чистой воды снижаются. 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Мы считаем, что значительно поможет решить данную проблему использование дождевой и талой  воды, причём без ущерба для комфорта за счёт разумного обращения с ней и применения простых технических средств  что позволит сэкономить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питьевую воду и денежные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средства.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 своем проекте мы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разработали систему с помощью которой можно использовать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дождевую воду для смывных бачков в туалете, полива огорода и мытья автотранспорта. И считаем, что для использования ее в гигиенических целях требуется дополнительная очистка и постоянный контроль за кислотностью осадков и другими загрязнителями, которые попадают в воду с покрытия крыши и из воздуха, что значительно усложнит систему автоматического использования дождевой воды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r>
              <a:rPr lang="ru-RU" sz="2000" b="1" i="1" dirty="0"/>
              <a:t>Цели </a:t>
            </a:r>
            <a:r>
              <a:rPr lang="ru-RU" sz="2000" b="1" i="1" dirty="0" smtClean="0"/>
              <a:t>проекта</a:t>
            </a:r>
            <a:r>
              <a:rPr lang="ru-RU" sz="2000" b="1" i="1" dirty="0"/>
              <a:t>:</a:t>
            </a:r>
            <a:r>
              <a:rPr lang="ru-RU" sz="2000" b="1" dirty="0"/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1.Разработать систему по автоматическому использованию дождевой воды в технических целях.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Провести экономические расчеты по эффективности использования данного проекта.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Рассмотреть варианты использования таких систем на различных объектах.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690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 ходе выполнения проекта</a:t>
            </a:r>
            <a:r>
              <a:rPr lang="ru-RU" sz="2800" i="1" dirty="0"/>
              <a:t> </a:t>
            </a:r>
            <a:endParaRPr lang="ru-RU" sz="2800" dirty="0"/>
          </a:p>
          <a:p>
            <a:r>
              <a:rPr lang="ru-RU" sz="2800" dirty="0"/>
              <a:t>Мы ознакомились с современными проблемами водных ресурсов, рассмотрели способы экономного использования воды, изучили мировой опыт по использованию дождевой и талой  воды, по этому вопросу провели анкетирование среди учащихся, разработали схему автоматического использования дождевой и талой  воды на примере  </a:t>
            </a:r>
            <a:r>
              <a:rPr lang="ru-RU" sz="2800" dirty="0" err="1"/>
              <a:t>Кадошкинской</a:t>
            </a:r>
            <a:r>
              <a:rPr lang="ru-RU" sz="2800" dirty="0"/>
              <a:t> СОШ, провели расчеты объема дождевой воды, которую можно собрать с крыши школы, подсчитали рентабельность проекта.</a:t>
            </a:r>
          </a:p>
          <a:p>
            <a:r>
              <a:rPr lang="ru-RU" sz="2800" dirty="0"/>
              <a:t>     </a:t>
            </a:r>
            <a:r>
              <a:rPr lang="ru-RU" sz="2800" i="1" dirty="0"/>
              <a:t>Мы выдвинули </a:t>
            </a:r>
            <a:r>
              <a:rPr lang="ru-RU" sz="2800" b="1" i="1" dirty="0"/>
              <a:t>гипотезу</a:t>
            </a:r>
            <a:r>
              <a:rPr lang="ru-RU" sz="2800" i="1" dirty="0"/>
              <a:t>: что </a:t>
            </a:r>
            <a:r>
              <a:rPr lang="ru-RU" sz="2800" dirty="0"/>
              <a:t>Дождевую и талую воду можно использовать в  целях экономии питьевой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286009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 бы выяснить используется ли дождевая вода у нас в поселке, мы провели анкетирование среди учащихся 8-11 классов. Учащимся предлагалось ответить на семь вопросов анкеты. </a:t>
            </a:r>
          </a:p>
          <a:p>
            <a:r>
              <a:rPr lang="ru-RU" sz="2800" dirty="0"/>
              <a:t>     По результатам анкетирования видно, что практически все осознают опасность загрязнения воды для жизни человека и необходимость бережного отношения к воде. большинство людей стараются экономить воду дома. Ребята понимают, что нельзя  понапрасну лить воду. Дождевую воду большинство используют жители частного сектора 28% для полива огорода , 3% жителей многоэтажек, для полива на даче и 3% для мытья автомобилей. Анкетирование показало, что у нас в поселке дождевая вода используется очень мало, особенно в многоэтажных микрорайонах.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230985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06862"/>
              </p:ext>
            </p:extLst>
          </p:nvPr>
        </p:nvGraphicFramePr>
        <p:xfrm>
          <a:off x="395536" y="307776"/>
          <a:ext cx="8292383" cy="6583680"/>
        </p:xfrm>
        <a:graphic>
          <a:graphicData uri="http://schemas.openxmlformats.org/drawingml/2006/table">
            <a:tbl>
              <a:tblPr/>
              <a:tblGrid>
                <a:gridCol w="681673"/>
                <a:gridCol w="2617758"/>
                <a:gridCol w="1818780"/>
                <a:gridCol w="1509275"/>
                <a:gridCol w="1664897"/>
              </a:tblGrid>
              <a:tr h="365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№</a:t>
                      </a:r>
                      <a:r>
                        <a:rPr lang="ru-RU" sz="1800" dirty="0" err="1">
                          <a:latin typeface="Calibri"/>
                          <a:ea typeface="Times New Roman"/>
                        </a:rPr>
                        <a:t>п</a:t>
                      </a:r>
                      <a:r>
                        <a:rPr lang="en-US" sz="1800" dirty="0">
                          <a:latin typeface="Calibri"/>
                          <a:ea typeface="Times New Roman"/>
                        </a:rPr>
                        <a:t>/</a:t>
                      </a:r>
                      <a:r>
                        <a:rPr lang="ru-RU" sz="1800" dirty="0" err="1">
                          <a:latin typeface="Calibri"/>
                          <a:ea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Не знаю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Нужно ли беречь воду?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97%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Экономите ли вы воду?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Используете ли вы дождевую воду и для чего?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31% для полива.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3% моем автомобиль.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Всегда закрываешь краны после использования?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Закрываешь кран во время чистки зубов?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6..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 каком доме вы живете?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(Нужное подчеркнуть)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В многоэтажном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61%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Частном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37%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Другое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7.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Какое у вас водоснабжение?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Центральное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Со скважины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13%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Другое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9568" y="-61555"/>
            <a:ext cx="75832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1.Вопросы анкеты и процент ответа на них: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16" y="9615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</a:t>
            </a:r>
            <a:r>
              <a:rPr lang="ru-RU" sz="2000" b="1" dirty="0" smtClean="0"/>
              <a:t>(Смотрите фото) </a:t>
            </a:r>
            <a:r>
              <a:rPr lang="ru-RU" sz="2000" dirty="0" smtClean="0"/>
              <a:t>Мы </a:t>
            </a:r>
            <a:r>
              <a:rPr lang="ru-RU" sz="2000" dirty="0"/>
              <a:t>считаем что здание школы лучше всего подходит для сбора и использования дождевой и талой воды. </a:t>
            </a:r>
            <a:r>
              <a:rPr lang="ru-RU" sz="2000" dirty="0" smtClean="0"/>
              <a:t>  </a:t>
            </a:r>
            <a:r>
              <a:rPr lang="ru-RU" sz="2000" dirty="0"/>
              <a:t>Она имеет плоскую крышу с рубероидным покрытием. Для отвода воды используются чугунные трубы диаметром 100 мм. На верху края трубы герметично залиты битумом. </a:t>
            </a:r>
            <a:r>
              <a:rPr lang="ru-RU" sz="2000" dirty="0" smtClean="0"/>
              <a:t>Трубы </a:t>
            </a:r>
            <a:r>
              <a:rPr lang="ru-RU" sz="2000" dirty="0"/>
              <a:t>проходят по технологическим шахтам стены и у основания здания водосток выходит наружу и по желобу вода отводится в грунт. </a:t>
            </a:r>
          </a:p>
          <a:p>
            <a:r>
              <a:rPr lang="ru-RU" sz="2000" b="1" dirty="0"/>
              <a:t>   </a:t>
            </a:r>
            <a:r>
              <a:rPr lang="ru-RU" sz="2000" dirty="0" smtClean="0"/>
              <a:t>Под </a:t>
            </a:r>
            <a:r>
              <a:rPr lang="ru-RU" sz="2000" dirty="0"/>
              <a:t>всем зданием школы имеется большой отапливаемый подвал </a:t>
            </a:r>
          </a:p>
          <a:p>
            <a:r>
              <a:rPr lang="ru-RU" sz="2000" dirty="0"/>
              <a:t>       </a:t>
            </a:r>
            <a:r>
              <a:rPr lang="ru-RU" sz="2000" dirty="0" smtClean="0"/>
              <a:t>Для </a:t>
            </a:r>
            <a:r>
              <a:rPr lang="ru-RU" sz="2000" dirty="0"/>
              <a:t>изменения направления стока дождевой воды в подвальное помещение необходимо развернуть нижние отводы.  В подвале расположить емкость и от сливов к ней проложить трубу и  фильтр для очистки поступающей воды от загрязнений. От емкости следует провести самостоятельную систему трубопроводов для подачи технической воды к смывным бачкам туалетов, которые находятся друг под другом на трех этажах в двух блоках школы, а также для подвода воды к наружному крану используемого для полива пришкольного учебно-опытного участка и для мытья автобусов</a:t>
            </a:r>
            <a:r>
              <a:rPr lang="ru-RU" sz="2000" b="1" dirty="0"/>
              <a:t>.  </a:t>
            </a:r>
            <a:r>
              <a:rPr lang="ru-RU" sz="2000" dirty="0" smtClean="0"/>
              <a:t>   </a:t>
            </a:r>
            <a:r>
              <a:rPr lang="ru-RU" sz="2000" dirty="0"/>
              <a:t>Работа облегчается тем, что вся развязка водопровода находится в подвале и отдельную дополнительную линию к сливным бачкам прокладывать не надо. </a:t>
            </a:r>
          </a:p>
          <a:p>
            <a:r>
              <a:rPr lang="ru-RU" sz="2000" dirty="0" smtClean="0"/>
              <a:t>Техническая </a:t>
            </a:r>
            <a:r>
              <a:rPr lang="ru-RU" sz="2000" dirty="0"/>
              <a:t>линия соединяется с центральным водопроводом системой автоматических клапанов не допускающее перемешивания друг с другом питьевой и дождевой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152020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крыши)\P1050131.JPG"/>
          <p:cNvPicPr/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324350" y="25192"/>
            <a:ext cx="421196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User\Local Settings\Temporary Internet Files\Content.Word\P1050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6916"/>
            <a:ext cx="4106024" cy="27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 подвал\DSCN10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36" y="3356992"/>
            <a:ext cx="40829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подвал\DSCN10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28873"/>
            <a:ext cx="41399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528" y="2905924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Рубероидное</a:t>
            </a:r>
            <a:r>
              <a:rPr lang="ru-RU" sz="1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покрытие крыши с отверстием для слива воды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368" y="2936701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Желоб для отвода воды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7004" y="5949280"/>
            <a:ext cx="854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Трубы центрального водоснабжения школы в подвале</a:t>
            </a:r>
          </a:p>
        </p:txBody>
      </p:sp>
    </p:spTree>
    <p:extLst>
      <p:ext uri="{BB962C8B-B14F-4D97-AF65-F5344CB8AC3E}">
        <p14:creationId xmlns:p14="http://schemas.microsoft.com/office/powerpoint/2010/main" val="11504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432" y="116632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Работы системы осуществляется следующим образом.</a:t>
            </a:r>
          </a:p>
          <a:p>
            <a:r>
              <a:rPr lang="ru-RU" sz="2000" dirty="0"/>
              <a:t>   Забор воды из бака осуществляется насосной станцией работа, которой автоматичес­ки регулируется системой датчиков. </a:t>
            </a:r>
            <a:r>
              <a:rPr lang="ru-RU" sz="2000" b="1" dirty="0" smtClean="0"/>
              <a:t>(Слайд 9 эл. схема)   </a:t>
            </a:r>
            <a:r>
              <a:rPr lang="ru-RU" sz="2000" dirty="0" smtClean="0"/>
              <a:t>Реле </a:t>
            </a:r>
            <a:r>
              <a:rPr lang="ru-RU" sz="2000" dirty="0"/>
              <a:t>давления включает насос в случае понижения давления воды в </a:t>
            </a:r>
            <a:r>
              <a:rPr lang="ru-RU" sz="2000" dirty="0" smtClean="0"/>
              <a:t>системе </a:t>
            </a:r>
            <a:r>
              <a:rPr lang="ru-RU" sz="2000" dirty="0"/>
              <a:t>при открытии кранов потребления воды. При закрытых кранах давление воды повышается, и датчик отключает  подачу электрического тока  на электродвигатель насоса.</a:t>
            </a:r>
          </a:p>
          <a:p>
            <a:r>
              <a:rPr lang="ru-RU" sz="2000" dirty="0"/>
              <a:t>    При падении уровня воды в баке  датчик уровня воды отключает подачу электрического тока  на электродвигатель насоса и одновременно на электромагнитный клапан. </a:t>
            </a:r>
            <a:r>
              <a:rPr lang="ru-RU" sz="2000" b="1" dirty="0"/>
              <a:t>(Слайд </a:t>
            </a:r>
            <a:r>
              <a:rPr lang="ru-RU" sz="2000" b="1" dirty="0" smtClean="0"/>
              <a:t>10  схема)   </a:t>
            </a:r>
            <a:r>
              <a:rPr lang="ru-RU" sz="2000" dirty="0"/>
              <a:t>При этом он открывается, и вода в техническую линию будет поступать из центрального водопровода. Если в накопительном баке набирается вода выше заданной отметки,  подача электричества возобновляется и электромагнитный клапан перекрывает подачу воды от центрального </a:t>
            </a:r>
            <a:r>
              <a:rPr lang="ru-RU" sz="2000" dirty="0" smtClean="0"/>
              <a:t>водопровода. Пружинный </a:t>
            </a:r>
            <a:r>
              <a:rPr lang="ru-RU" sz="2000" dirty="0"/>
              <a:t>обратный клапан предотвращает попадание дождевой воды в питьевую воду в случае неисправности электромагнитного клапана. В аварийной ситуации вода перекрывается ручными кранами.  </a:t>
            </a:r>
          </a:p>
          <a:p>
            <a:r>
              <a:rPr lang="ru-RU" sz="2000" dirty="0"/>
              <a:t>    В случае отключения электричества система будет вести себя также как и при падении уровня воды. </a:t>
            </a:r>
          </a:p>
        </p:txBody>
      </p:sp>
    </p:spTree>
    <p:extLst>
      <p:ext uri="{BB962C8B-B14F-4D97-AF65-F5344CB8AC3E}">
        <p14:creationId xmlns:p14="http://schemas.microsoft.com/office/powerpoint/2010/main" val="201610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Скругленный прямоугольник 103"/>
          <p:cNvSpPr/>
          <p:nvPr/>
        </p:nvSpPr>
        <p:spPr>
          <a:xfrm>
            <a:off x="4504075" y="291679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3075315" y="291679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31316" y="3158383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231448" y="2944069"/>
            <a:ext cx="42862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31316" y="2444003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31448" y="2229689"/>
            <a:ext cx="438152" cy="2047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88638" y="3158383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588770" y="2944069"/>
            <a:ext cx="42862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88638" y="2444003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88770" y="2229689"/>
            <a:ext cx="42862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17398" y="2444003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17398" y="3158383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017134" y="2729755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088572" y="2658317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445894" y="2729755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338737" y="2765474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02688" y="265831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220 в</a:t>
            </a:r>
            <a:endParaRPr lang="ru-RU" b="1" dirty="0"/>
          </a:p>
        </p:txBody>
      </p:sp>
      <p:sp>
        <p:nvSpPr>
          <p:cNvPr id="33" name="Овал 32"/>
          <p:cNvSpPr/>
          <p:nvPr/>
        </p:nvSpPr>
        <p:spPr>
          <a:xfrm>
            <a:off x="2231316" y="2372565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159878" y="3086945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31316" y="2372565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3588638" y="2444003"/>
            <a:ext cx="142876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3303680" y="1728829"/>
            <a:ext cx="142876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4017266" y="1015243"/>
            <a:ext cx="128588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4303018" y="1729623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945960" y="1229557"/>
            <a:ext cx="71438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эмк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>
            <a:endCxn id="52" idx="2"/>
          </p:cNvCxnSpPr>
          <p:nvPr/>
        </p:nvCxnSpPr>
        <p:spPr>
          <a:xfrm rot="5400000" flipH="1" flipV="1">
            <a:off x="5231712" y="1658185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52" idx="0"/>
          </p:cNvCxnSpPr>
          <p:nvPr/>
        </p:nvCxnSpPr>
        <p:spPr>
          <a:xfrm rot="5400000">
            <a:off x="5195993" y="112240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3945828" y="2372565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31580" y="3086945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3160010" y="330125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588770" y="330125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</a:t>
            </a:r>
            <a:endParaRPr lang="ru-RU" b="1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5400000">
            <a:off x="5660340" y="2801193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660340" y="2586879"/>
            <a:ext cx="64294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789563" y="370261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Условные обозначения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731250" y="4071942"/>
            <a:ext cx="64294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588506" y="40719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электронасос</a:t>
            </a:r>
            <a:endParaRPr lang="ru-RU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695531" y="4601656"/>
            <a:ext cx="71438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эмк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552787" y="460165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Электромагнитный  клапан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66969" y="5101722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838407" y="510172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24225" y="517316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Реле давления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66969" y="5673226"/>
            <a:ext cx="6429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838407" y="567322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481349" y="56732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 Датчик уровня жидкости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5737" y="55101"/>
            <a:ext cx="7701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Электрическая принципиальная схема подключения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электронасоса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1391</Words>
  <Application>Microsoft Office PowerPoint</Application>
  <PresentationFormat>Экран (4:3)</PresentationFormat>
  <Paragraphs>149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Кабинет 21</cp:lastModifiedBy>
  <cp:revision>46</cp:revision>
  <dcterms:modified xsi:type="dcterms:W3CDTF">2025-04-15T05:50:16Z</dcterms:modified>
</cp:coreProperties>
</file>