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lvl="0">
      <a:defRPr lang="ru-RU"/>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E1FEE56-1B7C-487E-8D3D-89125A264456}" type="datetimeFigureOut">
              <a:rPr lang="ru-RU" smtClean="0"/>
              <a:t>01.04.2025</a:t>
            </a:fld>
            <a:endParaRPr lang="ru-RU"/>
          </a:p>
        </p:txBody>
      </p:sp>
      <p:sp>
        <p:nvSpPr>
          <p:cNvPr id="5" name="Footer Placeholder 4"/>
          <p:cNvSpPr>
            <a:spLocks noGrp="1"/>
          </p:cNvSpPr>
          <p:nvPr>
            <p:ph type="ftr" sz="quarter" idx="11"/>
          </p:nvPr>
        </p:nvSpPr>
        <p:spPr>
          <a:xfrm>
            <a:off x="2692397" y="5037663"/>
            <a:ext cx="5214635" cy="279400"/>
          </a:xfrm>
        </p:spPr>
        <p:txBody>
          <a:bodyPr/>
          <a:lstStyle/>
          <a:p>
            <a:endParaRPr lang="ru-RU"/>
          </a:p>
        </p:txBody>
      </p:sp>
      <p:sp>
        <p:nvSpPr>
          <p:cNvPr id="6" name="Slide Number Placeholder 5"/>
          <p:cNvSpPr>
            <a:spLocks noGrp="1"/>
          </p:cNvSpPr>
          <p:nvPr>
            <p:ph type="sldNum" sz="quarter" idx="12"/>
          </p:nvPr>
        </p:nvSpPr>
        <p:spPr>
          <a:xfrm>
            <a:off x="8956900" y="5037663"/>
            <a:ext cx="551167" cy="279400"/>
          </a:xfrm>
        </p:spPr>
        <p:txBody>
          <a:bodyPr/>
          <a:lstStyle/>
          <a:p>
            <a:fld id="{0B3AE2F1-0D25-48F6-8D1A-BEBCE7A1AFA0}" type="slidenum">
              <a:rPr lang="ru-RU" smtClean="0"/>
              <a:t>‹#›</a:t>
            </a:fld>
            <a:endParaRPr lang="ru-RU"/>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4148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E1FEE56-1B7C-487E-8D3D-89125A264456}" type="datetimeFigureOut">
              <a:rPr lang="ru-RU" smtClean="0"/>
              <a:t>01.04.2025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B3AE2F1-0D25-48F6-8D1A-BEBCE7A1AFA0}" type="slidenum">
              <a:rPr lang="ru-RU" smtClean="0"/>
              <a:t>‹#›</a:t>
            </a:fld>
            <a:endParaRPr lang="ru-RU"/>
          </a:p>
        </p:txBody>
      </p:sp>
    </p:spTree>
    <p:extLst>
      <p:ext uri="{BB962C8B-B14F-4D97-AF65-F5344CB8AC3E}">
        <p14:creationId xmlns:p14="http://schemas.microsoft.com/office/powerpoint/2010/main" val="3016362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E1FEE56-1B7C-487E-8D3D-89125A264456}" type="datetimeFigureOut">
              <a:rPr lang="ru-RU" smtClean="0"/>
              <a:t>01.04.2025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B3AE2F1-0D25-48F6-8D1A-BEBCE7A1AFA0}" type="slidenum">
              <a:rPr lang="ru-RU" smtClean="0"/>
              <a:t>‹#›</a:t>
            </a:fld>
            <a:endParaRPr lang="ru-RU"/>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4239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E1FEE56-1B7C-487E-8D3D-89125A264456}" type="datetimeFigureOut">
              <a:rPr lang="ru-RU" smtClean="0"/>
              <a:t>01.04.2025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B3AE2F1-0D25-48F6-8D1A-BEBCE7A1AFA0}" type="slidenum">
              <a:rPr lang="ru-RU" smtClean="0"/>
              <a:t>‹#›</a:t>
            </a:fld>
            <a:endParaRPr lang="ru-RU"/>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4556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E1FEE56-1B7C-487E-8D3D-89125A264456}" type="datetimeFigureOut">
              <a:rPr lang="ru-RU" smtClean="0"/>
              <a:t>01.04.2025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B3AE2F1-0D25-48F6-8D1A-BEBCE7A1AFA0}" type="slidenum">
              <a:rPr lang="ru-RU" smtClean="0"/>
              <a:t>‹#›</a:t>
            </a:fld>
            <a:endParaRPr lang="ru-RU"/>
          </a:p>
        </p:txBody>
      </p:sp>
    </p:spTree>
    <p:extLst>
      <p:ext uri="{BB962C8B-B14F-4D97-AF65-F5344CB8AC3E}">
        <p14:creationId xmlns:p14="http://schemas.microsoft.com/office/powerpoint/2010/main" val="1360474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E1FEE56-1B7C-487E-8D3D-89125A264456}" type="datetimeFigureOut">
              <a:rPr lang="ru-RU" smtClean="0"/>
              <a:t>01.04.2025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B3AE2F1-0D25-48F6-8D1A-BEBCE7A1AFA0}" type="slidenum">
              <a:rPr lang="ru-RU" smtClean="0"/>
              <a:t>‹#›</a:t>
            </a:fld>
            <a:endParaRPr lang="ru-RU"/>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7985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E1FEE56-1B7C-487E-8D3D-89125A264456}" type="datetimeFigureOut">
              <a:rPr lang="ru-RU" smtClean="0"/>
              <a:t>01.04.2025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B3AE2F1-0D25-48F6-8D1A-BEBCE7A1AFA0}" type="slidenum">
              <a:rPr lang="ru-RU" smtClean="0"/>
              <a:t>‹#›</a:t>
            </a:fld>
            <a:endParaRPr lang="ru-RU"/>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416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E1FEE56-1B7C-487E-8D3D-89125A264456}" type="datetimeFigureOut">
              <a:rPr lang="ru-RU" smtClean="0"/>
              <a:t>01.04.2025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B3AE2F1-0D25-48F6-8D1A-BEBCE7A1AFA0}"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8543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E1FEE56-1B7C-487E-8D3D-89125A264456}" type="datetimeFigureOut">
              <a:rPr lang="ru-RU" smtClean="0"/>
              <a:t>01.04.2025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B3AE2F1-0D25-48F6-8D1A-BEBCE7A1AFA0}" type="slidenum">
              <a:rPr lang="ru-RU" smtClean="0"/>
              <a:t>‹#›</a:t>
            </a:fld>
            <a:endParaRPr lang="ru-RU"/>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624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E1FEE56-1B7C-487E-8D3D-89125A264456}" type="datetimeFigureOut">
              <a:rPr lang="ru-RU" smtClean="0"/>
              <a:t>01.04.2025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B3AE2F1-0D25-48F6-8D1A-BEBCE7A1AFA0}" type="slidenum">
              <a:rPr lang="ru-RU" smtClean="0"/>
              <a:t>‹#›</a:t>
            </a:fld>
            <a:endParaRPr lang="ru-RU"/>
          </a:p>
        </p:txBody>
      </p:sp>
    </p:spTree>
    <p:extLst>
      <p:ext uri="{BB962C8B-B14F-4D97-AF65-F5344CB8AC3E}">
        <p14:creationId xmlns:p14="http://schemas.microsoft.com/office/powerpoint/2010/main" val="3756898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E1FEE56-1B7C-487E-8D3D-89125A264456}" type="datetimeFigureOut">
              <a:rPr lang="ru-RU" smtClean="0"/>
              <a:t>01.04.2025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B3AE2F1-0D25-48F6-8D1A-BEBCE7A1AFA0}" type="slidenum">
              <a:rPr lang="ru-RU" smtClean="0"/>
              <a:t>‹#›</a:t>
            </a:fld>
            <a:endParaRPr lang="ru-RU"/>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2100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E1FEE56-1B7C-487E-8D3D-89125A264456}" type="datetimeFigureOut">
              <a:rPr lang="ru-RU" smtClean="0"/>
              <a:t>01.04.2025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B3AE2F1-0D25-48F6-8D1A-BEBCE7A1AFA0}" type="slidenum">
              <a:rPr lang="ru-RU" smtClean="0"/>
              <a:t>‹#›</a:t>
            </a:fld>
            <a:endParaRPr lang="ru-RU"/>
          </a:p>
        </p:txBody>
      </p:sp>
    </p:spTree>
    <p:extLst>
      <p:ext uri="{BB962C8B-B14F-4D97-AF65-F5344CB8AC3E}">
        <p14:creationId xmlns:p14="http://schemas.microsoft.com/office/powerpoint/2010/main" val="2905224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E1FEE56-1B7C-487E-8D3D-89125A264456}" type="datetimeFigureOut">
              <a:rPr lang="ru-RU" smtClean="0"/>
              <a:t>01.04.2025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B3AE2F1-0D25-48F6-8D1A-BEBCE7A1AFA0}" type="slidenum">
              <a:rPr lang="ru-RU" smtClean="0"/>
              <a:t>‹#›</a:t>
            </a:fld>
            <a:endParaRPr lang="ru-RU"/>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5498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E1FEE56-1B7C-487E-8D3D-89125A264456}" type="datetimeFigureOut">
              <a:rPr lang="ru-RU" smtClean="0"/>
              <a:t>01.04.2025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B3AE2F1-0D25-48F6-8D1A-BEBCE7A1AFA0}"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0623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FEE56-1B7C-487E-8D3D-89125A264456}" type="datetimeFigureOut">
              <a:rPr lang="ru-RU" smtClean="0"/>
              <a:t>01.04.2025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B3AE2F1-0D25-48F6-8D1A-BEBCE7A1AFA0}" type="slidenum">
              <a:rPr lang="ru-RU" smtClean="0"/>
              <a:t>‹#›</a:t>
            </a:fld>
            <a:endParaRPr lang="ru-RU"/>
          </a:p>
        </p:txBody>
      </p:sp>
    </p:spTree>
    <p:extLst>
      <p:ext uri="{BB962C8B-B14F-4D97-AF65-F5344CB8AC3E}">
        <p14:creationId xmlns:p14="http://schemas.microsoft.com/office/powerpoint/2010/main" val="1446322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E1FEE56-1B7C-487E-8D3D-89125A264456}" type="datetimeFigureOut">
              <a:rPr lang="ru-RU" smtClean="0"/>
              <a:t>01.04.2025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B3AE2F1-0D25-48F6-8D1A-BEBCE7A1AFA0}" type="slidenum">
              <a:rPr lang="ru-RU" smtClean="0"/>
              <a:t>‹#›</a:t>
            </a:fld>
            <a:endParaRPr lang="ru-RU"/>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8495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E1FEE56-1B7C-487E-8D3D-89125A264456}" type="datetimeFigureOut">
              <a:rPr lang="ru-RU" smtClean="0"/>
              <a:t>01.04.2025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B3AE2F1-0D25-48F6-8D1A-BEBCE7A1AFA0}" type="slidenum">
              <a:rPr lang="ru-RU" smtClean="0"/>
              <a:t>‹#›</a:t>
            </a:fld>
            <a:endParaRPr lang="ru-RU"/>
          </a:p>
        </p:txBody>
      </p:sp>
    </p:spTree>
    <p:extLst>
      <p:ext uri="{BB962C8B-B14F-4D97-AF65-F5344CB8AC3E}">
        <p14:creationId xmlns:p14="http://schemas.microsoft.com/office/powerpoint/2010/main" val="1285395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E1FEE56-1B7C-487E-8D3D-89125A264456}" type="datetimeFigureOut">
              <a:rPr lang="ru-RU" smtClean="0"/>
              <a:t>01.04.2025</a:t>
            </a:fld>
            <a:endParaRPr lang="ru-RU"/>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B3AE2F1-0D25-48F6-8D1A-BEBCE7A1AFA0}" type="slidenum">
              <a:rPr lang="ru-RU" smtClean="0"/>
              <a:t>‹#›</a:t>
            </a:fld>
            <a:endParaRPr lang="ru-RU"/>
          </a:p>
        </p:txBody>
      </p:sp>
    </p:spTree>
    <p:extLst>
      <p:ext uri="{BB962C8B-B14F-4D97-AF65-F5344CB8AC3E}">
        <p14:creationId xmlns:p14="http://schemas.microsoft.com/office/powerpoint/2010/main" val="2679098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3338" y="740229"/>
            <a:ext cx="9109165" cy="1077218"/>
          </a:xfrm>
          <a:prstGeom prst="rect">
            <a:avLst/>
          </a:prstGeom>
          <a:noFill/>
        </p:spPr>
        <p:txBody>
          <a:bodyPr wrap="square" rtlCol="0">
            <a:spAutoFit/>
          </a:bodyPr>
          <a:lstStyle/>
          <a:p>
            <a:pPr algn="ctr"/>
            <a:r>
              <a:rPr lang="ru-RU" sz="3200" dirty="0" smtClean="0"/>
              <a:t>Номинация</a:t>
            </a:r>
            <a:r>
              <a:rPr lang="ru-RU" sz="3200" dirty="0" smtClean="0"/>
              <a:t>: «Презентация»</a:t>
            </a:r>
          </a:p>
          <a:p>
            <a:pPr algn="ctr"/>
            <a:r>
              <a:rPr lang="ru-RU" sz="3200" dirty="0" smtClean="0"/>
              <a:t>Название работы: </a:t>
            </a:r>
            <a:r>
              <a:rPr lang="ru-RU" sz="3200" dirty="0" smtClean="0"/>
              <a:t>«Сюрприз в грибной корзинке</a:t>
            </a:r>
            <a:r>
              <a:rPr lang="ru-RU" sz="3200" dirty="0" smtClean="0"/>
              <a:t>»</a:t>
            </a:r>
            <a:endParaRPr lang="ru-RU" sz="3200" dirty="0"/>
          </a:p>
        </p:txBody>
      </p:sp>
      <p:sp>
        <p:nvSpPr>
          <p:cNvPr id="3" name="TextBox 2"/>
          <p:cNvSpPr txBox="1"/>
          <p:nvPr/>
        </p:nvSpPr>
        <p:spPr>
          <a:xfrm>
            <a:off x="6731727" y="4693919"/>
            <a:ext cx="4798422" cy="1477328"/>
          </a:xfrm>
          <a:prstGeom prst="rect">
            <a:avLst/>
          </a:prstGeom>
          <a:noFill/>
        </p:spPr>
        <p:txBody>
          <a:bodyPr wrap="square" rtlCol="0">
            <a:spAutoFit/>
          </a:bodyPr>
          <a:lstStyle/>
          <a:p>
            <a:pPr algn="r"/>
            <a:r>
              <a:rPr lang="ru-RU" dirty="0" smtClean="0"/>
              <a:t>Работу выполнил: ученик 4 «В» класса </a:t>
            </a:r>
          </a:p>
          <a:p>
            <a:pPr algn="r"/>
            <a:r>
              <a:rPr lang="ru-RU" dirty="0" smtClean="0"/>
              <a:t>МАОУ «Город дорог» </a:t>
            </a:r>
            <a:r>
              <a:rPr lang="ru-RU" dirty="0" err="1" smtClean="0"/>
              <a:t>г.Перми</a:t>
            </a:r>
            <a:r>
              <a:rPr lang="ru-RU" dirty="0" smtClean="0"/>
              <a:t> </a:t>
            </a:r>
          </a:p>
          <a:p>
            <a:pPr algn="r"/>
            <a:r>
              <a:rPr lang="ru-RU" dirty="0" err="1" smtClean="0"/>
              <a:t>Ничков</a:t>
            </a:r>
            <a:r>
              <a:rPr lang="ru-RU" dirty="0" smtClean="0"/>
              <a:t> Георгий</a:t>
            </a:r>
          </a:p>
          <a:p>
            <a:pPr algn="r"/>
            <a:r>
              <a:rPr lang="ru-RU" dirty="0"/>
              <a:t>Р</a:t>
            </a:r>
            <a:r>
              <a:rPr lang="ru-RU" dirty="0" smtClean="0"/>
              <a:t>уководитель: </a:t>
            </a:r>
            <a:r>
              <a:rPr lang="ru-RU" dirty="0" err="1" smtClean="0"/>
              <a:t>Семёнова</a:t>
            </a:r>
            <a:r>
              <a:rPr lang="ru-RU" dirty="0" smtClean="0"/>
              <a:t> Людмила Владимировна</a:t>
            </a:r>
            <a:endParaRPr lang="ru-RU" dirty="0"/>
          </a:p>
        </p:txBody>
      </p:sp>
      <p:pic>
        <p:nvPicPr>
          <p:cNvPr id="4" name="Рисунок 3"/>
          <p:cNvPicPr>
            <a:picLocks noChangeAspect="1"/>
          </p:cNvPicPr>
          <p:nvPr/>
        </p:nvPicPr>
        <p:blipFill>
          <a:blip r:embed="rId2"/>
          <a:stretch>
            <a:fillRect/>
          </a:stretch>
        </p:blipFill>
        <p:spPr>
          <a:xfrm>
            <a:off x="1147528" y="3962399"/>
            <a:ext cx="1959704" cy="1937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241563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9692" y="722811"/>
            <a:ext cx="7759337" cy="1569660"/>
          </a:xfrm>
          <a:prstGeom prst="rect">
            <a:avLst/>
          </a:prstGeom>
          <a:noFill/>
        </p:spPr>
        <p:txBody>
          <a:bodyPr wrap="square" rtlCol="0">
            <a:spAutoFit/>
          </a:bodyPr>
          <a:lstStyle/>
          <a:p>
            <a:pPr algn="ctr"/>
            <a:r>
              <a:rPr lang="ru-RU" sz="3200" dirty="0" smtClean="0"/>
              <a:t>И полетели дни за днями…..После того, как птица стали приносить в клюве червячков, мы поняли, что птенцы вылупились!</a:t>
            </a:r>
            <a:endParaRPr lang="ru-RU" sz="3200"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0960" y="2292471"/>
            <a:ext cx="4876800" cy="3657600"/>
          </a:xfrm>
          <a:prstGeom prst="rect">
            <a:avLst/>
          </a:prstGeom>
          <a:ln>
            <a:noFill/>
          </a:ln>
          <a:effectLst>
            <a:softEdge rad="112500"/>
          </a:effectLst>
        </p:spPr>
      </p:pic>
    </p:spTree>
    <p:extLst>
      <p:ext uri="{BB962C8B-B14F-4D97-AF65-F5344CB8AC3E}">
        <p14:creationId xmlns:p14="http://schemas.microsoft.com/office/powerpoint/2010/main" val="312862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6149" y="757646"/>
            <a:ext cx="9030789" cy="1015663"/>
          </a:xfrm>
          <a:prstGeom prst="rect">
            <a:avLst/>
          </a:prstGeom>
          <a:noFill/>
        </p:spPr>
        <p:txBody>
          <a:bodyPr wrap="square" rtlCol="0">
            <a:spAutoFit/>
          </a:bodyPr>
          <a:lstStyle/>
          <a:p>
            <a:r>
              <a:rPr lang="ru-RU" sz="6000" b="1" dirty="0" smtClean="0">
                <a:ln w="0"/>
                <a:solidFill>
                  <a:schemeClr val="accent6"/>
                </a:solidFill>
                <a:effectLst>
                  <a:reflection blurRad="6350" stA="53000" endA="300" endPos="35500" dir="5400000" sy="-90000" algn="bl" rotWithShape="0"/>
                </a:effectLst>
              </a:rPr>
              <a:t>Ура! У нас пополнение!</a:t>
            </a:r>
            <a:endParaRPr lang="ru-RU" sz="6000" b="1" dirty="0">
              <a:ln w="0"/>
              <a:solidFill>
                <a:schemeClr val="accent6"/>
              </a:solidFill>
              <a:effectLst>
                <a:reflection blurRad="6350" stA="53000" endA="300" endPos="35500" dir="5400000" sy="-90000" algn="bl" rotWithShape="0"/>
              </a:effectLst>
            </a:endParaRPr>
          </a:p>
        </p:txBody>
      </p:sp>
      <p:pic>
        <p:nvPicPr>
          <p:cNvPr id="3" name="Рисунок 2"/>
          <p:cNvPicPr>
            <a:picLocks noChangeAspect="1"/>
          </p:cNvPicPr>
          <p:nvPr/>
        </p:nvPicPr>
        <p:blipFill rotWithShape="1">
          <a:blip r:embed="rId2"/>
          <a:srcRect t="15028" b="14964"/>
          <a:stretch/>
        </p:blipFill>
        <p:spPr>
          <a:xfrm>
            <a:off x="3171554" y="1877813"/>
            <a:ext cx="6024699" cy="4217781"/>
          </a:xfrm>
          <a:prstGeom prst="rect">
            <a:avLst/>
          </a:prstGeom>
          <a:ln>
            <a:noFill/>
          </a:ln>
          <a:effectLst>
            <a:softEdge rad="112500"/>
          </a:effectLst>
        </p:spPr>
      </p:pic>
    </p:spTree>
    <p:extLst>
      <p:ext uri="{BB962C8B-B14F-4D97-AF65-F5344CB8AC3E}">
        <p14:creationId xmlns:p14="http://schemas.microsoft.com/office/powerpoint/2010/main" val="292465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3005" y="1516724"/>
            <a:ext cx="3439886" cy="584775"/>
          </a:xfrm>
          <a:prstGeom prst="rect">
            <a:avLst/>
          </a:prstGeom>
          <a:noFill/>
        </p:spPr>
        <p:txBody>
          <a:bodyPr wrap="square" rtlCol="0">
            <a:spAutoFit/>
          </a:bodyPr>
          <a:lstStyle/>
          <a:p>
            <a:r>
              <a:rPr lang="ru-RU" sz="3200" b="1" i="1" dirty="0" smtClean="0"/>
              <a:t>Первый птенец</a:t>
            </a:r>
            <a:endParaRPr lang="ru-RU" sz="3200" b="1" i="1" dirty="0"/>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t="13333"/>
          <a:stretch/>
        </p:blipFill>
        <p:spPr>
          <a:xfrm>
            <a:off x="1541417" y="2215437"/>
            <a:ext cx="3537915" cy="2694896"/>
          </a:xfrm>
          <a:prstGeom prst="rect">
            <a:avLst/>
          </a:prstGeom>
          <a:ln>
            <a:noFill/>
          </a:ln>
          <a:effectLst>
            <a:softEdge rad="112500"/>
          </a:effectLst>
        </p:spPr>
      </p:pic>
      <p:sp>
        <p:nvSpPr>
          <p:cNvPr id="4" name="TextBox 3"/>
          <p:cNvSpPr txBox="1"/>
          <p:nvPr/>
        </p:nvSpPr>
        <p:spPr>
          <a:xfrm>
            <a:off x="6217919" y="1516724"/>
            <a:ext cx="6287587" cy="584775"/>
          </a:xfrm>
          <a:prstGeom prst="rect">
            <a:avLst/>
          </a:prstGeom>
          <a:noFill/>
        </p:spPr>
        <p:txBody>
          <a:bodyPr wrap="square" rtlCol="0">
            <a:spAutoFit/>
          </a:bodyPr>
          <a:lstStyle/>
          <a:p>
            <a:r>
              <a:rPr lang="ru-RU" sz="3200" b="1" i="1" dirty="0" smtClean="0"/>
              <a:t>Второй, третий, четвертый</a:t>
            </a:r>
            <a:endParaRPr lang="ru-RU" sz="3200" b="1" i="1" dirty="0"/>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4883" t="33905" b="-3683"/>
          <a:stretch/>
        </p:blipFill>
        <p:spPr>
          <a:xfrm>
            <a:off x="6888479" y="2101499"/>
            <a:ext cx="3605350" cy="2856349"/>
          </a:xfrm>
          <a:prstGeom prst="rect">
            <a:avLst/>
          </a:prstGeom>
          <a:ln>
            <a:noFill/>
          </a:ln>
          <a:effectLst>
            <a:softEdge rad="112500"/>
          </a:effectLst>
        </p:spPr>
      </p:pic>
      <p:sp>
        <p:nvSpPr>
          <p:cNvPr id="6" name="TextBox 5"/>
          <p:cNvSpPr txBox="1"/>
          <p:nvPr/>
        </p:nvSpPr>
        <p:spPr>
          <a:xfrm>
            <a:off x="1619794" y="879566"/>
            <a:ext cx="9361715"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ru-RU" sz="2800" dirty="0" smtClean="0"/>
              <a:t>29 мая 2022 года в 11.46 на край корзинки сел первый птенец</a:t>
            </a:r>
            <a:endParaRPr lang="ru-RU" sz="2800" dirty="0"/>
          </a:p>
        </p:txBody>
      </p:sp>
      <p:sp>
        <p:nvSpPr>
          <p:cNvPr id="7" name="TextBox 6"/>
          <p:cNvSpPr txBox="1"/>
          <p:nvPr/>
        </p:nvSpPr>
        <p:spPr>
          <a:xfrm>
            <a:off x="2503713" y="4975417"/>
            <a:ext cx="7428411" cy="646331"/>
          </a:xfrm>
          <a:prstGeom prst="rect">
            <a:avLst/>
          </a:prstGeom>
          <a:noFill/>
        </p:spPr>
        <p:txBody>
          <a:bodyPr wrap="square" rtlCol="0">
            <a:spAutoFit/>
          </a:bodyPr>
          <a:lstStyle/>
          <a:p>
            <a:pPr algn="ctr"/>
            <a:r>
              <a:rPr lang="ru-RU" sz="3600" i="1" dirty="0" smtClean="0"/>
              <a:t>Всего вылупилось 5 птенцов</a:t>
            </a:r>
            <a:endParaRPr lang="ru-RU" sz="3600" i="1" dirty="0"/>
          </a:p>
        </p:txBody>
      </p:sp>
    </p:spTree>
    <p:extLst>
      <p:ext uri="{BB962C8B-B14F-4D97-AF65-F5344CB8AC3E}">
        <p14:creationId xmlns:p14="http://schemas.microsoft.com/office/powerpoint/2010/main" val="307950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heel(1)">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103" y="661851"/>
            <a:ext cx="10877006" cy="1938992"/>
          </a:xfrm>
          <a:prstGeom prst="rect">
            <a:avLst/>
          </a:prstGeom>
          <a:noFill/>
        </p:spPr>
        <p:txBody>
          <a:bodyPr wrap="square" rtlCol="0">
            <a:spAutoFit/>
          </a:bodyPr>
          <a:lstStyle/>
          <a:p>
            <a:pPr algn="ctr"/>
            <a:r>
              <a:rPr lang="ru-RU" sz="2000" dirty="0" smtClean="0"/>
              <a:t>Пришло время малышам покидать гнездо. Кто-то смог сам взлететь, а кому-то пришлось помочь. Мы всей семьей переживали за них, как за своих детей. Ведь они такие маленькие, пушистые, пестренькие, беззащитные комочки. Они цеплялись лапками за палец моего  папы, он  подсаживал их на решетку окон балкона и помогал им взлетать. Кто-то взлетал сразу, а кто-то только после падения на землю. Но все прошло успешно! Наши малыши справились! </a:t>
            </a:r>
          </a:p>
          <a:p>
            <a:pPr algn="ctr"/>
            <a:r>
              <a:rPr lang="ru-RU" sz="2000" dirty="0" smtClean="0"/>
              <a:t>Теперь наступает новый этап в их жизни!</a:t>
            </a:r>
            <a:endParaRPr lang="ru-RU" sz="2000" dirty="0"/>
          </a:p>
        </p:txBody>
      </p:sp>
      <p:pic>
        <p:nvPicPr>
          <p:cNvPr id="5" name="Рисунок 4"/>
          <p:cNvPicPr>
            <a:picLocks noChangeAspect="1"/>
          </p:cNvPicPr>
          <p:nvPr/>
        </p:nvPicPr>
        <p:blipFill>
          <a:blip r:embed="rId2"/>
          <a:stretch>
            <a:fillRect/>
          </a:stretch>
        </p:blipFill>
        <p:spPr>
          <a:xfrm>
            <a:off x="6879527" y="2744246"/>
            <a:ext cx="3919101" cy="2939327"/>
          </a:xfrm>
          <a:prstGeom prst="rect">
            <a:avLst/>
          </a:prstGeom>
        </p:spPr>
      </p:pic>
      <p:pic>
        <p:nvPicPr>
          <p:cNvPr id="6" name="Рисунок 5"/>
          <p:cNvPicPr>
            <a:picLocks noChangeAspect="1"/>
          </p:cNvPicPr>
          <p:nvPr/>
        </p:nvPicPr>
        <p:blipFill rotWithShape="1">
          <a:blip r:embed="rId3"/>
          <a:srcRect l="14214" t="9651" r="24644" b="12889"/>
          <a:stretch/>
        </p:blipFill>
        <p:spPr>
          <a:xfrm>
            <a:off x="1776548" y="2744246"/>
            <a:ext cx="4153989" cy="2960203"/>
          </a:xfrm>
          <a:prstGeom prst="rect">
            <a:avLst/>
          </a:prstGeom>
          <a:ln>
            <a:noFill/>
          </a:ln>
          <a:effectLst>
            <a:softEdge rad="112500"/>
          </a:effectLst>
        </p:spPr>
      </p:pic>
    </p:spTree>
    <p:extLst>
      <p:ext uri="{BB962C8B-B14F-4D97-AF65-F5344CB8AC3E}">
        <p14:creationId xmlns:p14="http://schemas.microsoft.com/office/powerpoint/2010/main" val="294429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1669" y="625665"/>
            <a:ext cx="10877004" cy="1384995"/>
          </a:xfrm>
          <a:prstGeom prst="rect">
            <a:avLst/>
          </a:prstGeom>
          <a:noFill/>
        </p:spPr>
        <p:txBody>
          <a:bodyPr wrap="square" rtlCol="0">
            <a:spAutoFit/>
          </a:bodyPr>
          <a:lstStyle/>
          <a:p>
            <a:pPr algn="ctr"/>
            <a:r>
              <a:rPr lang="ru-RU" sz="2800" dirty="0" smtClean="0"/>
              <a:t>После того, как птенцы покинули гнездо, </a:t>
            </a:r>
          </a:p>
          <a:p>
            <a:pPr algn="ctr"/>
            <a:r>
              <a:rPr lang="ru-RU" sz="2800" dirty="0" smtClean="0"/>
              <a:t>мы достали корзинку и обнаружили…..</a:t>
            </a:r>
          </a:p>
          <a:p>
            <a:pPr algn="ctr"/>
            <a:endParaRPr lang="ru-RU" sz="2800" dirty="0"/>
          </a:p>
        </p:txBody>
      </p:sp>
      <p:pic>
        <p:nvPicPr>
          <p:cNvPr id="6" name="Рисунок 5"/>
          <p:cNvPicPr>
            <a:picLocks noChangeAspect="1"/>
          </p:cNvPicPr>
          <p:nvPr/>
        </p:nvPicPr>
        <p:blipFill>
          <a:blip r:embed="rId2"/>
          <a:stretch>
            <a:fillRect/>
          </a:stretch>
        </p:blipFill>
        <p:spPr>
          <a:xfrm>
            <a:off x="2685401" y="1318162"/>
            <a:ext cx="7413379" cy="749873"/>
          </a:xfrm>
          <a:prstGeom prst="rect">
            <a:avLst/>
          </a:prstGeom>
        </p:spPr>
      </p:pic>
      <p:pic>
        <p:nvPicPr>
          <p:cNvPr id="7" name="Рисунок 6"/>
          <p:cNvPicPr>
            <a:picLocks noChangeAspect="1"/>
          </p:cNvPicPr>
          <p:nvPr/>
        </p:nvPicPr>
        <p:blipFill>
          <a:blip r:embed="rId3"/>
          <a:stretch>
            <a:fillRect/>
          </a:stretch>
        </p:blipFill>
        <p:spPr>
          <a:xfrm>
            <a:off x="4804657" y="2068035"/>
            <a:ext cx="2931027" cy="3909684"/>
          </a:xfrm>
          <a:prstGeom prst="rect">
            <a:avLst/>
          </a:prstGeom>
        </p:spPr>
      </p:pic>
    </p:spTree>
    <p:extLst>
      <p:ext uri="{BB962C8B-B14F-4D97-AF65-F5344CB8AC3E}">
        <p14:creationId xmlns:p14="http://schemas.microsoft.com/office/powerpoint/2010/main" val="122177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8764" y="722812"/>
            <a:ext cx="5294811" cy="1384995"/>
          </a:xfrm>
          <a:prstGeom prst="rect">
            <a:avLst/>
          </a:prstGeom>
          <a:noFill/>
        </p:spPr>
        <p:txBody>
          <a:bodyPr wrap="square" rtlCol="0">
            <a:spAutoFit/>
          </a:bodyPr>
          <a:lstStyle/>
          <a:p>
            <a:r>
              <a:rPr lang="ru-RU" sz="2800" dirty="0" smtClean="0"/>
              <a:t>Яйцо так и не вылупилось, а через время просто лопнуло, так как скорлупа была очень хрупкая.</a:t>
            </a:r>
            <a:endParaRPr lang="ru-RU" sz="2800" dirty="0"/>
          </a:p>
        </p:txBody>
      </p:sp>
      <p:sp>
        <p:nvSpPr>
          <p:cNvPr id="6" name="TextBox 5"/>
          <p:cNvSpPr txBox="1"/>
          <p:nvPr/>
        </p:nvSpPr>
        <p:spPr>
          <a:xfrm>
            <a:off x="998764" y="1930167"/>
            <a:ext cx="5390605" cy="954107"/>
          </a:xfrm>
          <a:prstGeom prst="rect">
            <a:avLst/>
          </a:prstGeom>
          <a:noFill/>
        </p:spPr>
        <p:txBody>
          <a:bodyPr wrap="square" rtlCol="0">
            <a:spAutoFit/>
          </a:bodyPr>
          <a:lstStyle/>
          <a:p>
            <a:r>
              <a:rPr lang="ru-RU" sz="2800" dirty="0" smtClean="0"/>
              <a:t>Мы достали гнездо и сохранили его себе  на память.</a:t>
            </a:r>
            <a:endParaRPr lang="ru-RU" sz="2800"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1153" y="950970"/>
            <a:ext cx="3604046" cy="4805395"/>
          </a:xfrm>
          <a:prstGeom prst="rect">
            <a:avLst/>
          </a:prstGeom>
          <a:ln>
            <a:noFill/>
          </a:ln>
          <a:effectLst>
            <a:softEdge rad="112500"/>
          </a:effectLst>
        </p:spPr>
      </p:pic>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l="17991" t="14971" r="-348" b="7135"/>
          <a:stretch/>
        </p:blipFill>
        <p:spPr>
          <a:xfrm>
            <a:off x="2969623" y="2884274"/>
            <a:ext cx="4458687" cy="3136484"/>
          </a:xfrm>
          <a:prstGeom prst="rect">
            <a:avLst/>
          </a:prstGeom>
          <a:ln>
            <a:noFill/>
          </a:ln>
          <a:effectLst>
            <a:softEdge rad="112500"/>
          </a:effectLst>
        </p:spPr>
      </p:pic>
    </p:spTree>
    <p:extLst>
      <p:ext uri="{BB962C8B-B14F-4D97-AF65-F5344CB8AC3E}">
        <p14:creationId xmlns:p14="http://schemas.microsoft.com/office/powerpoint/2010/main" val="322413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389" y="665825"/>
            <a:ext cx="11451771" cy="1569660"/>
          </a:xfrm>
          <a:prstGeom prst="rect">
            <a:avLst/>
          </a:prstGeom>
          <a:noFill/>
        </p:spPr>
        <p:txBody>
          <a:bodyPr wrap="square" rtlCol="0">
            <a:spAutoFit/>
          </a:bodyPr>
          <a:lstStyle/>
          <a:p>
            <a:pPr algn="ctr"/>
            <a:r>
              <a:rPr lang="ru-RU" sz="2400" b="1" dirty="0"/>
              <a:t>Благодаря </a:t>
            </a:r>
            <a:r>
              <a:rPr lang="ru-RU" sz="2400" b="1" dirty="0" smtClean="0"/>
              <a:t>нашим наблюдениям</a:t>
            </a:r>
            <a:r>
              <a:rPr lang="ru-RU" sz="2400" b="1" dirty="0"/>
              <a:t>, </a:t>
            </a:r>
            <a:endParaRPr lang="ru-RU" sz="2400" b="1" dirty="0" smtClean="0"/>
          </a:p>
          <a:p>
            <a:pPr algn="ctr"/>
            <a:r>
              <a:rPr lang="ru-RU" sz="2400" b="1" dirty="0" smtClean="0"/>
              <a:t>мы </a:t>
            </a:r>
            <a:r>
              <a:rPr lang="ru-RU" sz="2400" b="1" dirty="0"/>
              <a:t>открыли для себя мир </a:t>
            </a:r>
            <a:r>
              <a:rPr lang="ru-RU" sz="2400" b="1" dirty="0" smtClean="0"/>
              <a:t>этих замечательных птиц- </a:t>
            </a:r>
            <a:r>
              <a:rPr lang="ru-RU" sz="2400" b="1" dirty="0"/>
              <a:t>д</a:t>
            </a:r>
            <a:r>
              <a:rPr lang="ru-RU" sz="2400" b="1" dirty="0" smtClean="0"/>
              <a:t>роздов-белобровиков! </a:t>
            </a:r>
          </a:p>
          <a:p>
            <a:pPr algn="ctr"/>
            <a:r>
              <a:rPr lang="ru-RU" sz="2400" b="1" dirty="0" smtClean="0"/>
              <a:t>И </a:t>
            </a:r>
            <a:r>
              <a:rPr lang="ru-RU" sz="2400" b="1" dirty="0"/>
              <a:t>теперь своими наблюдениями хотим поделиться с </a:t>
            </a:r>
            <a:r>
              <a:rPr lang="ru-RU" sz="2400" b="1" dirty="0" smtClean="0"/>
              <a:t>Вами!</a:t>
            </a:r>
          </a:p>
          <a:p>
            <a:pPr algn="ctr"/>
            <a:r>
              <a:rPr lang="ru-RU" sz="2400" b="1" dirty="0" smtClean="0"/>
              <a:t>В память об этой интересной истории я нарисовал рисунок. </a:t>
            </a:r>
            <a:endParaRPr lang="ru-RU" sz="2400" b="1" dirty="0"/>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6991" r="6084" b="6407"/>
          <a:stretch/>
        </p:blipFill>
        <p:spPr>
          <a:xfrm>
            <a:off x="3433566" y="2235485"/>
            <a:ext cx="5736560" cy="3967359"/>
          </a:xfrm>
          <a:prstGeom prst="rect">
            <a:avLst/>
          </a:prstGeom>
          <a:ln>
            <a:noFill/>
          </a:ln>
          <a:effectLst>
            <a:softEdge rad="112500"/>
          </a:effectLst>
        </p:spPr>
      </p:pic>
    </p:spTree>
    <p:extLst>
      <p:ext uri="{BB962C8B-B14F-4D97-AF65-F5344CB8AC3E}">
        <p14:creationId xmlns:p14="http://schemas.microsoft.com/office/powerpoint/2010/main" val="185320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4070" y="722812"/>
            <a:ext cx="6305006" cy="175432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b="1" dirty="0" smtClean="0">
                <a:ln/>
                <a:solidFill>
                  <a:schemeClr val="tx2"/>
                </a:solidFill>
              </a:rPr>
              <a:t>Я хочу рассказать удивительную историю, которая произошла в моём доме 3 года назад. Однажды мы заметили, что в нашу грибную корзинку, которая стояла на балконе, залетела птица. Моя мама посмотрела и предположила: «Похоже птицы свили гнездо, потому что из корзинки торчат сухие травинки». </a:t>
            </a:r>
            <a:endParaRPr lang="ru-RU" b="1" dirty="0">
              <a:ln/>
              <a:solidFill>
                <a:schemeClr val="tx2"/>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0902" y="2639423"/>
            <a:ext cx="2510790" cy="3347720"/>
          </a:xfrm>
          <a:prstGeom prst="rect">
            <a:avLst/>
          </a:prstGeom>
          <a:ln>
            <a:noFill/>
          </a:ln>
          <a:effectLst>
            <a:softEdge rad="112500"/>
          </a:effectLst>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b="5075"/>
          <a:stretch/>
        </p:blipFill>
        <p:spPr>
          <a:xfrm>
            <a:off x="7618545" y="980630"/>
            <a:ext cx="3302004" cy="4827988"/>
          </a:xfrm>
          <a:prstGeom prst="rect">
            <a:avLst/>
          </a:prstGeom>
          <a:ln>
            <a:noFill/>
          </a:ln>
          <a:effectLst>
            <a:softEdge rad="112500"/>
          </a:effectLst>
        </p:spPr>
      </p:pic>
    </p:spTree>
    <p:extLst>
      <p:ext uri="{BB962C8B-B14F-4D97-AF65-F5344CB8AC3E}">
        <p14:creationId xmlns:p14="http://schemas.microsoft.com/office/powerpoint/2010/main" val="414783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6880" y="827314"/>
            <a:ext cx="9213668" cy="523220"/>
          </a:xfrm>
          <a:prstGeom prst="rect">
            <a:avLst/>
          </a:prstGeom>
          <a:noFill/>
        </p:spPr>
        <p:txBody>
          <a:bodyPr wrap="square" rtlCol="0">
            <a:spAutoFit/>
          </a:bodyPr>
          <a:lstStyle/>
          <a:p>
            <a:pPr algn="ctr"/>
            <a:r>
              <a:rPr lang="ru-RU" sz="2800" b="1" dirty="0">
                <a:ln/>
                <a:solidFill>
                  <a:schemeClr val="tx2"/>
                </a:solidFill>
              </a:rPr>
              <a:t>Нам стало интересно, что же за птица свела там гнездо?</a:t>
            </a:r>
          </a:p>
        </p:txBody>
      </p:sp>
      <p:pic>
        <p:nvPicPr>
          <p:cNvPr id="7" name="Рисунок 6"/>
          <p:cNvPicPr>
            <a:picLocks noChangeAspect="1"/>
          </p:cNvPicPr>
          <p:nvPr/>
        </p:nvPicPr>
        <p:blipFill>
          <a:blip r:embed="rId2"/>
          <a:stretch>
            <a:fillRect/>
          </a:stretch>
        </p:blipFill>
        <p:spPr>
          <a:xfrm>
            <a:off x="2742655" y="1651786"/>
            <a:ext cx="7002236" cy="3980619"/>
          </a:xfrm>
          <a:prstGeom prst="rect">
            <a:avLst/>
          </a:prstGeom>
          <a:ln>
            <a:noFill/>
          </a:ln>
          <a:effectLst>
            <a:softEdge rad="112500"/>
          </a:effectLst>
        </p:spPr>
      </p:pic>
    </p:spTree>
    <p:extLst>
      <p:ext uri="{BB962C8B-B14F-4D97-AF65-F5344CB8AC3E}">
        <p14:creationId xmlns:p14="http://schemas.microsoft.com/office/powerpoint/2010/main" val="360747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2674" y="757646"/>
            <a:ext cx="9466217" cy="954107"/>
          </a:xfrm>
          <a:prstGeom prst="rect">
            <a:avLst/>
          </a:prstGeom>
          <a:noFill/>
        </p:spPr>
        <p:txBody>
          <a:bodyPr wrap="square" rtlCol="0">
            <a:spAutoFit/>
          </a:bodyPr>
          <a:lstStyle/>
          <a:p>
            <a:pPr algn="ctr"/>
            <a:r>
              <a:rPr lang="ru-RU" sz="2800" b="1" dirty="0" smtClean="0"/>
              <a:t>Мы стали искать информацию в интернете </a:t>
            </a:r>
          </a:p>
          <a:p>
            <a:pPr algn="ctr"/>
            <a:r>
              <a:rPr lang="ru-RU" sz="2800" b="1" dirty="0" smtClean="0"/>
              <a:t>и по фото определили, что это птица- </a:t>
            </a:r>
            <a:r>
              <a:rPr lang="ru-RU" sz="2800" b="1" u="sng" dirty="0" smtClean="0"/>
              <a:t>дрозд-белобровик</a:t>
            </a:r>
            <a:endParaRPr lang="ru-RU" sz="2800" b="1" u="sng" dirty="0"/>
          </a:p>
        </p:txBody>
      </p:sp>
      <p:pic>
        <p:nvPicPr>
          <p:cNvPr id="3" name="Рисунок 2"/>
          <p:cNvPicPr>
            <a:picLocks noChangeAspect="1"/>
          </p:cNvPicPr>
          <p:nvPr/>
        </p:nvPicPr>
        <p:blipFill>
          <a:blip r:embed="rId2"/>
          <a:stretch>
            <a:fillRect/>
          </a:stretch>
        </p:blipFill>
        <p:spPr>
          <a:xfrm>
            <a:off x="6790769" y="2165749"/>
            <a:ext cx="4478122" cy="32988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373" y="1985234"/>
            <a:ext cx="4049485" cy="34443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Рисунок 4"/>
          <p:cNvPicPr>
            <a:picLocks noChangeAspect="1"/>
          </p:cNvPicPr>
          <p:nvPr/>
        </p:nvPicPr>
        <p:blipFill>
          <a:blip r:embed="rId4"/>
          <a:stretch>
            <a:fillRect/>
          </a:stretch>
        </p:blipFill>
        <p:spPr>
          <a:xfrm>
            <a:off x="5147025" y="2993319"/>
            <a:ext cx="1643744" cy="1643744"/>
          </a:xfrm>
          <a:prstGeom prst="rect">
            <a:avLst/>
          </a:prstGeom>
          <a:ln>
            <a:noFill/>
          </a:ln>
          <a:effectLst>
            <a:softEdge rad="112500"/>
          </a:effectLst>
        </p:spPr>
      </p:pic>
    </p:spTree>
    <p:extLst>
      <p:ext uri="{BB962C8B-B14F-4D97-AF65-F5344CB8AC3E}">
        <p14:creationId xmlns:p14="http://schemas.microsoft.com/office/powerpoint/2010/main" val="209267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4194" y="748938"/>
            <a:ext cx="7384869" cy="923330"/>
          </a:xfrm>
          <a:prstGeom prst="rect">
            <a:avLst/>
          </a:prstGeom>
          <a:noFill/>
        </p:spPr>
        <p:txBody>
          <a:bodyPr wrap="square" rtlCol="0">
            <a:spAutoFit/>
          </a:bodyPr>
          <a:lstStyle/>
          <a:p>
            <a:pPr algn="ctr"/>
            <a:r>
              <a:rPr lang="ru-RU" b="1" dirty="0"/>
              <a:t>Естественно, что отличить этих пернатых можно по этим самым полосам, расположенным над глазами в виде бровей. </a:t>
            </a:r>
            <a:endParaRPr lang="ru-RU" b="1" dirty="0" smtClean="0"/>
          </a:p>
          <a:p>
            <a:pPr algn="ctr"/>
            <a:r>
              <a:rPr lang="ru-RU" b="1" dirty="0" smtClean="0"/>
              <a:t>Это </a:t>
            </a:r>
            <a:r>
              <a:rPr lang="ru-RU" b="1" dirty="0"/>
              <a:t>визитная карточка птички</a:t>
            </a:r>
            <a:r>
              <a:rPr lang="ru-RU" dirty="0"/>
              <a:t>.</a:t>
            </a:r>
          </a:p>
        </p:txBody>
      </p:sp>
      <p:sp>
        <p:nvSpPr>
          <p:cNvPr id="3" name="TextBox 2"/>
          <p:cNvSpPr txBox="1"/>
          <p:nvPr/>
        </p:nvSpPr>
        <p:spPr>
          <a:xfrm>
            <a:off x="5582194" y="1976845"/>
            <a:ext cx="5660572" cy="4247317"/>
          </a:xfrm>
          <a:prstGeom prst="rect">
            <a:avLst/>
          </a:prstGeom>
          <a:noFill/>
        </p:spPr>
        <p:txBody>
          <a:bodyPr wrap="square" rtlCol="0">
            <a:spAutoFit/>
          </a:bodyPr>
          <a:lstStyle/>
          <a:p>
            <a:pPr algn="ctr"/>
            <a:r>
              <a:rPr lang="ru-RU" b="1" dirty="0"/>
              <a:t>Нижняя часть крыльев, а также область груди с боковых частей, отличаются ржаво-коричневым или рыжим окрасом. Самки отличаются более приглушенным окрасом оперения, что не так просто подметить. Клюв сравнительно небольшой, заостренный на конце. Конечности также небольшие, темных оттенков, вооруженные маленькими, но острыми коготками. Крылья небольшие, заостренные на конце, а их размах составляет не больше 35 сантиметров. Белобровик является наименьшим представителем своего семейства, так как его длина тела составляет 15-23 сантиметра, при весе тела 45-60 граммов.</a:t>
            </a:r>
          </a:p>
          <a:p>
            <a:r>
              <a:rPr lang="ru-RU" dirty="0"/>
              <a:t/>
            </a:r>
            <a:br>
              <a:rPr lang="ru-RU" dirty="0"/>
            </a:br>
            <a:endParaRPr lang="ru-RU" dirty="0"/>
          </a:p>
        </p:txBody>
      </p:sp>
      <p:pic>
        <p:nvPicPr>
          <p:cNvPr id="4" name="Рисунок 3"/>
          <p:cNvPicPr>
            <a:picLocks noChangeAspect="1"/>
          </p:cNvPicPr>
          <p:nvPr/>
        </p:nvPicPr>
        <p:blipFill>
          <a:blip r:embed="rId2"/>
          <a:stretch>
            <a:fillRect/>
          </a:stretch>
        </p:blipFill>
        <p:spPr>
          <a:xfrm>
            <a:off x="1060171" y="1976845"/>
            <a:ext cx="4791989" cy="30958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96181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3406" y="1271451"/>
            <a:ext cx="5120640" cy="3693319"/>
          </a:xfrm>
          <a:prstGeom prst="rect">
            <a:avLst/>
          </a:prstGeom>
          <a:noFill/>
        </p:spPr>
        <p:txBody>
          <a:bodyPr wrap="square" rtlCol="0">
            <a:spAutoFit/>
          </a:bodyPr>
          <a:lstStyle/>
          <a:p>
            <a:pPr algn="ctr"/>
            <a:r>
              <a:rPr lang="ru-RU" b="1" dirty="0"/>
              <a:t>Эти пернатые встречаются практически на всем Евро-Азиатском континенте. Для своей жизнедеятельность они выбирают смешанные или лиственные, с преимуществом березовых лесных массивов. Любят соседствовать с открытыми пространствами, с лесными опушками и просеками. Встречаются также в городской черте, населяя городские парки и скверы, а также сельскохозяйственные ландшафты, в виде лесополос и мелколесья. Обязательное условие – наличие рядом водоема любого происхождения. Избегает темных хвойных лесов.</a:t>
            </a:r>
            <a:r>
              <a:rPr lang="ru-RU" dirty="0"/>
              <a:t> </a:t>
            </a:r>
          </a:p>
        </p:txBody>
      </p:sp>
      <p:pic>
        <p:nvPicPr>
          <p:cNvPr id="3" name="Рисунок 2"/>
          <p:cNvPicPr>
            <a:picLocks noChangeAspect="1"/>
          </p:cNvPicPr>
          <p:nvPr/>
        </p:nvPicPr>
        <p:blipFill>
          <a:blip r:embed="rId2"/>
          <a:stretch>
            <a:fillRect/>
          </a:stretch>
        </p:blipFill>
        <p:spPr>
          <a:xfrm>
            <a:off x="6244046" y="1399653"/>
            <a:ext cx="4832849" cy="372819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4433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1464" y="1010195"/>
            <a:ext cx="4589417" cy="4801314"/>
          </a:xfrm>
          <a:prstGeom prst="rect">
            <a:avLst/>
          </a:prstGeom>
          <a:noFill/>
        </p:spPr>
        <p:txBody>
          <a:bodyPr wrap="square" rtlCol="0">
            <a:spAutoFit/>
          </a:bodyPr>
          <a:lstStyle/>
          <a:p>
            <a:pPr algn="ctr"/>
            <a:r>
              <a:rPr lang="ru-RU" b="1" dirty="0"/>
              <a:t>Гнездовой период белобровика начинается с началом весеннего тепла: в конце апреля/начале мая месяца. Свои гнезда птицы располагают на небольшой высоте от земли, в густых зарослях кустарниковой растительности, в высокой траве, на пеньках, а также на молодых деревьях.</a:t>
            </a:r>
          </a:p>
          <a:p>
            <a:pPr algn="ctr"/>
            <a:endParaRPr lang="ru-RU" b="1" dirty="0"/>
          </a:p>
          <a:p>
            <a:pPr algn="ctr"/>
            <a:r>
              <a:rPr lang="ru-RU" b="1" dirty="0"/>
              <a:t>Для обустройства гнезда пернатые используют различные природные подручные материалы, в виде маленьких веток, корней, травы и листьев. В качестве скрепляющей субстанции птицы применяют землю и глину. Гнездо в виде чаши птицы стараются тщательно замаскировать.</a:t>
            </a:r>
          </a:p>
        </p:txBody>
      </p:sp>
      <p:pic>
        <p:nvPicPr>
          <p:cNvPr id="3" name="Рисунок 2"/>
          <p:cNvPicPr>
            <a:picLocks noChangeAspect="1"/>
          </p:cNvPicPr>
          <p:nvPr/>
        </p:nvPicPr>
        <p:blipFill>
          <a:blip r:embed="rId2"/>
          <a:stretch>
            <a:fillRect/>
          </a:stretch>
        </p:blipFill>
        <p:spPr>
          <a:xfrm>
            <a:off x="1489575" y="1550127"/>
            <a:ext cx="4915384" cy="33504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24970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5359" y="496389"/>
            <a:ext cx="4937760" cy="5909310"/>
          </a:xfrm>
          <a:prstGeom prst="rect">
            <a:avLst/>
          </a:prstGeom>
          <a:noFill/>
        </p:spPr>
        <p:txBody>
          <a:bodyPr wrap="square" rtlCol="0">
            <a:spAutoFit/>
          </a:bodyPr>
          <a:lstStyle/>
          <a:p>
            <a:pPr algn="ctr"/>
            <a:r>
              <a:rPr lang="ru-RU" b="1" u="sng" dirty="0"/>
              <a:t>Вот несколько интересных фактов </a:t>
            </a:r>
            <a:endParaRPr lang="ru-RU" b="1" u="sng" dirty="0" smtClean="0"/>
          </a:p>
          <a:p>
            <a:pPr algn="ctr"/>
            <a:r>
              <a:rPr lang="ru-RU" b="1" u="sng" dirty="0" smtClean="0"/>
              <a:t>о </a:t>
            </a:r>
            <a:r>
              <a:rPr lang="ru-RU" b="1" u="sng" dirty="0"/>
              <a:t>дрозде-белобровике:</a:t>
            </a:r>
          </a:p>
          <a:p>
            <a:endParaRPr lang="ru-RU" dirty="0"/>
          </a:p>
          <a:p>
            <a:pPr indent="457200" algn="just"/>
            <a:r>
              <a:rPr lang="ru-RU" dirty="0"/>
              <a:t>Если белобровики поселились недалеко от жилища человека, птицам могут досаждать домашние животные — они разрушают наземные гнёзда и могут начать охоту на дроздов.</a:t>
            </a:r>
          </a:p>
          <a:p>
            <a:pPr algn="just"/>
            <a:endParaRPr lang="ru-RU" dirty="0"/>
          </a:p>
          <a:p>
            <a:pPr indent="457200" algn="just"/>
            <a:r>
              <a:rPr lang="ru-RU" dirty="0"/>
              <a:t>Белобровики — птицы, активно защищающие своих детёнышей от человека, если он подходит слишком близко к гнезду. Также могут броситься в атаку на сойку.</a:t>
            </a:r>
          </a:p>
          <a:p>
            <a:pPr algn="just"/>
            <a:endParaRPr lang="ru-RU" dirty="0"/>
          </a:p>
          <a:p>
            <a:pPr indent="457200" algn="just"/>
            <a:r>
              <a:rPr lang="ru-RU" dirty="0"/>
              <a:t>Если рядом появляется ворона, белобровики издают очень высокие свисты. Услышав их, сородичи моментально стихают и плотно прижимаются ко дну гнезда.</a:t>
            </a:r>
          </a:p>
          <a:p>
            <a:pPr algn="just"/>
            <a:endParaRPr lang="ru-RU" dirty="0"/>
          </a:p>
          <a:p>
            <a:pPr indent="457200" algn="just"/>
            <a:r>
              <a:rPr lang="ru-RU" dirty="0"/>
              <a:t>Белобровики — мелкие птицы, крепко заботящиеся о своих птенцах. Родители не бросают своих детёнышей, пока те не окрепнут.</a:t>
            </a:r>
          </a:p>
        </p:txBody>
      </p:sp>
      <p:pic>
        <p:nvPicPr>
          <p:cNvPr id="3" name="Рисунок 2"/>
          <p:cNvPicPr>
            <a:picLocks noChangeAspect="1"/>
          </p:cNvPicPr>
          <p:nvPr/>
        </p:nvPicPr>
        <p:blipFill>
          <a:blip r:embed="rId2"/>
          <a:stretch>
            <a:fillRect/>
          </a:stretch>
        </p:blipFill>
        <p:spPr>
          <a:xfrm>
            <a:off x="6034744" y="746951"/>
            <a:ext cx="2369028" cy="1814675"/>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8620126" y="1245326"/>
            <a:ext cx="2654209" cy="1769473"/>
          </a:xfrm>
          <a:prstGeom prst="rect">
            <a:avLst/>
          </a:prstGeom>
          <a:ln>
            <a:noFill/>
          </a:ln>
          <a:effectLst>
            <a:softEdge rad="112500"/>
          </a:effectLst>
        </p:spPr>
      </p:pic>
      <p:pic>
        <p:nvPicPr>
          <p:cNvPr id="5" name="Рисунок 4"/>
          <p:cNvPicPr>
            <a:picLocks noChangeAspect="1"/>
          </p:cNvPicPr>
          <p:nvPr/>
        </p:nvPicPr>
        <p:blipFill>
          <a:blip r:embed="rId4"/>
          <a:stretch>
            <a:fillRect/>
          </a:stretch>
        </p:blipFill>
        <p:spPr>
          <a:xfrm>
            <a:off x="6191794" y="3014799"/>
            <a:ext cx="2654375" cy="1658984"/>
          </a:xfrm>
          <a:prstGeom prst="rect">
            <a:avLst/>
          </a:prstGeom>
          <a:ln>
            <a:noFill/>
          </a:ln>
          <a:effectLst>
            <a:softEdge rad="112500"/>
          </a:effectLst>
        </p:spPr>
      </p:pic>
      <p:pic>
        <p:nvPicPr>
          <p:cNvPr id="6" name="Рисунок 5"/>
          <p:cNvPicPr>
            <a:picLocks noChangeAspect="1"/>
          </p:cNvPicPr>
          <p:nvPr/>
        </p:nvPicPr>
        <p:blipFill>
          <a:blip r:embed="rId5"/>
          <a:stretch>
            <a:fillRect/>
          </a:stretch>
        </p:blipFill>
        <p:spPr>
          <a:xfrm>
            <a:off x="8500518" y="4673783"/>
            <a:ext cx="2893423" cy="1526281"/>
          </a:xfrm>
          <a:prstGeom prst="rect">
            <a:avLst/>
          </a:prstGeom>
          <a:ln>
            <a:noFill/>
          </a:ln>
          <a:effectLst>
            <a:softEdge rad="112500"/>
          </a:effectLst>
        </p:spPr>
      </p:pic>
    </p:spTree>
    <p:extLst>
      <p:ext uri="{BB962C8B-B14F-4D97-AF65-F5344CB8AC3E}">
        <p14:creationId xmlns:p14="http://schemas.microsoft.com/office/powerpoint/2010/main" val="5554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8537" y="783771"/>
            <a:ext cx="9988731" cy="1015663"/>
          </a:xfrm>
          <a:prstGeom prst="rect">
            <a:avLst/>
          </a:prstGeom>
          <a:noFill/>
        </p:spPr>
        <p:txBody>
          <a:bodyPr wrap="square" rtlCol="0">
            <a:spAutoFit/>
          </a:bodyPr>
          <a:lstStyle/>
          <a:p>
            <a:pPr algn="ctr"/>
            <a:r>
              <a:rPr lang="ru-RU" sz="2000" dirty="0" smtClean="0"/>
              <a:t>И с этого дня мы стали наблюдать за развитием событий. Нам, конечно, очень хотелось заглянуть в корзинку и посмотреть сколько яиц отложила птица, но делать это ни в коем случае нельзя. Иначе мама-птица может бросить своих невылупившихся птенцов.</a:t>
            </a:r>
            <a:endParaRPr lang="ru-RU" sz="20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5621" y="2046854"/>
            <a:ext cx="4415246" cy="3880587"/>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8404" y="2046854"/>
            <a:ext cx="3847013" cy="3847013"/>
          </a:xfrm>
          <a:prstGeom prst="rect">
            <a:avLst/>
          </a:prstGeom>
          <a:ln>
            <a:noFill/>
          </a:ln>
          <a:effectLst>
            <a:softEdge rad="112500"/>
          </a:effectLst>
        </p:spPr>
      </p:pic>
    </p:spTree>
    <p:extLst>
      <p:ext uri="{BB962C8B-B14F-4D97-AF65-F5344CB8AC3E}">
        <p14:creationId xmlns:p14="http://schemas.microsoft.com/office/powerpoint/2010/main" val="154365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1</TotalTime>
  <Words>755</Words>
  <Application>Microsoft Office PowerPoint</Application>
  <PresentationFormat>Широкоэкранный</PresentationFormat>
  <Paragraphs>45</Paragraphs>
  <Slides>16</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16</vt:i4>
      </vt:variant>
    </vt:vector>
  </HeadingPairs>
  <TitlesOfParts>
    <vt:vector size="19" baseType="lpstr">
      <vt:lpstr>Arial</vt:lpstr>
      <vt:lpstr>Garamond</vt:lpstr>
      <vt:lpstr>Натуральные материалы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Слава</cp:lastModifiedBy>
  <cp:revision>2</cp:revision>
  <dcterms:modified xsi:type="dcterms:W3CDTF">2025-04-01T13:02:00Z</dcterms:modified>
</cp:coreProperties>
</file>