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64" r:id="rId4"/>
    <p:sldId id="258" r:id="rId5"/>
    <p:sldId id="265" r:id="rId6"/>
    <p:sldId id="259" r:id="rId7"/>
    <p:sldId id="260" r:id="rId8"/>
    <p:sldId id="262" r:id="rId9"/>
    <p:sldId id="263" r:id="rId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B901A2B7-8610-4E8C-8DEA-CBEEEFA763D6}">
          <p14:sldIdLst>
            <p14:sldId id="256"/>
            <p14:sldId id="257"/>
            <p14:sldId id="264"/>
            <p14:sldId id="258"/>
            <p14:sldId id="265"/>
            <p14:sldId id="259"/>
            <p14:sldId id="260"/>
            <p14:sldId id="262"/>
            <p14:sldId id="2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C19F43-E918-416A-99CD-32866A29C9BF}" type="datetimeFigureOut">
              <a:rPr lang="ru-RU" smtClean="0"/>
              <a:t>23.01.2025</a:t>
            </a:fld>
            <a:endParaRPr lang="ru-RU" dirty="0"/>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5437D-86B4-4E78-A349-8057E5605294}" type="slidenum">
              <a:rPr lang="ru-RU" smtClean="0"/>
              <a:t>‹#›</a:t>
            </a:fld>
            <a:endParaRPr lang="ru-RU" dirty="0"/>
          </a:p>
        </p:txBody>
      </p:sp>
    </p:spTree>
    <p:extLst>
      <p:ext uri="{BB962C8B-B14F-4D97-AF65-F5344CB8AC3E}">
        <p14:creationId xmlns:p14="http://schemas.microsoft.com/office/powerpoint/2010/main" val="203893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a:t>
            </a:fld>
            <a:endParaRPr lang="ru-RU" dirty="0"/>
          </a:p>
        </p:txBody>
      </p:sp>
    </p:spTree>
    <p:extLst>
      <p:ext uri="{BB962C8B-B14F-4D97-AF65-F5344CB8AC3E}">
        <p14:creationId xmlns:p14="http://schemas.microsoft.com/office/powerpoint/2010/main" val="1896937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3</a:t>
            </a:fld>
            <a:endParaRPr lang="ru-RU" dirty="0"/>
          </a:p>
        </p:txBody>
      </p:sp>
    </p:spTree>
    <p:extLst>
      <p:ext uri="{BB962C8B-B14F-4D97-AF65-F5344CB8AC3E}">
        <p14:creationId xmlns:p14="http://schemas.microsoft.com/office/powerpoint/2010/main" val="3085516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4</a:t>
            </a:fld>
            <a:endParaRPr lang="ru-RU" dirty="0"/>
          </a:p>
        </p:txBody>
      </p:sp>
    </p:spTree>
    <p:extLst>
      <p:ext uri="{BB962C8B-B14F-4D97-AF65-F5344CB8AC3E}">
        <p14:creationId xmlns:p14="http://schemas.microsoft.com/office/powerpoint/2010/main" val="587787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5</a:t>
            </a:fld>
            <a:endParaRPr lang="ru-RU" dirty="0"/>
          </a:p>
        </p:txBody>
      </p:sp>
    </p:spTree>
    <p:extLst>
      <p:ext uri="{BB962C8B-B14F-4D97-AF65-F5344CB8AC3E}">
        <p14:creationId xmlns:p14="http://schemas.microsoft.com/office/powerpoint/2010/main" val="283609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6</a:t>
            </a:fld>
            <a:endParaRPr lang="ru-RU" dirty="0"/>
          </a:p>
        </p:txBody>
      </p:sp>
    </p:spTree>
    <p:extLst>
      <p:ext uri="{BB962C8B-B14F-4D97-AF65-F5344CB8AC3E}">
        <p14:creationId xmlns:p14="http://schemas.microsoft.com/office/powerpoint/2010/main" val="2523880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7</a:t>
            </a:fld>
            <a:endParaRPr lang="ru-RU" dirty="0"/>
          </a:p>
        </p:txBody>
      </p:sp>
    </p:spTree>
    <p:extLst>
      <p:ext uri="{BB962C8B-B14F-4D97-AF65-F5344CB8AC3E}">
        <p14:creationId xmlns:p14="http://schemas.microsoft.com/office/powerpoint/2010/main" val="142927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8</a:t>
            </a:fld>
            <a:endParaRPr lang="ru-RU" dirty="0"/>
          </a:p>
        </p:txBody>
      </p:sp>
    </p:spTree>
    <p:extLst>
      <p:ext uri="{BB962C8B-B14F-4D97-AF65-F5344CB8AC3E}">
        <p14:creationId xmlns:p14="http://schemas.microsoft.com/office/powerpoint/2010/main" val="3939894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69EE448-0A3F-4783-BDBA-6500A2A0A817}" type="datetime1">
              <a:rPr lang="ru-RU" smtClean="0"/>
              <a:t>23.01.2025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92E3818-A4E6-48DC-8D3B-B063F82268FE}" type="datetime1">
              <a:rPr lang="ru-RU" smtClean="0"/>
              <a:t>23.01.2025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05B985F-B13E-4DDC-A23A-2B901F57D2F6}" type="datetime1">
              <a:rPr lang="ru-RU" smtClean="0"/>
              <a:t>23.01.2025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7DEF83E-DC81-442E-AEAD-E19B6651C03C}" type="datetime1">
              <a:rPr lang="ru-RU" smtClean="0"/>
              <a:t>23.01.2025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2979E89-3F50-45A3-97CC-F0256DE6A741}" type="datetime1">
              <a:rPr lang="ru-RU" smtClean="0"/>
              <a:t>23.01.2025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0C4573C-276A-46E3-9DEE-83C80006533B}" type="datetime1">
              <a:rPr lang="ru-RU" smtClean="0"/>
              <a:t>23.01.2025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71962C8-90C7-4058-9159-80B8CD719532}" type="datetime1">
              <a:rPr lang="ru-RU" smtClean="0"/>
              <a:t>23.01.2025</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611E19D-8EEA-4494-8424-1310B6D2CB25}" type="datetime1">
              <a:rPr lang="ru-RU" smtClean="0"/>
              <a:t>23.01.2025</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F159390-7431-4107-81B4-3CFDCF0398BD}" type="datetime1">
              <a:rPr lang="ru-RU" smtClean="0"/>
              <a:t>23.01.2025</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99C50CA-2A54-43F3-88ED-B593085FD9A6}" type="datetime1">
              <a:rPr lang="ru-RU" smtClean="0"/>
              <a:t>23.01.2025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A0B12AC-5682-4A2E-AC7A-C8837A2FE630}" type="datetime1">
              <a:rPr lang="ru-RU" smtClean="0"/>
              <a:t>23.01.2025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3E02D2-25BC-47D4-94EC-DC7CDCF02BAA}" type="datetime1">
              <a:rPr lang="ru-RU" smtClean="0"/>
              <a:t>23.01.2025</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2.jpg"/><Relationship Id="rId7"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3.png"/><Relationship Id="rId9"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Блок-схема: ручной ввод 3"/>
          <p:cNvSpPr/>
          <p:nvPr/>
        </p:nvSpPr>
        <p:spPr>
          <a:xfrm>
            <a:off x="35496" y="404664"/>
            <a:ext cx="9073008" cy="1512168"/>
          </a:xfrm>
          <a:prstGeom prst="flowChartManualInput">
            <a:avLst/>
          </a:prstGeom>
          <a:solidFill>
            <a:schemeClr val="lt1">
              <a:alpha val="67000"/>
            </a:schemeClr>
          </a:solid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
        <p:nvSpPr>
          <p:cNvPr id="5" name="TextBox 4"/>
          <p:cNvSpPr txBox="1"/>
          <p:nvPr/>
        </p:nvSpPr>
        <p:spPr>
          <a:xfrm>
            <a:off x="827584" y="548680"/>
            <a:ext cx="7776864" cy="769441"/>
          </a:xfrm>
          <a:prstGeom prst="rect">
            <a:avLst/>
          </a:prstGeom>
          <a:noFill/>
        </p:spPr>
        <p:txBody>
          <a:bodyPr wrap="square" rtlCol="0">
            <a:spAutoFit/>
          </a:bodyPr>
          <a:lstStyle/>
          <a:p>
            <a:pPr algn="ctr"/>
            <a:r>
              <a:rPr lang="ru-RU" sz="4400" b="1" dirty="0" smtClean="0">
                <a:solidFill>
                  <a:schemeClr val="tx1">
                    <a:lumMod val="85000"/>
                    <a:lumOff val="15000"/>
                  </a:schemeClr>
                </a:solidFill>
                <a:latin typeface="Gabriola" panose="04040605051002020D02" pitchFamily="82" charset="0"/>
              </a:rPr>
              <a:t>«О </a:t>
            </a:r>
            <a:r>
              <a:rPr lang="ru-RU" sz="4400" b="1" dirty="0">
                <a:solidFill>
                  <a:schemeClr val="tx1">
                    <a:lumMod val="85000"/>
                    <a:lumOff val="15000"/>
                  </a:schemeClr>
                </a:solidFill>
                <a:latin typeface="Gabriola" panose="04040605051002020D02" pitchFamily="82" charset="0"/>
              </a:rPr>
              <a:t>жизни Антоши поведаю чуть </a:t>
            </a:r>
            <a:r>
              <a:rPr lang="ru-RU" sz="4400" b="1" dirty="0" smtClean="0">
                <a:solidFill>
                  <a:schemeClr val="tx1">
                    <a:lumMod val="85000"/>
                    <a:lumOff val="15000"/>
                  </a:schemeClr>
                </a:solidFill>
                <a:latin typeface="Gabriola" panose="04040605051002020D02" pitchFamily="82" charset="0"/>
              </a:rPr>
              <a:t>больше»</a:t>
            </a:r>
            <a:endParaRPr lang="ru-RU" sz="4400" b="1" dirty="0">
              <a:solidFill>
                <a:schemeClr val="tx1">
                  <a:lumMod val="85000"/>
                  <a:lumOff val="15000"/>
                </a:schemeClr>
              </a:solidFill>
              <a:latin typeface="Gabriola" panose="04040605051002020D02" pitchFamily="82" charset="0"/>
            </a:endParaRPr>
          </a:p>
        </p:txBody>
      </p:sp>
      <p:sp>
        <p:nvSpPr>
          <p:cNvPr id="8" name="Блок-схема: ручной ввод 7"/>
          <p:cNvSpPr/>
          <p:nvPr/>
        </p:nvSpPr>
        <p:spPr>
          <a:xfrm>
            <a:off x="5220072" y="5517232"/>
            <a:ext cx="3923928"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
        <p:nvSpPr>
          <p:cNvPr id="6" name="TextBox 5"/>
          <p:cNvSpPr txBox="1"/>
          <p:nvPr/>
        </p:nvSpPr>
        <p:spPr>
          <a:xfrm>
            <a:off x="5652120" y="5877272"/>
            <a:ext cx="3168352" cy="369332"/>
          </a:xfrm>
          <a:prstGeom prst="rect">
            <a:avLst/>
          </a:prstGeom>
          <a:noFill/>
        </p:spPr>
        <p:txBody>
          <a:bodyPr wrap="square" rtlCol="0">
            <a:spAutoFit/>
          </a:bodyPr>
          <a:lstStyle/>
          <a:p>
            <a:pPr algn="ctr"/>
            <a:r>
              <a:rPr lang="ru-RU" dirty="0" smtClean="0"/>
              <a:t>Смирнов Алексей 6 «А» класс</a:t>
            </a:r>
            <a:endParaRPr lang="ru-RU" dirty="0"/>
          </a:p>
        </p:txBody>
      </p:sp>
      <p:sp>
        <p:nvSpPr>
          <p:cNvPr id="7" name="TextBox 6"/>
          <p:cNvSpPr txBox="1"/>
          <p:nvPr/>
        </p:nvSpPr>
        <p:spPr>
          <a:xfrm>
            <a:off x="755576" y="1386644"/>
            <a:ext cx="7920880" cy="461665"/>
          </a:xfrm>
          <a:prstGeom prst="rect">
            <a:avLst/>
          </a:prstGeom>
          <a:noFill/>
        </p:spPr>
        <p:txBody>
          <a:bodyPr wrap="square" rtlCol="0">
            <a:spAutoFit/>
          </a:bodyPr>
          <a:lstStyle/>
          <a:p>
            <a:pPr algn="ctr"/>
            <a:r>
              <a:rPr lang="ru-RU" sz="2400" dirty="0" smtClean="0">
                <a:solidFill>
                  <a:schemeClr val="tx1">
                    <a:lumMod val="85000"/>
                    <a:lumOff val="15000"/>
                  </a:schemeClr>
                </a:solidFill>
                <a:latin typeface="Gabriola" panose="04040605051002020D02" pitchFamily="82" charset="0"/>
              </a:rPr>
              <a:t>Исследовательская работа. Создание познавательно-развлекательной игры.</a:t>
            </a:r>
            <a:endParaRPr lang="ru-RU" sz="2400" dirty="0">
              <a:solidFill>
                <a:schemeClr val="tx1">
                  <a:lumMod val="85000"/>
                  <a:lumOff val="15000"/>
                </a:schemeClr>
              </a:solidFill>
              <a:latin typeface="Gabriola" panose="04040605051002020D02" pitchFamily="82" charset="0"/>
            </a:endParaRPr>
          </a:p>
        </p:txBody>
      </p:sp>
    </p:spTree>
    <p:extLst>
      <p:ext uri="{BB962C8B-B14F-4D97-AF65-F5344CB8AC3E}">
        <p14:creationId xmlns:p14="http://schemas.microsoft.com/office/powerpoint/2010/main" val="1179084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244408" y="6054749"/>
            <a:ext cx="405408" cy="365125"/>
          </a:xfrm>
        </p:spPr>
        <p:txBody>
          <a:bodyPr/>
          <a:lstStyle/>
          <a:p>
            <a:fld id="{B19B0651-EE4F-4900-A07F-96A6BFA9D0F0}" type="slidenum">
              <a:rPr lang="ru-RU" sz="1600" smtClean="0"/>
              <a:t>2</a:t>
            </a:fld>
            <a:endParaRPr lang="ru-RU" sz="1600" dirty="0"/>
          </a:p>
        </p:txBody>
      </p:sp>
      <p:sp>
        <p:nvSpPr>
          <p:cNvPr id="8" name="Блок-схема: ручной ввод 7"/>
          <p:cNvSpPr/>
          <p:nvPr/>
        </p:nvSpPr>
        <p:spPr>
          <a:xfrm>
            <a:off x="0" y="260648"/>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
        <p:nvSpPr>
          <p:cNvPr id="5" name="TextBox 4"/>
          <p:cNvSpPr txBox="1"/>
          <p:nvPr/>
        </p:nvSpPr>
        <p:spPr>
          <a:xfrm>
            <a:off x="639107" y="508320"/>
            <a:ext cx="7344816" cy="584775"/>
          </a:xfrm>
          <a:prstGeom prst="rect">
            <a:avLst/>
          </a:prstGeom>
          <a:noFill/>
        </p:spPr>
        <p:txBody>
          <a:bodyPr wrap="square" rtlCol="0">
            <a:spAutoFit/>
          </a:bodyPr>
          <a:lstStyle/>
          <a:p>
            <a:r>
              <a:rPr lang="ru-RU" sz="3200" i="1" dirty="0" smtClean="0">
                <a:solidFill>
                  <a:schemeClr val="tx1">
                    <a:lumMod val="75000"/>
                    <a:lumOff val="25000"/>
                  </a:schemeClr>
                </a:solidFill>
              </a:rPr>
              <a:t>Выбор темы. Мой земляк</a:t>
            </a:r>
            <a:endParaRPr lang="ru-RU" sz="3200" i="1" dirty="0">
              <a:solidFill>
                <a:schemeClr val="tx1">
                  <a:lumMod val="75000"/>
                  <a:lumOff val="25000"/>
                </a:schemeClr>
              </a:solidFill>
            </a:endParaRPr>
          </a:p>
        </p:txBody>
      </p:sp>
      <p:sp>
        <p:nvSpPr>
          <p:cNvPr id="9" name="Прямоугольник с двумя усеченными противолежащими углами 8"/>
          <p:cNvSpPr/>
          <p:nvPr/>
        </p:nvSpPr>
        <p:spPr>
          <a:xfrm>
            <a:off x="755576" y="1417502"/>
            <a:ext cx="7488832" cy="4896544"/>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pic>
        <p:nvPicPr>
          <p:cNvPr id="11" name="Рисунок 10" descr="http://xn--90aamkbbnf2a4b.xn--b1afaboidnttn.xn--p1ai/images/chehov_155_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81128"/>
            <a:ext cx="1907704" cy="2448272"/>
          </a:xfrm>
          <a:prstGeom prst="rect">
            <a:avLst/>
          </a:prstGeom>
          <a:noFill/>
          <a:ln>
            <a:noFill/>
          </a:ln>
        </p:spPr>
      </p:pic>
      <p:sp>
        <p:nvSpPr>
          <p:cNvPr id="2" name="Прямоугольник 1"/>
          <p:cNvSpPr/>
          <p:nvPr/>
        </p:nvSpPr>
        <p:spPr>
          <a:xfrm>
            <a:off x="827584" y="4041068"/>
            <a:ext cx="3672408" cy="307777"/>
          </a:xfrm>
          <a:prstGeom prst="rect">
            <a:avLst/>
          </a:prstGeom>
        </p:spPr>
        <p:txBody>
          <a:bodyPr wrap="square">
            <a:spAutoFit/>
          </a:bodyPr>
          <a:lstStyle/>
          <a:p>
            <a:pPr algn="ctr"/>
            <a:r>
              <a:rPr lang="ru-RU" sz="1400" dirty="0" smtClean="0"/>
              <a:t>Чехов - уроженец </a:t>
            </a:r>
            <a:r>
              <a:rPr lang="ru-RU" sz="1400" dirty="0"/>
              <a:t>земли донской, </a:t>
            </a:r>
            <a:r>
              <a:rPr lang="ru-RU" sz="1400" dirty="0" smtClean="0"/>
              <a:t>мой земляк</a:t>
            </a:r>
            <a:endParaRPr lang="ru-RU" sz="1400" dirty="0"/>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1011" y="1249551"/>
            <a:ext cx="1716127" cy="3645024"/>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4661" y="2057463"/>
            <a:ext cx="2498253" cy="1910626"/>
          </a:xfrm>
          <a:prstGeom prst="rect">
            <a:avLst/>
          </a:prstGeom>
        </p:spPr>
      </p:pic>
      <p:sp>
        <p:nvSpPr>
          <p:cNvPr id="12" name="Прямоугольник 11"/>
          <p:cNvSpPr/>
          <p:nvPr/>
        </p:nvSpPr>
        <p:spPr>
          <a:xfrm>
            <a:off x="800980" y="1436198"/>
            <a:ext cx="3672408" cy="584775"/>
          </a:xfrm>
          <a:prstGeom prst="rect">
            <a:avLst/>
          </a:prstGeom>
        </p:spPr>
        <p:txBody>
          <a:bodyPr wrap="square">
            <a:spAutoFit/>
          </a:bodyPr>
          <a:lstStyle/>
          <a:p>
            <a:pPr algn="ctr"/>
            <a:r>
              <a:rPr lang="ru-RU" sz="1600" dirty="0">
                <a:latin typeface="Calibri" panose="020F0502020204030204" pitchFamily="34" charset="0"/>
                <a:ea typeface="Calibri" panose="020F0502020204030204" pitchFamily="34" charset="0"/>
                <a:cs typeface="Times New Roman" panose="02020603050405020304" pitchFamily="18" charset="0"/>
              </a:rPr>
              <a:t>29 января исполняется 165 лет </a:t>
            </a:r>
            <a:r>
              <a:rPr lang="ru-RU" sz="1600" dirty="0" smtClean="0">
                <a:latin typeface="Calibri" panose="020F0502020204030204" pitchFamily="34" charset="0"/>
                <a:ea typeface="Calibri" panose="020F0502020204030204" pitchFamily="34" charset="0"/>
                <a:cs typeface="Times New Roman" panose="02020603050405020304" pitchFamily="18" charset="0"/>
              </a:rPr>
              <a:t>со </a:t>
            </a:r>
            <a:r>
              <a:rPr lang="ru-RU" sz="1600" dirty="0">
                <a:latin typeface="Calibri" panose="020F0502020204030204" pitchFamily="34" charset="0"/>
                <a:ea typeface="Calibri" panose="020F0502020204030204" pitchFamily="34" charset="0"/>
                <a:cs typeface="Times New Roman" panose="02020603050405020304" pitchFamily="18" charset="0"/>
              </a:rPr>
              <a:t>дня рождения </a:t>
            </a:r>
            <a:r>
              <a:rPr lang="ru-RU" sz="1600" dirty="0" smtClean="0">
                <a:latin typeface="Calibri" panose="020F0502020204030204" pitchFamily="34" charset="0"/>
                <a:ea typeface="Calibri" panose="020F0502020204030204" pitchFamily="34" charset="0"/>
                <a:cs typeface="Times New Roman" panose="02020603050405020304" pitchFamily="18" charset="0"/>
              </a:rPr>
              <a:t>Антона Павловича Чехова</a:t>
            </a:r>
            <a:endParaRPr lang="ru-RU" sz="1600" dirty="0"/>
          </a:p>
        </p:txBody>
      </p:sp>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5027" y="4390482"/>
            <a:ext cx="2170910" cy="1811432"/>
          </a:xfrm>
          <a:prstGeom prst="rect">
            <a:avLst/>
          </a:prstGeom>
        </p:spPr>
      </p:pic>
      <p:sp>
        <p:nvSpPr>
          <p:cNvPr id="13" name="Прямоугольник 12"/>
          <p:cNvSpPr/>
          <p:nvPr/>
        </p:nvSpPr>
        <p:spPr>
          <a:xfrm>
            <a:off x="4846061" y="1494523"/>
            <a:ext cx="1876963" cy="523220"/>
          </a:xfrm>
          <a:prstGeom prst="rect">
            <a:avLst/>
          </a:prstGeom>
        </p:spPr>
        <p:txBody>
          <a:bodyPr wrap="square">
            <a:spAutoFit/>
          </a:bodyPr>
          <a:lstStyle/>
          <a:p>
            <a:pPr algn="ctr"/>
            <a:r>
              <a:rPr lang="ru-RU" sz="1400" dirty="0" smtClean="0">
                <a:latin typeface="Calibri" panose="020F0502020204030204" pitchFamily="34" charset="0"/>
                <a:ea typeface="Calibri" panose="020F0502020204030204" pitchFamily="34" charset="0"/>
                <a:cs typeface="Times New Roman" panose="02020603050405020304" pitchFamily="18" charset="0"/>
              </a:rPr>
              <a:t>Как много и как мало мы </a:t>
            </a:r>
            <a:r>
              <a:rPr lang="ru-RU" sz="1400" dirty="0">
                <a:latin typeface="Calibri" panose="020F0502020204030204" pitchFamily="34" charset="0"/>
                <a:ea typeface="Calibri" panose="020F0502020204030204" pitchFamily="34" charset="0"/>
                <a:cs typeface="Times New Roman" panose="02020603050405020304" pitchFamily="18" charset="0"/>
              </a:rPr>
              <a:t>з</a:t>
            </a:r>
            <a:r>
              <a:rPr lang="ru-RU" sz="1400" dirty="0" smtClean="0">
                <a:latin typeface="Calibri" panose="020F0502020204030204" pitchFamily="34" charset="0"/>
                <a:ea typeface="Calibri" panose="020F0502020204030204" pitchFamily="34" charset="0"/>
                <a:cs typeface="Times New Roman" panose="02020603050405020304" pitchFamily="18" charset="0"/>
              </a:rPr>
              <a:t>наем о Чехове</a:t>
            </a:r>
            <a:endParaRPr lang="ru-RU" sz="1400" dirty="0"/>
          </a:p>
        </p:txBody>
      </p:sp>
      <p:pic>
        <p:nvPicPr>
          <p:cNvPr id="14" name="Рисунок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5738" y="1962360"/>
            <a:ext cx="2066107" cy="233495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1172" y="4947374"/>
            <a:ext cx="1763687" cy="1306318"/>
          </a:xfrm>
          <a:prstGeom prst="rect">
            <a:avLst/>
          </a:prstGeom>
        </p:spPr>
      </p:pic>
      <p:sp>
        <p:nvSpPr>
          <p:cNvPr id="16" name="Прямоугольник 15"/>
          <p:cNvSpPr/>
          <p:nvPr/>
        </p:nvSpPr>
        <p:spPr>
          <a:xfrm>
            <a:off x="4427886" y="4465263"/>
            <a:ext cx="2187388" cy="1169551"/>
          </a:xfrm>
          <a:prstGeom prst="rect">
            <a:avLst/>
          </a:prstGeom>
        </p:spPr>
        <p:txBody>
          <a:bodyPr wrap="square">
            <a:spAutoFit/>
          </a:bodyPr>
          <a:lstStyle/>
          <a:p>
            <a:pPr algn="ctr"/>
            <a:r>
              <a:rPr lang="ru-RU" sz="1400" dirty="0" smtClean="0">
                <a:latin typeface="Calibri" panose="020F0502020204030204" pitchFamily="34" charset="0"/>
                <a:ea typeface="Calibri" panose="020F0502020204030204" pitchFamily="34" charset="0"/>
                <a:cs typeface="Times New Roman" panose="02020603050405020304" pitchFamily="18" charset="0"/>
              </a:rPr>
              <a:t>Город Таганрог небольшой</a:t>
            </a:r>
            <a:r>
              <a:rPr lang="ru-RU" sz="1400" dirty="0">
                <a:latin typeface="Calibri" panose="020F0502020204030204" pitchFamily="34" charset="0"/>
                <a:ea typeface="Calibri" panose="020F0502020204030204" pitchFamily="34" charset="0"/>
                <a:cs typeface="Times New Roman" panose="02020603050405020304" pitchFamily="18" charset="0"/>
              </a:rPr>
              <a:t>, поэтому на каждом шагу можно встретить что-то связанное с Чеховым</a:t>
            </a:r>
            <a:endParaRPr lang="ru-RU" sz="1400" dirty="0"/>
          </a:p>
        </p:txBody>
      </p:sp>
      <p:sp>
        <p:nvSpPr>
          <p:cNvPr id="6" name="Блок-схема: ручной ввод 5"/>
          <p:cNvSpPr/>
          <p:nvPr/>
        </p:nvSpPr>
        <p:spPr>
          <a:xfrm>
            <a:off x="8005978" y="5877272"/>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Tree>
    <p:extLst>
      <p:ext uri="{BB962C8B-B14F-4D97-AF65-F5344CB8AC3E}">
        <p14:creationId xmlns:p14="http://schemas.microsoft.com/office/powerpoint/2010/main" val="38793205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244408" y="6054749"/>
            <a:ext cx="405408" cy="365125"/>
          </a:xfrm>
        </p:spPr>
        <p:txBody>
          <a:bodyPr/>
          <a:lstStyle/>
          <a:p>
            <a:fld id="{B19B0651-EE4F-4900-A07F-96A6BFA9D0F0}" type="slidenum">
              <a:rPr lang="ru-RU" sz="1600" smtClean="0"/>
              <a:t>3</a:t>
            </a:fld>
            <a:endParaRPr lang="ru-RU" sz="1600" dirty="0"/>
          </a:p>
        </p:txBody>
      </p:sp>
      <p:sp>
        <p:nvSpPr>
          <p:cNvPr id="8" name="Блок-схема: ручной ввод 7"/>
          <p:cNvSpPr/>
          <p:nvPr/>
        </p:nvSpPr>
        <p:spPr>
          <a:xfrm>
            <a:off x="0" y="260648"/>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
        <p:nvSpPr>
          <p:cNvPr id="5" name="TextBox 4"/>
          <p:cNvSpPr txBox="1"/>
          <p:nvPr/>
        </p:nvSpPr>
        <p:spPr>
          <a:xfrm>
            <a:off x="639107" y="508320"/>
            <a:ext cx="7344816" cy="584775"/>
          </a:xfrm>
          <a:prstGeom prst="rect">
            <a:avLst/>
          </a:prstGeom>
          <a:noFill/>
        </p:spPr>
        <p:txBody>
          <a:bodyPr wrap="square" rtlCol="0">
            <a:spAutoFit/>
          </a:bodyPr>
          <a:lstStyle/>
          <a:p>
            <a:r>
              <a:rPr lang="ru-RU" sz="3200" i="1" dirty="0" smtClean="0">
                <a:solidFill>
                  <a:schemeClr val="tx1">
                    <a:lumMod val="75000"/>
                    <a:lumOff val="25000"/>
                  </a:schemeClr>
                </a:solidFill>
              </a:rPr>
              <a:t>Выбор темы. Мой земляк</a:t>
            </a:r>
            <a:endParaRPr lang="ru-RU" sz="3200" i="1" dirty="0">
              <a:solidFill>
                <a:schemeClr val="tx1">
                  <a:lumMod val="75000"/>
                  <a:lumOff val="25000"/>
                </a:schemeClr>
              </a:solidFill>
            </a:endParaRPr>
          </a:p>
        </p:txBody>
      </p:sp>
      <p:sp>
        <p:nvSpPr>
          <p:cNvPr id="9" name="Прямоугольник с двумя усеченными противолежащими углами 8"/>
          <p:cNvSpPr/>
          <p:nvPr/>
        </p:nvSpPr>
        <p:spPr>
          <a:xfrm>
            <a:off x="755576" y="1444424"/>
            <a:ext cx="7488832" cy="4896544"/>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pic>
        <p:nvPicPr>
          <p:cNvPr id="11" name="Рисунок 10" descr="http://xn--90aamkbbnf2a4b.xn--b1afaboidnttn.xn--p1ai/images/chehov_155_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81128"/>
            <a:ext cx="1907704" cy="2448272"/>
          </a:xfrm>
          <a:prstGeom prst="rect">
            <a:avLst/>
          </a:prstGeom>
          <a:noFill/>
          <a:ln>
            <a:noFill/>
          </a:ln>
        </p:spPr>
      </p:pic>
      <p:sp>
        <p:nvSpPr>
          <p:cNvPr id="2" name="Прямоугольник 1"/>
          <p:cNvSpPr/>
          <p:nvPr/>
        </p:nvSpPr>
        <p:spPr>
          <a:xfrm>
            <a:off x="953852" y="1571016"/>
            <a:ext cx="3384376" cy="1077218"/>
          </a:xfrm>
          <a:prstGeom prst="rect">
            <a:avLst/>
          </a:prstGeom>
        </p:spPr>
        <p:txBody>
          <a:bodyPr wrap="square">
            <a:spAutoFit/>
          </a:bodyPr>
          <a:lstStyle/>
          <a:p>
            <a:pPr algn="ctr"/>
            <a:r>
              <a:rPr lang="ru-RU" sz="1600" dirty="0" smtClean="0">
                <a:latin typeface="Times New Roman" panose="02020603050405020304" pitchFamily="18" charset="0"/>
                <a:ea typeface="Times New Roman" panose="02020603050405020304" pitchFamily="18" charset="0"/>
              </a:rPr>
              <a:t>У </a:t>
            </a:r>
            <a:r>
              <a:rPr lang="ru-RU" sz="1600" dirty="0">
                <a:latin typeface="Times New Roman" panose="02020603050405020304" pitchFamily="18" charset="0"/>
                <a:ea typeface="Times New Roman" panose="02020603050405020304" pitchFamily="18" charset="0"/>
              </a:rPr>
              <a:t>меня возникло желание, к памятной дате сделать игру, не только интеллектуальную, но и познавательную. </a:t>
            </a:r>
          </a:p>
        </p:txBody>
      </p:sp>
      <p:sp>
        <p:nvSpPr>
          <p:cNvPr id="3" name="Прямоугольник 2"/>
          <p:cNvSpPr/>
          <p:nvPr/>
        </p:nvSpPr>
        <p:spPr>
          <a:xfrm>
            <a:off x="4656334" y="1556792"/>
            <a:ext cx="3516065" cy="1077218"/>
          </a:xfrm>
          <a:prstGeom prst="rect">
            <a:avLst/>
          </a:prstGeom>
        </p:spPr>
        <p:txBody>
          <a:bodyPr wrap="square">
            <a:spAutoFit/>
          </a:bodyPr>
          <a:lstStyle/>
          <a:p>
            <a:pPr algn="ctr"/>
            <a:r>
              <a:rPr lang="ru-RU" sz="1600" dirty="0" smtClean="0">
                <a:latin typeface="Times New Roman" panose="02020603050405020304" pitchFamily="18" charset="0"/>
                <a:ea typeface="Times New Roman" panose="02020603050405020304" pitchFamily="18" charset="0"/>
              </a:rPr>
              <a:t>Пройдя ее</a:t>
            </a:r>
            <a:r>
              <a:rPr lang="ru-RU" sz="1600" dirty="0">
                <a:latin typeface="Times New Roman" panose="02020603050405020304" pitchFamily="18" charset="0"/>
                <a:ea typeface="Times New Roman" panose="02020603050405020304" pitchFamily="18" charset="0"/>
              </a:rPr>
              <a:t>, каждый </a:t>
            </a:r>
            <a:r>
              <a:rPr lang="ru-RU" sz="1600" dirty="0" smtClean="0">
                <a:latin typeface="Times New Roman" panose="02020603050405020304" pitchFamily="18" charset="0"/>
                <a:ea typeface="Times New Roman" panose="02020603050405020304" pitchFamily="18" charset="0"/>
              </a:rPr>
              <a:t>сможет </a:t>
            </a:r>
            <a:r>
              <a:rPr lang="ru-RU" sz="1600" dirty="0">
                <a:latin typeface="Times New Roman" panose="02020603050405020304" pitchFamily="18" charset="0"/>
                <a:ea typeface="Times New Roman" panose="02020603050405020304" pitchFamily="18" charset="0"/>
              </a:rPr>
              <a:t>узнать что-то новое и интересное для себя о гениальном человеке, который родился и жил там, где сейчас я и Вы.</a:t>
            </a: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6334" y="2686479"/>
            <a:ext cx="2228793" cy="2050774"/>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3572" y="2643227"/>
            <a:ext cx="2009815" cy="2924944"/>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9011" y="4789722"/>
            <a:ext cx="2321907" cy="1503668"/>
          </a:xfrm>
          <a:prstGeom prst="rect">
            <a:avLst/>
          </a:prstGeom>
        </p:spPr>
      </p:pic>
      <p:sp>
        <p:nvSpPr>
          <p:cNvPr id="13" name="Прямоугольник 12"/>
          <p:cNvSpPr/>
          <p:nvPr/>
        </p:nvSpPr>
        <p:spPr>
          <a:xfrm>
            <a:off x="1888828" y="5626093"/>
            <a:ext cx="3760969" cy="738664"/>
          </a:xfrm>
          <a:prstGeom prst="rect">
            <a:avLst/>
          </a:prstGeom>
        </p:spPr>
        <p:txBody>
          <a:bodyPr wrap="square">
            <a:spAutoFit/>
          </a:bodyPr>
          <a:lstStyle/>
          <a:p>
            <a:r>
              <a:rPr lang="ru-RU" sz="1400" i="1" dirty="0">
                <a:latin typeface="Times New Roman" panose="02020603050405020304" pitchFamily="18" charset="0"/>
                <a:ea typeface="Times New Roman" panose="02020603050405020304" pitchFamily="18" charset="0"/>
              </a:rPr>
              <a:t> «Куда бы я ни поехал – за границу ли, в Крым или на Кавказ – Таганрога я не  миную»      </a:t>
            </a:r>
            <a:r>
              <a:rPr lang="ru-RU" sz="1400" i="1" dirty="0" smtClean="0">
                <a:latin typeface="Times New Roman" panose="02020603050405020304" pitchFamily="18" charset="0"/>
                <a:ea typeface="Times New Roman" panose="02020603050405020304" pitchFamily="18" charset="0"/>
              </a:rPr>
              <a:t>  </a:t>
            </a:r>
          </a:p>
          <a:p>
            <a:r>
              <a:rPr lang="ru-RU" sz="1400" i="1" dirty="0">
                <a:latin typeface="Times New Roman" panose="02020603050405020304" pitchFamily="18" charset="0"/>
                <a:ea typeface="Times New Roman" panose="02020603050405020304" pitchFamily="18" charset="0"/>
              </a:rPr>
              <a:t> </a:t>
            </a:r>
            <a:r>
              <a:rPr lang="ru-RU" sz="1400" i="1" dirty="0" smtClean="0">
                <a:latin typeface="Times New Roman" panose="02020603050405020304" pitchFamily="18" charset="0"/>
                <a:ea typeface="Times New Roman" panose="02020603050405020304" pitchFamily="18" charset="0"/>
              </a:rPr>
              <a:t>                                                         </a:t>
            </a:r>
            <a:r>
              <a:rPr lang="ru-RU" sz="1400" i="1" dirty="0">
                <a:latin typeface="Times New Roman" panose="02020603050405020304" pitchFamily="18" charset="0"/>
                <a:ea typeface="Times New Roman" panose="02020603050405020304" pitchFamily="18" charset="0"/>
              </a:rPr>
              <a:t> А. П.  Чехов</a:t>
            </a:r>
            <a:endParaRPr lang="ru-RU" sz="1400" dirty="0">
              <a:latin typeface="Times New Roman" panose="02020603050405020304" pitchFamily="18" charset="0"/>
              <a:ea typeface="Times New Roman" panose="02020603050405020304" pitchFamily="18" charset="0"/>
            </a:endParaRPr>
          </a:p>
        </p:txBody>
      </p:sp>
      <p:sp>
        <p:nvSpPr>
          <p:cNvPr id="6" name="Блок-схема: ручной ввод 5"/>
          <p:cNvSpPr/>
          <p:nvPr/>
        </p:nvSpPr>
        <p:spPr>
          <a:xfrm>
            <a:off x="8005978" y="5877272"/>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Tree>
    <p:extLst>
      <p:ext uri="{BB962C8B-B14F-4D97-AF65-F5344CB8AC3E}">
        <p14:creationId xmlns:p14="http://schemas.microsoft.com/office/powerpoint/2010/main" val="3474965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11" name="Блок-схема: ручной ввод 10"/>
          <p:cNvSpPr/>
          <p:nvPr/>
        </p:nvSpPr>
        <p:spPr>
          <a:xfrm>
            <a:off x="8005978" y="5877272"/>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
        <p:nvSpPr>
          <p:cNvPr id="13" name="Блок-схема: ручной ввод 12"/>
          <p:cNvSpPr/>
          <p:nvPr/>
        </p:nvSpPr>
        <p:spPr>
          <a:xfrm>
            <a:off x="0" y="260648"/>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
        <p:nvSpPr>
          <p:cNvPr id="14" name="TextBox 13"/>
          <p:cNvSpPr txBox="1"/>
          <p:nvPr/>
        </p:nvSpPr>
        <p:spPr>
          <a:xfrm>
            <a:off x="639107" y="508320"/>
            <a:ext cx="7344816" cy="584775"/>
          </a:xfrm>
          <a:prstGeom prst="rect">
            <a:avLst/>
          </a:prstGeom>
          <a:noFill/>
        </p:spPr>
        <p:txBody>
          <a:bodyPr wrap="square" rtlCol="0">
            <a:spAutoFit/>
          </a:bodyPr>
          <a:lstStyle/>
          <a:p>
            <a:r>
              <a:rPr lang="ru-RU" sz="3200" i="1" dirty="0" smtClean="0">
                <a:solidFill>
                  <a:schemeClr val="tx1">
                    <a:lumMod val="75000"/>
                    <a:lumOff val="25000"/>
                  </a:schemeClr>
                </a:solidFill>
              </a:rPr>
              <a:t>Таганрог. Чехов. Творчество</a:t>
            </a:r>
            <a:endParaRPr lang="ru-RU" sz="3200" i="1" dirty="0">
              <a:solidFill>
                <a:schemeClr val="tx1">
                  <a:lumMod val="75000"/>
                  <a:lumOff val="25000"/>
                </a:schemeClr>
              </a:solidFill>
            </a:endParaRPr>
          </a:p>
        </p:txBody>
      </p:sp>
      <p:sp>
        <p:nvSpPr>
          <p:cNvPr id="15" name="Прямоугольник с двумя усеченными противолежащими углами 14"/>
          <p:cNvSpPr/>
          <p:nvPr/>
        </p:nvSpPr>
        <p:spPr>
          <a:xfrm>
            <a:off x="755576" y="1444424"/>
            <a:ext cx="7488832" cy="4896544"/>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
        <p:nvSpPr>
          <p:cNvPr id="4" name="Номер слайда 3"/>
          <p:cNvSpPr>
            <a:spLocks noGrp="1"/>
          </p:cNvSpPr>
          <p:nvPr>
            <p:ph type="sldNum" sz="quarter" idx="12"/>
          </p:nvPr>
        </p:nvSpPr>
        <p:spPr>
          <a:xfrm>
            <a:off x="8118140" y="6104035"/>
            <a:ext cx="576064" cy="365125"/>
          </a:xfrm>
        </p:spPr>
        <p:txBody>
          <a:bodyPr/>
          <a:lstStyle/>
          <a:p>
            <a:fld id="{B19B0651-EE4F-4900-A07F-96A6BFA9D0F0}" type="slidenum">
              <a:rPr lang="ru-RU" sz="1600" smtClean="0"/>
              <a:t>4</a:t>
            </a:fld>
            <a:endParaRPr lang="ru-RU" sz="1600" dirty="0"/>
          </a:p>
        </p:txBody>
      </p:sp>
      <p:pic>
        <p:nvPicPr>
          <p:cNvPr id="8" name="Рисунок 7" descr="http://xn--90aamkbbnf2a4b.xn--b1afaboidnttn.xn--p1ai/images/chehov_155_1.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81128"/>
            <a:ext cx="1907704" cy="2448272"/>
          </a:xfrm>
          <a:prstGeom prst="rect">
            <a:avLst/>
          </a:prstGeom>
          <a:noFill/>
          <a:ln>
            <a:noFill/>
          </a:ln>
        </p:spPr>
      </p:pic>
      <p:sp>
        <p:nvSpPr>
          <p:cNvPr id="2" name="Прямоугольник 1"/>
          <p:cNvSpPr/>
          <p:nvPr/>
        </p:nvSpPr>
        <p:spPr>
          <a:xfrm>
            <a:off x="4685633" y="4636874"/>
            <a:ext cx="3606906" cy="1600438"/>
          </a:xfrm>
          <a:prstGeom prst="rect">
            <a:avLst/>
          </a:prstGeom>
        </p:spPr>
        <p:txBody>
          <a:bodyPr wrap="square">
            <a:spAutoFit/>
          </a:bodyPr>
          <a:lstStyle/>
          <a:p>
            <a:pPr algn="ctr"/>
            <a:r>
              <a:rPr lang="ru-RU" sz="1400" i="1" dirty="0">
                <a:latin typeface="Times New Roman" panose="02020603050405020304" pitchFamily="18" charset="0"/>
                <a:ea typeface="Times New Roman" panose="02020603050405020304" pitchFamily="18" charset="0"/>
              </a:rPr>
              <a:t>За свою недолгую (44 года) жизнь, Чехов создал более 500 различных произведений, многие из которых стали классикой мировой литературы. Его книги переведены более чем на 100 языков.  Его пьесы ставятся во многих театрах мира, а многие его фразы стали крылатыми. </a:t>
            </a:r>
            <a:endParaRPr lang="ru-RU" sz="1400" dirty="0">
              <a:latin typeface="Times New Roman" panose="02020603050405020304" pitchFamily="18" charset="0"/>
              <a:ea typeface="Times New Roman" panose="02020603050405020304" pitchFamily="18" charset="0"/>
            </a:endParaRPr>
          </a:p>
        </p:txBody>
      </p:sp>
      <p:sp>
        <p:nvSpPr>
          <p:cNvPr id="9" name="Прямоугольник 8"/>
          <p:cNvSpPr/>
          <p:nvPr/>
        </p:nvSpPr>
        <p:spPr>
          <a:xfrm>
            <a:off x="2234063" y="4102605"/>
            <a:ext cx="1574118" cy="646331"/>
          </a:xfrm>
          <a:prstGeom prst="rect">
            <a:avLst/>
          </a:prstGeom>
        </p:spPr>
        <p:txBody>
          <a:bodyPr wrap="square">
            <a:spAutoFit/>
          </a:bodyPr>
          <a:lstStyle/>
          <a:p>
            <a:pPr algn="ctr"/>
            <a:r>
              <a:rPr lang="ru-RU" sz="1200" dirty="0">
                <a:latin typeface="Calibri" panose="020F0502020204030204" pitchFamily="34" charset="0"/>
                <a:ea typeface="Calibri" panose="020F0502020204030204" pitchFamily="34" charset="0"/>
                <a:cs typeface="Times New Roman" panose="02020603050405020304" pitchFamily="18" charset="0"/>
              </a:rPr>
              <a:t>Антон </a:t>
            </a:r>
            <a:r>
              <a:rPr lang="ru-RU" sz="1200" dirty="0" smtClean="0">
                <a:latin typeface="Calibri" panose="020F0502020204030204" pitchFamily="34" charset="0"/>
                <a:ea typeface="Calibri" panose="020F0502020204030204" pitchFamily="34" charset="0"/>
                <a:cs typeface="Times New Roman" panose="02020603050405020304" pitchFamily="18" charset="0"/>
              </a:rPr>
              <a:t>Чехов.</a:t>
            </a:r>
          </a:p>
          <a:p>
            <a:pPr algn="ctr"/>
            <a:r>
              <a:rPr lang="ru-RU" sz="1200" dirty="0" smtClean="0">
                <a:latin typeface="Calibri" panose="020F0502020204030204" pitchFamily="34" charset="0"/>
                <a:ea typeface="Calibri" panose="020F0502020204030204" pitchFamily="34" charset="0"/>
                <a:cs typeface="Times New Roman" panose="02020603050405020304" pitchFamily="18" charset="0"/>
              </a:rPr>
              <a:t> Писатель </a:t>
            </a:r>
            <a:r>
              <a:rPr lang="ru-RU" sz="1200" dirty="0">
                <a:latin typeface="Calibri" panose="020F0502020204030204" pitchFamily="34" charset="0"/>
                <a:ea typeface="Calibri" panose="020F0502020204030204" pitchFamily="34" charset="0"/>
                <a:cs typeface="Times New Roman" panose="02020603050405020304" pitchFamily="18" charset="0"/>
              </a:rPr>
              <a:t>с образованием врача</a:t>
            </a:r>
            <a:endParaRPr lang="ru-RU" sz="1200" dirty="0"/>
          </a:p>
        </p:txBody>
      </p:sp>
      <p:sp>
        <p:nvSpPr>
          <p:cNvPr id="12" name="Прямоугольник 11"/>
          <p:cNvSpPr/>
          <p:nvPr/>
        </p:nvSpPr>
        <p:spPr>
          <a:xfrm>
            <a:off x="1115616" y="1536235"/>
            <a:ext cx="6768752" cy="276999"/>
          </a:xfrm>
          <a:prstGeom prst="rect">
            <a:avLst/>
          </a:prstGeom>
        </p:spPr>
        <p:txBody>
          <a:bodyPr wrap="square">
            <a:spAutoFit/>
          </a:bodyPr>
          <a:lstStyle/>
          <a:p>
            <a:r>
              <a:rPr lang="ru-RU" sz="1200" b="1" dirty="0">
                <a:latin typeface="Arial" panose="020B0604020202020204" pitchFamily="34" charset="0"/>
                <a:ea typeface="Calibri" panose="020F0502020204030204" pitchFamily="34" charset="0"/>
              </a:rPr>
              <a:t>В Таганроге много мест, связанных с именем нашего великого земляка Антона </a:t>
            </a:r>
            <a:r>
              <a:rPr lang="ru-RU" sz="1200" b="1" dirty="0" smtClean="0">
                <a:latin typeface="Arial" panose="020B0604020202020204" pitchFamily="34" charset="0"/>
                <a:ea typeface="Calibri" panose="020F0502020204030204" pitchFamily="34" charset="0"/>
              </a:rPr>
              <a:t>Чехова</a:t>
            </a:r>
            <a:endParaRPr lang="ru-RU" sz="1200" b="1" dirty="0"/>
          </a:p>
        </p:txBody>
      </p:sp>
      <p:sp>
        <p:nvSpPr>
          <p:cNvPr id="18" name="Прямоугольник 17"/>
          <p:cNvSpPr/>
          <p:nvPr/>
        </p:nvSpPr>
        <p:spPr>
          <a:xfrm>
            <a:off x="779892" y="1937070"/>
            <a:ext cx="3367741" cy="830997"/>
          </a:xfrm>
          <a:prstGeom prst="rect">
            <a:avLst/>
          </a:prstGeom>
        </p:spPr>
        <p:txBody>
          <a:bodyPr wrap="square">
            <a:spAutoFit/>
          </a:bodyPr>
          <a:lstStyle/>
          <a:p>
            <a:pPr algn="ctr"/>
            <a:r>
              <a:rPr lang="ru-RU" sz="1200" dirty="0">
                <a:latin typeface="Arial" panose="020B0604020202020204" pitchFamily="34" charset="0"/>
                <a:cs typeface="Arial" panose="020B0604020202020204" pitchFamily="34" charset="0"/>
              </a:rPr>
              <a:t>Родился Антон Павлович Чехов в городе Таганроге, на берегу Азовского моря, в семье купца 3-ей гильдии, на Полицейской улице, ныне улица Чехова.</a:t>
            </a:r>
          </a:p>
        </p:txBody>
      </p:sp>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5835" y="4857017"/>
            <a:ext cx="2130574" cy="1417651"/>
          </a:xfrm>
          <a:prstGeom prst="rect">
            <a:avLst/>
          </a:prstGeom>
        </p:spPr>
      </p:pic>
      <p:sp>
        <p:nvSpPr>
          <p:cNvPr id="20" name="Прямоугольник 19"/>
          <p:cNvSpPr/>
          <p:nvPr/>
        </p:nvSpPr>
        <p:spPr>
          <a:xfrm>
            <a:off x="4658847" y="2131082"/>
            <a:ext cx="3585561" cy="646331"/>
          </a:xfrm>
          <a:prstGeom prst="rect">
            <a:avLst/>
          </a:prstGeom>
        </p:spPr>
        <p:txBody>
          <a:bodyPr wrap="square">
            <a:spAutoFit/>
          </a:bodyPr>
          <a:lstStyle/>
          <a:p>
            <a:pPr algn="ctr"/>
            <a:r>
              <a:rPr lang="ru-RU" sz="1200" dirty="0">
                <a:latin typeface="Arial" panose="020B0604020202020204" pitchFamily="34" charset="0"/>
                <a:cs typeface="Arial" panose="020B0604020202020204" pitchFamily="34" charset="0"/>
              </a:rPr>
              <a:t>Пишет Чехов в основном в жанре короткого рассказа, подписываясь псевдонимом </a:t>
            </a:r>
            <a:r>
              <a:rPr lang="ru-RU" sz="1200" i="1" dirty="0">
                <a:latin typeface="Arial" panose="020B0604020202020204" pitchFamily="34" charset="0"/>
                <a:cs typeface="Arial" panose="020B0604020202020204" pitchFamily="34" charset="0"/>
              </a:rPr>
              <a:t> – </a:t>
            </a:r>
            <a:r>
              <a:rPr lang="ru-RU" sz="1200" dirty="0">
                <a:latin typeface="Arial" panose="020B0604020202020204" pitchFamily="34" charset="0"/>
                <a:cs typeface="Arial" panose="020B0604020202020204" pitchFamily="34" charset="0"/>
              </a:rPr>
              <a:t> «Антоша Чехонте»</a:t>
            </a:r>
          </a:p>
        </p:txBody>
      </p:sp>
      <p:pic>
        <p:nvPicPr>
          <p:cNvPr id="23" name="Рисунок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4296" y="2796926"/>
            <a:ext cx="2315187" cy="1302715"/>
          </a:xfrm>
          <a:prstGeom prst="rect">
            <a:avLst/>
          </a:prstGeom>
        </p:spPr>
      </p:pic>
      <p:pic>
        <p:nvPicPr>
          <p:cNvPr id="24" name="Рисунок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7881" y="2740776"/>
            <a:ext cx="2562409" cy="1921807"/>
          </a:xfrm>
          <a:prstGeom prst="rect">
            <a:avLst/>
          </a:prstGeom>
        </p:spPr>
      </p:pic>
    </p:spTree>
    <p:extLst>
      <p:ext uri="{BB962C8B-B14F-4D97-AF65-F5344CB8AC3E}">
        <p14:creationId xmlns:p14="http://schemas.microsoft.com/office/powerpoint/2010/main" val="34668200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11" name="Блок-схема: ручной ввод 10"/>
          <p:cNvSpPr/>
          <p:nvPr/>
        </p:nvSpPr>
        <p:spPr>
          <a:xfrm>
            <a:off x="8005978" y="5877272"/>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
        <p:nvSpPr>
          <p:cNvPr id="13" name="Блок-схема: ручной ввод 12"/>
          <p:cNvSpPr/>
          <p:nvPr/>
        </p:nvSpPr>
        <p:spPr>
          <a:xfrm>
            <a:off x="0" y="260648"/>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
        <p:nvSpPr>
          <p:cNvPr id="14" name="TextBox 13"/>
          <p:cNvSpPr txBox="1"/>
          <p:nvPr/>
        </p:nvSpPr>
        <p:spPr>
          <a:xfrm>
            <a:off x="639107" y="508320"/>
            <a:ext cx="7344816" cy="584775"/>
          </a:xfrm>
          <a:prstGeom prst="rect">
            <a:avLst/>
          </a:prstGeom>
          <a:noFill/>
        </p:spPr>
        <p:txBody>
          <a:bodyPr wrap="square" rtlCol="0">
            <a:spAutoFit/>
          </a:bodyPr>
          <a:lstStyle/>
          <a:p>
            <a:r>
              <a:rPr lang="ru-RU" sz="3200" i="1" dirty="0">
                <a:solidFill>
                  <a:schemeClr val="tx1">
                    <a:lumMod val="75000"/>
                    <a:lumOff val="25000"/>
                  </a:schemeClr>
                </a:solidFill>
              </a:rPr>
              <a:t>Таганрог. Чехов. Творчество</a:t>
            </a:r>
          </a:p>
        </p:txBody>
      </p:sp>
      <p:sp>
        <p:nvSpPr>
          <p:cNvPr id="15" name="Прямоугольник с двумя усеченными противолежащими углами 14"/>
          <p:cNvSpPr/>
          <p:nvPr/>
        </p:nvSpPr>
        <p:spPr>
          <a:xfrm>
            <a:off x="755576" y="1444424"/>
            <a:ext cx="7488832" cy="4896544"/>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
        <p:nvSpPr>
          <p:cNvPr id="4" name="Номер слайда 3"/>
          <p:cNvSpPr>
            <a:spLocks noGrp="1"/>
          </p:cNvSpPr>
          <p:nvPr>
            <p:ph type="sldNum" sz="quarter" idx="12"/>
          </p:nvPr>
        </p:nvSpPr>
        <p:spPr>
          <a:xfrm>
            <a:off x="8118140" y="6104035"/>
            <a:ext cx="576064" cy="365125"/>
          </a:xfrm>
        </p:spPr>
        <p:txBody>
          <a:bodyPr/>
          <a:lstStyle/>
          <a:p>
            <a:fld id="{B19B0651-EE4F-4900-A07F-96A6BFA9D0F0}" type="slidenum">
              <a:rPr lang="ru-RU" sz="1600" smtClean="0"/>
              <a:t>5</a:t>
            </a:fld>
            <a:endParaRPr lang="ru-RU" sz="1600" dirty="0"/>
          </a:p>
        </p:txBody>
      </p:sp>
      <p:pic>
        <p:nvPicPr>
          <p:cNvPr id="8" name="Рисунок 7" descr="http://xn--90aamkbbnf2a4b.xn--b1afaboidnttn.xn--p1ai/images/chehov_155_1.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81128"/>
            <a:ext cx="1907704" cy="2448272"/>
          </a:xfrm>
          <a:prstGeom prst="rect">
            <a:avLst/>
          </a:prstGeom>
          <a:noFill/>
          <a:ln>
            <a:noFill/>
          </a:ln>
        </p:spPr>
      </p:pic>
      <p:sp>
        <p:nvSpPr>
          <p:cNvPr id="3" name="Прямоугольник 2"/>
          <p:cNvSpPr/>
          <p:nvPr/>
        </p:nvSpPr>
        <p:spPr>
          <a:xfrm>
            <a:off x="755576" y="3868505"/>
            <a:ext cx="3744416" cy="646331"/>
          </a:xfrm>
          <a:prstGeom prst="rect">
            <a:avLst/>
          </a:prstGeom>
        </p:spPr>
        <p:txBody>
          <a:bodyPr wrap="square">
            <a:spAutoFit/>
          </a:bodyPr>
          <a:lstStyle/>
          <a:p>
            <a:pPr algn="ctr"/>
            <a:r>
              <a:rPr lang="ru-RU" sz="1200" dirty="0">
                <a:latin typeface="Calibri" panose="020F0502020204030204" pitchFamily="34" charset="0"/>
                <a:ea typeface="Calibri" panose="020F0502020204030204" pitchFamily="34" charset="0"/>
                <a:cs typeface="Times New Roman" panose="02020603050405020304" pitchFamily="18" charset="0"/>
              </a:rPr>
              <a:t>Чехов использовал простые, но ёмкие образы, чтобы передать всю сложность и многообразие человеческой души. </a:t>
            </a:r>
            <a:endParaRPr lang="ru-RU" sz="1200" dirty="0"/>
          </a:p>
        </p:txBody>
      </p:sp>
      <p:sp>
        <p:nvSpPr>
          <p:cNvPr id="10" name="Прямоугольник 9"/>
          <p:cNvSpPr/>
          <p:nvPr/>
        </p:nvSpPr>
        <p:spPr>
          <a:xfrm>
            <a:off x="755576" y="1457779"/>
            <a:ext cx="3744416" cy="646331"/>
          </a:xfrm>
          <a:prstGeom prst="rect">
            <a:avLst/>
          </a:prstGeom>
        </p:spPr>
        <p:txBody>
          <a:bodyPr wrap="square">
            <a:spAutoFit/>
          </a:bodyPr>
          <a:lstStyle/>
          <a:p>
            <a:pPr algn="ctr"/>
            <a:r>
              <a:rPr lang="ru-RU" sz="1200" dirty="0">
                <a:latin typeface="Times New Roman" panose="02020603050405020304" pitchFamily="18" charset="0"/>
                <a:ea typeface="Times New Roman" panose="02020603050405020304" pitchFamily="18" charset="0"/>
              </a:rPr>
              <a:t>Чеховские персонажи – это люди, которых легко встретить в повседневной жизни, они страдают, любят, ошибаются и всё же продолжают идти вперёд.</a:t>
            </a:r>
          </a:p>
        </p:txBody>
      </p:sp>
      <p:sp>
        <p:nvSpPr>
          <p:cNvPr id="12" name="Прямоугольник 11"/>
          <p:cNvSpPr/>
          <p:nvPr/>
        </p:nvSpPr>
        <p:spPr>
          <a:xfrm>
            <a:off x="4673139" y="2785192"/>
            <a:ext cx="3546140" cy="1569660"/>
          </a:xfrm>
          <a:prstGeom prst="rect">
            <a:avLst/>
          </a:prstGeom>
        </p:spPr>
        <p:txBody>
          <a:bodyPr wrap="square">
            <a:spAutoFit/>
          </a:bodyPr>
          <a:lstStyle/>
          <a:p>
            <a:pPr algn="ctr"/>
            <a:r>
              <a:rPr lang="ru-RU" sz="1200" dirty="0">
                <a:latin typeface="Times New Roman" panose="02020603050405020304" pitchFamily="18" charset="0"/>
                <a:ea typeface="Times New Roman" panose="02020603050405020304" pitchFamily="18" charset="0"/>
              </a:rPr>
              <a:t>В Таганроге очень любят и чтят память своего знаменитого уроженца. Его имя носит теперь театр, библиотека, улица, школа. А также были установлены скульптуры персонажей рассказов </a:t>
            </a:r>
            <a:endParaRPr lang="ru-RU" sz="1200" dirty="0" smtClean="0">
              <a:latin typeface="Times New Roman" panose="02020603050405020304" pitchFamily="18" charset="0"/>
              <a:ea typeface="Times New Roman" panose="02020603050405020304" pitchFamily="18" charset="0"/>
            </a:endParaRPr>
          </a:p>
          <a:p>
            <a:pPr algn="ctr"/>
            <a:r>
              <a:rPr lang="ru-RU" sz="1200" dirty="0" smtClean="0">
                <a:latin typeface="Times New Roman" panose="02020603050405020304" pitchFamily="18" charset="0"/>
                <a:ea typeface="Times New Roman" panose="02020603050405020304" pitchFamily="18" charset="0"/>
              </a:rPr>
              <a:t>А</a:t>
            </a:r>
            <a:r>
              <a:rPr lang="ru-RU" sz="1200" dirty="0">
                <a:latin typeface="Times New Roman" panose="02020603050405020304" pitchFamily="18" charset="0"/>
                <a:ea typeface="Times New Roman" panose="02020603050405020304" pitchFamily="18" charset="0"/>
              </a:rPr>
              <a:t>. П. Чехова. </a:t>
            </a:r>
            <a:endParaRPr lang="ru-RU" sz="1200" dirty="0" smtClean="0">
              <a:latin typeface="Times New Roman" panose="02020603050405020304" pitchFamily="18" charset="0"/>
              <a:ea typeface="Times New Roman" panose="02020603050405020304" pitchFamily="18" charset="0"/>
            </a:endParaRPr>
          </a:p>
          <a:p>
            <a:pPr algn="ctr"/>
            <a:endParaRPr lang="ru-RU" sz="1200" dirty="0">
              <a:latin typeface="Times New Roman" panose="02020603050405020304" pitchFamily="18" charset="0"/>
              <a:ea typeface="Times New Roman" panose="02020603050405020304" pitchFamily="18" charset="0"/>
            </a:endParaRPr>
          </a:p>
          <a:p>
            <a:pPr algn="ctr"/>
            <a:r>
              <a:rPr lang="ru-RU" sz="1200" dirty="0" smtClean="0">
                <a:latin typeface="Times New Roman" panose="02020603050405020304" pitchFamily="18" charset="0"/>
                <a:ea typeface="Times New Roman" panose="02020603050405020304" pitchFamily="18" charset="0"/>
              </a:rPr>
              <a:t>Когда </a:t>
            </a:r>
            <a:r>
              <a:rPr lang="ru-RU" sz="1200" dirty="0">
                <a:latin typeface="Times New Roman" panose="02020603050405020304" pitchFamily="18" charset="0"/>
                <a:ea typeface="Times New Roman" panose="02020603050405020304" pitchFamily="18" charset="0"/>
              </a:rPr>
              <a:t>я задумался о теме научной работу, то сразу понял, что она должна быть именно о нем. </a:t>
            </a:r>
          </a:p>
        </p:txBody>
      </p:sp>
      <p:pic>
        <p:nvPicPr>
          <p:cNvPr id="18" name="Рисунок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8426" y="1503455"/>
            <a:ext cx="1815566" cy="1255766"/>
          </a:xfrm>
          <a:prstGeom prst="rect">
            <a:avLst/>
          </a:prstGeom>
        </p:spPr>
      </p:pic>
      <p:pic>
        <p:nvPicPr>
          <p:cNvPr id="19" name="Рисунок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6657" y="2229786"/>
            <a:ext cx="2355251" cy="1587832"/>
          </a:xfrm>
          <a:prstGeom prst="rect">
            <a:avLst/>
          </a:prstGeom>
        </p:spPr>
      </p:pic>
      <p:pic>
        <p:nvPicPr>
          <p:cNvPr id="20" name="Рисунок 19"/>
          <p:cNvPicPr>
            <a:picLocks noChangeAspect="1"/>
          </p:cNvPicPr>
          <p:nvPr/>
        </p:nvPicPr>
        <p:blipFill rotWithShape="1">
          <a:blip r:embed="rId7">
            <a:extLst>
              <a:ext uri="{28A0092B-C50C-407E-A947-70E740481C1C}">
                <a14:useLocalDpi xmlns:a14="http://schemas.microsoft.com/office/drawing/2010/main" val="0"/>
              </a:ext>
            </a:extLst>
          </a:blip>
          <a:srcRect l="6384" t="5900" r="4640" b="4641"/>
          <a:stretch/>
        </p:blipFill>
        <p:spPr>
          <a:xfrm>
            <a:off x="2223215" y="4514836"/>
            <a:ext cx="1264320" cy="1760131"/>
          </a:xfrm>
          <a:prstGeom prst="rect">
            <a:avLst/>
          </a:prstGeom>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0845" y="4502653"/>
            <a:ext cx="1326836" cy="1755541"/>
          </a:xfrm>
          <a:prstGeom prst="rect">
            <a:avLst/>
          </a:prstGeom>
        </p:spPr>
      </p:pic>
      <p:pic>
        <p:nvPicPr>
          <p:cNvPr id="22" name="Рисунок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7573" y="4488520"/>
            <a:ext cx="1526943" cy="1730247"/>
          </a:xfrm>
          <a:prstGeom prst="rect">
            <a:avLst/>
          </a:prstGeom>
        </p:spPr>
      </p:pic>
    </p:spTree>
    <p:extLst>
      <p:ext uri="{BB962C8B-B14F-4D97-AF65-F5344CB8AC3E}">
        <p14:creationId xmlns:p14="http://schemas.microsoft.com/office/powerpoint/2010/main" val="11025126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Блок-схема: ручной ввод 5"/>
          <p:cNvSpPr/>
          <p:nvPr/>
        </p:nvSpPr>
        <p:spPr>
          <a:xfrm>
            <a:off x="8005978" y="5877272"/>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
        <p:nvSpPr>
          <p:cNvPr id="4" name="Номер слайда 3"/>
          <p:cNvSpPr>
            <a:spLocks noGrp="1"/>
          </p:cNvSpPr>
          <p:nvPr>
            <p:ph type="sldNum" sz="quarter" idx="12"/>
          </p:nvPr>
        </p:nvSpPr>
        <p:spPr>
          <a:xfrm>
            <a:off x="8244408" y="6054749"/>
            <a:ext cx="405408" cy="365125"/>
          </a:xfrm>
        </p:spPr>
        <p:txBody>
          <a:bodyPr/>
          <a:lstStyle/>
          <a:p>
            <a:fld id="{B19B0651-EE4F-4900-A07F-96A6BFA9D0F0}" type="slidenum">
              <a:rPr lang="ru-RU" sz="1600" smtClean="0"/>
              <a:t>6</a:t>
            </a:fld>
            <a:endParaRPr lang="ru-RU" sz="1600" dirty="0"/>
          </a:p>
        </p:txBody>
      </p:sp>
      <p:sp>
        <p:nvSpPr>
          <p:cNvPr id="8" name="Блок-схема: ручной ввод 7"/>
          <p:cNvSpPr/>
          <p:nvPr/>
        </p:nvSpPr>
        <p:spPr>
          <a:xfrm>
            <a:off x="0" y="260648"/>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
        <p:nvSpPr>
          <p:cNvPr id="5" name="TextBox 4"/>
          <p:cNvSpPr txBox="1"/>
          <p:nvPr/>
        </p:nvSpPr>
        <p:spPr>
          <a:xfrm>
            <a:off x="639107" y="508320"/>
            <a:ext cx="7344816" cy="461665"/>
          </a:xfrm>
          <a:prstGeom prst="rect">
            <a:avLst/>
          </a:prstGeom>
          <a:noFill/>
        </p:spPr>
        <p:txBody>
          <a:bodyPr wrap="square" rtlCol="0">
            <a:spAutoFit/>
          </a:bodyPr>
          <a:lstStyle/>
          <a:p>
            <a:r>
              <a:rPr lang="ru-RU" sz="2400" i="1" dirty="0" smtClean="0">
                <a:solidFill>
                  <a:schemeClr val="tx1">
                    <a:lumMod val="75000"/>
                    <a:lumOff val="25000"/>
                  </a:schemeClr>
                </a:solidFill>
              </a:rPr>
              <a:t>Творческий процесс: придумал и решил создать</a:t>
            </a:r>
            <a:endParaRPr lang="ru-RU" sz="2400" i="1" dirty="0">
              <a:solidFill>
                <a:schemeClr val="tx1">
                  <a:lumMod val="75000"/>
                  <a:lumOff val="25000"/>
                </a:schemeClr>
              </a:solidFill>
            </a:endParaRPr>
          </a:p>
        </p:txBody>
      </p:sp>
      <p:sp>
        <p:nvSpPr>
          <p:cNvPr id="9" name="Прямоугольник с двумя усеченными противолежащими углами 8"/>
          <p:cNvSpPr/>
          <p:nvPr/>
        </p:nvSpPr>
        <p:spPr>
          <a:xfrm>
            <a:off x="755576" y="1444424"/>
            <a:ext cx="7488832" cy="4896544"/>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pic>
        <p:nvPicPr>
          <p:cNvPr id="11" name="Рисунок 10" descr="http://xn--90aamkbbnf2a4b.xn--b1afaboidnttn.xn--p1ai/images/chehov_155_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81128"/>
            <a:ext cx="1907704" cy="2448272"/>
          </a:xfrm>
          <a:prstGeom prst="rect">
            <a:avLst/>
          </a:prstGeom>
          <a:noFill/>
          <a:ln>
            <a:noFill/>
          </a:ln>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664" y="1556792"/>
            <a:ext cx="2447059" cy="1544839"/>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4048" y="2224941"/>
            <a:ext cx="2628756" cy="1753380"/>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3688" y="4172228"/>
            <a:ext cx="2650078" cy="1489344"/>
          </a:xfrm>
          <a:prstGeom prst="rect">
            <a:avLst/>
          </a:prstGeom>
        </p:spPr>
      </p:pic>
      <p:sp>
        <p:nvSpPr>
          <p:cNvPr id="12" name="TextBox 11"/>
          <p:cNvSpPr txBox="1"/>
          <p:nvPr/>
        </p:nvSpPr>
        <p:spPr>
          <a:xfrm>
            <a:off x="4716016" y="1571146"/>
            <a:ext cx="3069333" cy="646331"/>
          </a:xfrm>
          <a:prstGeom prst="rect">
            <a:avLst/>
          </a:prstGeom>
          <a:noFill/>
        </p:spPr>
        <p:txBody>
          <a:bodyPr wrap="square" rtlCol="0">
            <a:spAutoFit/>
          </a:bodyPr>
          <a:lstStyle/>
          <a:p>
            <a:r>
              <a:rPr lang="ru-RU" sz="3600" b="1" i="1" dirty="0" smtClean="0">
                <a:solidFill>
                  <a:schemeClr val="tx1">
                    <a:lumMod val="75000"/>
                    <a:lumOff val="25000"/>
                  </a:schemeClr>
                </a:solidFill>
                <a:latin typeface="Gabriola" panose="04040605051002020D02" pitchFamily="82" charset="0"/>
              </a:rPr>
              <a:t>Интеллектуальная</a:t>
            </a:r>
            <a:endParaRPr lang="ru-RU" sz="3600" b="1" i="1" dirty="0">
              <a:solidFill>
                <a:schemeClr val="tx1">
                  <a:lumMod val="75000"/>
                  <a:lumOff val="25000"/>
                </a:schemeClr>
              </a:solidFill>
              <a:latin typeface="Gabriola" panose="04040605051002020D02" pitchFamily="82" charset="0"/>
            </a:endParaRPr>
          </a:p>
        </p:txBody>
      </p:sp>
      <p:sp>
        <p:nvSpPr>
          <p:cNvPr id="14" name="TextBox 13"/>
          <p:cNvSpPr txBox="1"/>
          <p:nvPr/>
        </p:nvSpPr>
        <p:spPr>
          <a:xfrm>
            <a:off x="1602222" y="3482160"/>
            <a:ext cx="2709293" cy="646331"/>
          </a:xfrm>
          <a:prstGeom prst="rect">
            <a:avLst/>
          </a:prstGeom>
          <a:noFill/>
        </p:spPr>
        <p:txBody>
          <a:bodyPr wrap="square" rtlCol="0">
            <a:spAutoFit/>
          </a:bodyPr>
          <a:lstStyle/>
          <a:p>
            <a:r>
              <a:rPr lang="ru-RU" sz="3600" b="1" i="1" dirty="0" smtClean="0">
                <a:solidFill>
                  <a:schemeClr val="tx1">
                    <a:lumMod val="75000"/>
                    <a:lumOff val="25000"/>
                  </a:schemeClr>
                </a:solidFill>
                <a:latin typeface="Gabriola" panose="04040605051002020D02" pitchFamily="82" charset="0"/>
              </a:rPr>
              <a:t>Познавательная</a:t>
            </a:r>
            <a:endParaRPr lang="ru-RU" sz="3600" b="1" i="1" dirty="0">
              <a:solidFill>
                <a:schemeClr val="tx1">
                  <a:lumMod val="75000"/>
                  <a:lumOff val="25000"/>
                </a:schemeClr>
              </a:solidFill>
              <a:latin typeface="Gabriola" panose="04040605051002020D02" pitchFamily="82" charset="0"/>
            </a:endParaRPr>
          </a:p>
        </p:txBody>
      </p:sp>
      <p:sp>
        <p:nvSpPr>
          <p:cNvPr id="15" name="TextBox 14"/>
          <p:cNvSpPr txBox="1"/>
          <p:nvPr/>
        </p:nvSpPr>
        <p:spPr>
          <a:xfrm>
            <a:off x="4200920" y="2797673"/>
            <a:ext cx="397720" cy="707886"/>
          </a:xfrm>
          <a:prstGeom prst="rect">
            <a:avLst/>
          </a:prstGeom>
          <a:noFill/>
        </p:spPr>
        <p:txBody>
          <a:bodyPr wrap="square" rtlCol="0">
            <a:spAutoFit/>
          </a:bodyPr>
          <a:lstStyle/>
          <a:p>
            <a:r>
              <a:rPr lang="ru-RU" sz="4000" b="1" i="1" dirty="0" smtClean="0">
                <a:solidFill>
                  <a:schemeClr val="tx1">
                    <a:lumMod val="75000"/>
                    <a:lumOff val="25000"/>
                  </a:schemeClr>
                </a:solidFill>
                <a:latin typeface="Gabriola" panose="04040605051002020D02" pitchFamily="82" charset="0"/>
              </a:rPr>
              <a:t>+</a:t>
            </a:r>
            <a:endParaRPr lang="ru-RU" sz="4000" b="1" i="1" dirty="0">
              <a:solidFill>
                <a:schemeClr val="tx1">
                  <a:lumMod val="75000"/>
                  <a:lumOff val="25000"/>
                </a:schemeClr>
              </a:solidFill>
              <a:latin typeface="Gabriola" panose="04040605051002020D02" pitchFamily="82" charset="0"/>
            </a:endParaRPr>
          </a:p>
        </p:txBody>
      </p:sp>
      <p:sp>
        <p:nvSpPr>
          <p:cNvPr id="16" name="TextBox 15"/>
          <p:cNvSpPr txBox="1"/>
          <p:nvPr/>
        </p:nvSpPr>
        <p:spPr>
          <a:xfrm>
            <a:off x="4717578" y="4852316"/>
            <a:ext cx="3528391" cy="1384995"/>
          </a:xfrm>
          <a:prstGeom prst="rect">
            <a:avLst/>
          </a:prstGeom>
          <a:noFill/>
        </p:spPr>
        <p:txBody>
          <a:bodyPr wrap="square" rtlCol="0">
            <a:spAutoFit/>
          </a:bodyPr>
          <a:lstStyle/>
          <a:p>
            <a:r>
              <a:rPr lang="ru-RU" sz="2800" b="1" i="1" dirty="0" smtClean="0">
                <a:solidFill>
                  <a:schemeClr val="tx1">
                    <a:lumMod val="75000"/>
                    <a:lumOff val="25000"/>
                  </a:schemeClr>
                </a:solidFill>
                <a:latin typeface="Gabriola" panose="04040605051002020D02" pitchFamily="82" charset="0"/>
              </a:rPr>
              <a:t>Литературная викторина.</a:t>
            </a:r>
            <a:br>
              <a:rPr lang="ru-RU" sz="2800" b="1" i="1" dirty="0" smtClean="0">
                <a:solidFill>
                  <a:schemeClr val="tx1">
                    <a:lumMod val="75000"/>
                    <a:lumOff val="25000"/>
                  </a:schemeClr>
                </a:solidFill>
                <a:latin typeface="Gabriola" panose="04040605051002020D02" pitchFamily="82" charset="0"/>
              </a:rPr>
            </a:br>
            <a:r>
              <a:rPr lang="ru-RU" sz="2800" b="1" i="1" dirty="0" smtClean="0">
                <a:solidFill>
                  <a:schemeClr val="tx1">
                    <a:lumMod val="75000"/>
                    <a:lumOff val="25000"/>
                  </a:schemeClr>
                </a:solidFill>
                <a:latin typeface="Gabriola" panose="04040605051002020D02" pitchFamily="82" charset="0"/>
              </a:rPr>
              <a:t>«Чехова знаем! </a:t>
            </a:r>
          </a:p>
          <a:p>
            <a:r>
              <a:rPr lang="ru-RU" sz="2800" b="1" i="1" dirty="0">
                <a:solidFill>
                  <a:schemeClr val="tx1">
                    <a:lumMod val="75000"/>
                    <a:lumOff val="25000"/>
                  </a:schemeClr>
                </a:solidFill>
                <a:latin typeface="Gabriola" panose="04040605051002020D02" pitchFamily="82" charset="0"/>
              </a:rPr>
              <a:t> </a:t>
            </a:r>
            <a:r>
              <a:rPr lang="ru-RU" sz="2800" b="1" i="1" dirty="0" smtClean="0">
                <a:solidFill>
                  <a:schemeClr val="tx1">
                    <a:lumMod val="75000"/>
                    <a:lumOff val="25000"/>
                  </a:schemeClr>
                </a:solidFill>
                <a:latin typeface="Gabriola" panose="04040605051002020D02" pitchFamily="82" charset="0"/>
              </a:rPr>
              <a:t>                      </a:t>
            </a:r>
            <a:r>
              <a:rPr lang="ru-RU" sz="2800" b="1" i="1" dirty="0" smtClean="0">
                <a:solidFill>
                  <a:schemeClr val="tx1">
                    <a:lumMod val="75000"/>
                    <a:lumOff val="25000"/>
                  </a:schemeClr>
                </a:solidFill>
                <a:latin typeface="Gabriola" panose="04040605051002020D02" pitchFamily="82" charset="0"/>
              </a:rPr>
              <a:t>Чехова любим!»</a:t>
            </a:r>
            <a:endParaRPr lang="ru-RU" sz="2800" b="1" i="1" dirty="0">
              <a:solidFill>
                <a:schemeClr val="tx1">
                  <a:lumMod val="75000"/>
                  <a:lumOff val="25000"/>
                </a:schemeClr>
              </a:solidFill>
              <a:latin typeface="Gabriola" panose="04040605051002020D02" pitchFamily="82" charset="0"/>
            </a:endParaRPr>
          </a:p>
        </p:txBody>
      </p:sp>
      <p:sp>
        <p:nvSpPr>
          <p:cNvPr id="17" name="TextBox 16"/>
          <p:cNvSpPr txBox="1"/>
          <p:nvPr/>
        </p:nvSpPr>
        <p:spPr>
          <a:xfrm>
            <a:off x="6027976" y="4113999"/>
            <a:ext cx="397720" cy="707886"/>
          </a:xfrm>
          <a:prstGeom prst="rect">
            <a:avLst/>
          </a:prstGeom>
          <a:noFill/>
        </p:spPr>
        <p:txBody>
          <a:bodyPr wrap="square" rtlCol="0">
            <a:spAutoFit/>
          </a:bodyPr>
          <a:lstStyle/>
          <a:p>
            <a:r>
              <a:rPr lang="ru-RU" sz="4000" b="1" i="1" dirty="0">
                <a:solidFill>
                  <a:schemeClr val="tx1">
                    <a:lumMod val="75000"/>
                    <a:lumOff val="25000"/>
                  </a:schemeClr>
                </a:solidFill>
                <a:latin typeface="Gabriola" panose="04040605051002020D02" pitchFamily="82" charset="0"/>
              </a:rPr>
              <a:t>=</a:t>
            </a:r>
            <a:endParaRPr lang="ru-RU" sz="4000" b="1" i="1" dirty="0">
              <a:solidFill>
                <a:schemeClr val="tx1">
                  <a:lumMod val="75000"/>
                  <a:lumOff val="25000"/>
                </a:schemeClr>
              </a:solidFill>
              <a:latin typeface="Gabriola" panose="04040605051002020D02" pitchFamily="82" charset="0"/>
            </a:endParaRPr>
          </a:p>
        </p:txBody>
      </p:sp>
    </p:spTree>
    <p:extLst>
      <p:ext uri="{BB962C8B-B14F-4D97-AF65-F5344CB8AC3E}">
        <p14:creationId xmlns:p14="http://schemas.microsoft.com/office/powerpoint/2010/main" val="23990635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Блок-схема: ручной ввод 5"/>
          <p:cNvSpPr/>
          <p:nvPr/>
        </p:nvSpPr>
        <p:spPr>
          <a:xfrm>
            <a:off x="8005978" y="5877272"/>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
        <p:nvSpPr>
          <p:cNvPr id="4" name="Номер слайда 3"/>
          <p:cNvSpPr>
            <a:spLocks noGrp="1"/>
          </p:cNvSpPr>
          <p:nvPr>
            <p:ph type="sldNum" sz="quarter" idx="12"/>
          </p:nvPr>
        </p:nvSpPr>
        <p:spPr>
          <a:xfrm>
            <a:off x="8244408" y="6054749"/>
            <a:ext cx="405408" cy="365125"/>
          </a:xfrm>
        </p:spPr>
        <p:txBody>
          <a:bodyPr/>
          <a:lstStyle/>
          <a:p>
            <a:fld id="{B19B0651-EE4F-4900-A07F-96A6BFA9D0F0}" type="slidenum">
              <a:rPr lang="ru-RU" sz="1600" smtClean="0"/>
              <a:t>7</a:t>
            </a:fld>
            <a:endParaRPr lang="ru-RU" sz="1600" dirty="0"/>
          </a:p>
        </p:txBody>
      </p:sp>
      <p:sp>
        <p:nvSpPr>
          <p:cNvPr id="8" name="Блок-схема: ручной ввод 7"/>
          <p:cNvSpPr/>
          <p:nvPr/>
        </p:nvSpPr>
        <p:spPr>
          <a:xfrm>
            <a:off x="0" y="260648"/>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
        <p:nvSpPr>
          <p:cNvPr id="5" name="TextBox 4"/>
          <p:cNvSpPr txBox="1"/>
          <p:nvPr/>
        </p:nvSpPr>
        <p:spPr>
          <a:xfrm>
            <a:off x="639107" y="508320"/>
            <a:ext cx="7344816" cy="461665"/>
          </a:xfrm>
          <a:prstGeom prst="rect">
            <a:avLst/>
          </a:prstGeom>
          <a:noFill/>
        </p:spPr>
        <p:txBody>
          <a:bodyPr wrap="square" rtlCol="0">
            <a:spAutoFit/>
          </a:bodyPr>
          <a:lstStyle/>
          <a:p>
            <a:r>
              <a:rPr lang="ru-RU" sz="2400" i="1" dirty="0" smtClean="0">
                <a:solidFill>
                  <a:schemeClr val="tx1">
                    <a:lumMod val="75000"/>
                    <a:lumOff val="25000"/>
                  </a:schemeClr>
                </a:solidFill>
              </a:rPr>
              <a:t>Поиск информации. Чехов всем знаком и неизвестен</a:t>
            </a:r>
            <a:endParaRPr lang="ru-RU" sz="2400" i="1" dirty="0">
              <a:solidFill>
                <a:schemeClr val="tx1">
                  <a:lumMod val="75000"/>
                  <a:lumOff val="25000"/>
                </a:schemeClr>
              </a:solidFill>
            </a:endParaRPr>
          </a:p>
        </p:txBody>
      </p:sp>
      <p:sp>
        <p:nvSpPr>
          <p:cNvPr id="9" name="Прямоугольник с двумя усеченными противолежащими углами 8"/>
          <p:cNvSpPr/>
          <p:nvPr/>
        </p:nvSpPr>
        <p:spPr>
          <a:xfrm>
            <a:off x="755576" y="1444424"/>
            <a:ext cx="7488832" cy="4896544"/>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
        <p:nvSpPr>
          <p:cNvPr id="10" name="TextBox 9"/>
          <p:cNvSpPr txBox="1"/>
          <p:nvPr/>
        </p:nvSpPr>
        <p:spPr>
          <a:xfrm>
            <a:off x="1216284" y="1472629"/>
            <a:ext cx="1728192" cy="369332"/>
          </a:xfrm>
          <a:prstGeom prst="rect">
            <a:avLst/>
          </a:prstGeom>
          <a:noFill/>
        </p:spPr>
        <p:txBody>
          <a:bodyPr wrap="square" rtlCol="0">
            <a:spAutoFit/>
          </a:bodyPr>
          <a:lstStyle/>
          <a:p>
            <a:r>
              <a:rPr lang="ru-RU" smtClean="0">
                <a:solidFill>
                  <a:schemeClr val="tx1">
                    <a:lumMod val="75000"/>
                    <a:lumOff val="25000"/>
                  </a:schemeClr>
                </a:solidFill>
              </a:rPr>
              <a:t>Сеть Интернет</a:t>
            </a:r>
            <a:endParaRPr lang="ru-RU" dirty="0">
              <a:solidFill>
                <a:schemeClr val="tx1">
                  <a:lumMod val="75000"/>
                  <a:lumOff val="25000"/>
                </a:schemeClr>
              </a:solidFill>
            </a:endParaRPr>
          </a:p>
        </p:txBody>
      </p:sp>
      <p:pic>
        <p:nvPicPr>
          <p:cNvPr id="11" name="Рисунок 10" descr="http://xn--90aamkbbnf2a4b.xn--b1afaboidnttn.xn--p1ai/images/chehov_155_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81128"/>
            <a:ext cx="1907704" cy="2448272"/>
          </a:xfrm>
          <a:prstGeom prst="rect">
            <a:avLst/>
          </a:prstGeom>
          <a:noFill/>
          <a:ln>
            <a:noFill/>
          </a:ln>
        </p:spPr>
      </p:pic>
      <p:sp>
        <p:nvSpPr>
          <p:cNvPr id="12" name="TextBox 11"/>
          <p:cNvSpPr txBox="1"/>
          <p:nvPr/>
        </p:nvSpPr>
        <p:spPr>
          <a:xfrm>
            <a:off x="2080380" y="4071242"/>
            <a:ext cx="1123468" cy="923330"/>
          </a:xfrm>
          <a:prstGeom prst="rect">
            <a:avLst/>
          </a:prstGeom>
          <a:noFill/>
        </p:spPr>
        <p:txBody>
          <a:bodyPr wrap="square" rtlCol="0">
            <a:spAutoFit/>
          </a:bodyPr>
          <a:lstStyle/>
          <a:p>
            <a:pPr algn="ctr"/>
            <a:r>
              <a:rPr lang="ru-RU" dirty="0" smtClean="0">
                <a:solidFill>
                  <a:schemeClr val="tx1">
                    <a:lumMod val="75000"/>
                    <a:lumOff val="25000"/>
                  </a:schemeClr>
                </a:solidFill>
              </a:rPr>
              <a:t>Книги </a:t>
            </a:r>
          </a:p>
          <a:p>
            <a:pPr algn="ctr"/>
            <a:r>
              <a:rPr lang="ru-RU" dirty="0" smtClean="0">
                <a:solidFill>
                  <a:schemeClr val="tx1">
                    <a:lumMod val="75000"/>
                    <a:lumOff val="25000"/>
                  </a:schemeClr>
                </a:solidFill>
              </a:rPr>
              <a:t>А.П. Чехова</a:t>
            </a:r>
            <a:endParaRPr lang="ru-RU" dirty="0">
              <a:solidFill>
                <a:schemeClr val="tx1">
                  <a:lumMod val="75000"/>
                  <a:lumOff val="25000"/>
                </a:schemeClr>
              </a:solidFill>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3470" y="3803143"/>
            <a:ext cx="703003" cy="1102436"/>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852" y="2144439"/>
            <a:ext cx="1584176" cy="1208165"/>
          </a:xfrm>
          <a:prstGeom prst="rect">
            <a:avLst/>
          </a:prstGeom>
        </p:spPr>
      </p:pic>
      <p:sp>
        <p:nvSpPr>
          <p:cNvPr id="13" name="TextBox 12"/>
          <p:cNvSpPr txBox="1"/>
          <p:nvPr/>
        </p:nvSpPr>
        <p:spPr>
          <a:xfrm>
            <a:off x="5148064" y="1437156"/>
            <a:ext cx="2736304" cy="369332"/>
          </a:xfrm>
          <a:prstGeom prst="rect">
            <a:avLst/>
          </a:prstGeom>
          <a:noFill/>
        </p:spPr>
        <p:txBody>
          <a:bodyPr wrap="square" rtlCol="0">
            <a:spAutoFit/>
          </a:bodyPr>
          <a:lstStyle/>
          <a:p>
            <a:r>
              <a:rPr lang="ru-RU" dirty="0" smtClean="0">
                <a:solidFill>
                  <a:schemeClr val="tx1">
                    <a:lumMod val="75000"/>
                    <a:lumOff val="25000"/>
                  </a:schemeClr>
                </a:solidFill>
              </a:rPr>
              <a:t>Интересные факты жизни</a:t>
            </a:r>
            <a:endParaRPr lang="ru-RU" dirty="0">
              <a:solidFill>
                <a:schemeClr val="tx1">
                  <a:lumMod val="75000"/>
                  <a:lumOff val="25000"/>
                </a:schemeClr>
              </a:solidFill>
            </a:endParaRPr>
          </a:p>
        </p:txBody>
      </p:sp>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2192" y="1806488"/>
            <a:ext cx="3702216" cy="4313082"/>
          </a:xfrm>
          <a:prstGeom prst="rect">
            <a:avLst/>
          </a:prstGeom>
        </p:spPr>
      </p:pic>
      <p:pic>
        <p:nvPicPr>
          <p:cNvPr id="14" name="Рисунок 13"/>
          <p:cNvPicPr>
            <a:picLocks noChangeAspect="1"/>
          </p:cNvPicPr>
          <p:nvPr/>
        </p:nvPicPr>
        <p:blipFill>
          <a:blip r:embed="rId7"/>
          <a:stretch>
            <a:fillRect/>
          </a:stretch>
        </p:blipFill>
        <p:spPr>
          <a:xfrm>
            <a:off x="2680036" y="2021328"/>
            <a:ext cx="1736051" cy="1454386"/>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69134" y="4071242"/>
            <a:ext cx="1224778" cy="976450"/>
          </a:xfrm>
          <a:prstGeom prst="rect">
            <a:avLst/>
          </a:prstGeom>
        </p:spPr>
      </p:pic>
      <p:pic>
        <p:nvPicPr>
          <p:cNvPr id="18" name="Рисунок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7876" y="5094903"/>
            <a:ext cx="1087606" cy="1086062"/>
          </a:xfrm>
          <a:prstGeom prst="rect">
            <a:avLst/>
          </a:prstGeom>
        </p:spPr>
      </p:pic>
    </p:spTree>
    <p:extLst>
      <p:ext uri="{BB962C8B-B14F-4D97-AF65-F5344CB8AC3E}">
        <p14:creationId xmlns:p14="http://schemas.microsoft.com/office/powerpoint/2010/main" val="14854757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244408" y="6054749"/>
            <a:ext cx="405408" cy="365125"/>
          </a:xfrm>
        </p:spPr>
        <p:txBody>
          <a:bodyPr/>
          <a:lstStyle/>
          <a:p>
            <a:fld id="{B19B0651-EE4F-4900-A07F-96A6BFA9D0F0}" type="slidenum">
              <a:rPr lang="ru-RU" sz="1600" smtClean="0"/>
              <a:t>8</a:t>
            </a:fld>
            <a:endParaRPr lang="ru-RU" sz="1600" dirty="0"/>
          </a:p>
        </p:txBody>
      </p:sp>
      <p:sp>
        <p:nvSpPr>
          <p:cNvPr id="8" name="Блок-схема: ручной ввод 7"/>
          <p:cNvSpPr/>
          <p:nvPr/>
        </p:nvSpPr>
        <p:spPr>
          <a:xfrm>
            <a:off x="0" y="260648"/>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
        <p:nvSpPr>
          <p:cNvPr id="5" name="TextBox 4"/>
          <p:cNvSpPr txBox="1"/>
          <p:nvPr/>
        </p:nvSpPr>
        <p:spPr>
          <a:xfrm>
            <a:off x="639107" y="508320"/>
            <a:ext cx="7344816" cy="461665"/>
          </a:xfrm>
          <a:prstGeom prst="rect">
            <a:avLst/>
          </a:prstGeom>
          <a:noFill/>
        </p:spPr>
        <p:txBody>
          <a:bodyPr wrap="square" rtlCol="0">
            <a:spAutoFit/>
          </a:bodyPr>
          <a:lstStyle/>
          <a:p>
            <a:r>
              <a:rPr lang="ru-RU" sz="2400" i="1" dirty="0" smtClean="0">
                <a:solidFill>
                  <a:schemeClr val="tx1">
                    <a:lumMod val="75000"/>
                    <a:lumOff val="25000"/>
                  </a:schemeClr>
                </a:solidFill>
              </a:rPr>
              <a:t>Презентация игры. «Чехова знаем! Чехова любим!»</a:t>
            </a:r>
            <a:endParaRPr lang="ru-RU" sz="2400" i="1" dirty="0">
              <a:solidFill>
                <a:schemeClr val="tx1">
                  <a:lumMod val="75000"/>
                  <a:lumOff val="25000"/>
                </a:schemeClr>
              </a:solidFill>
            </a:endParaRPr>
          </a:p>
        </p:txBody>
      </p:sp>
      <p:sp>
        <p:nvSpPr>
          <p:cNvPr id="9" name="Прямоугольник с двумя усеченными противолежащими углами 8"/>
          <p:cNvSpPr/>
          <p:nvPr/>
        </p:nvSpPr>
        <p:spPr>
          <a:xfrm>
            <a:off x="755576" y="1444424"/>
            <a:ext cx="7488832" cy="4896544"/>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pic>
        <p:nvPicPr>
          <p:cNvPr id="2" name="Рисунок 1"/>
          <p:cNvPicPr>
            <a:picLocks noChangeAspect="1"/>
          </p:cNvPicPr>
          <p:nvPr/>
        </p:nvPicPr>
        <p:blipFill>
          <a:blip r:embed="rId3"/>
          <a:stretch>
            <a:fillRect/>
          </a:stretch>
        </p:blipFill>
        <p:spPr>
          <a:xfrm>
            <a:off x="1043608" y="1543025"/>
            <a:ext cx="2854192" cy="1195219"/>
          </a:xfrm>
          <a:prstGeom prst="rect">
            <a:avLst/>
          </a:prstGeom>
        </p:spPr>
      </p:pic>
      <p:pic>
        <p:nvPicPr>
          <p:cNvPr id="3" name="Рисунок 2"/>
          <p:cNvPicPr>
            <a:picLocks noChangeAspect="1"/>
          </p:cNvPicPr>
          <p:nvPr/>
        </p:nvPicPr>
        <p:blipFill>
          <a:blip r:embed="rId4"/>
          <a:stretch>
            <a:fillRect/>
          </a:stretch>
        </p:blipFill>
        <p:spPr>
          <a:xfrm>
            <a:off x="827584" y="2842193"/>
            <a:ext cx="2617772" cy="1482551"/>
          </a:xfrm>
          <a:prstGeom prst="rect">
            <a:avLst/>
          </a:prstGeom>
        </p:spPr>
      </p:pic>
      <p:pic>
        <p:nvPicPr>
          <p:cNvPr id="7" name="Рисунок 6"/>
          <p:cNvPicPr>
            <a:picLocks noChangeAspect="1"/>
          </p:cNvPicPr>
          <p:nvPr/>
        </p:nvPicPr>
        <p:blipFill>
          <a:blip r:embed="rId5"/>
          <a:stretch>
            <a:fillRect/>
          </a:stretch>
        </p:blipFill>
        <p:spPr>
          <a:xfrm>
            <a:off x="3897800" y="4981388"/>
            <a:ext cx="1857720" cy="1255923"/>
          </a:xfrm>
          <a:prstGeom prst="rect">
            <a:avLst/>
          </a:prstGeom>
        </p:spPr>
      </p:pic>
      <p:sp>
        <p:nvSpPr>
          <p:cNvPr id="12" name="TextBox 11"/>
          <p:cNvSpPr txBox="1"/>
          <p:nvPr/>
        </p:nvSpPr>
        <p:spPr>
          <a:xfrm>
            <a:off x="4650210" y="4612010"/>
            <a:ext cx="1944216" cy="276999"/>
          </a:xfrm>
          <a:prstGeom prst="rect">
            <a:avLst/>
          </a:prstGeom>
          <a:noFill/>
        </p:spPr>
        <p:txBody>
          <a:bodyPr wrap="square" rtlCol="0">
            <a:spAutoFit/>
          </a:bodyPr>
          <a:lstStyle/>
          <a:p>
            <a:r>
              <a:rPr lang="ru-RU" sz="1200" dirty="0" smtClean="0">
                <a:solidFill>
                  <a:schemeClr val="tx1">
                    <a:lumMod val="75000"/>
                    <a:lumOff val="25000"/>
                  </a:schemeClr>
                </a:solidFill>
              </a:rPr>
              <a:t>Пример вопроса. 4 балла.</a:t>
            </a:r>
            <a:endParaRPr lang="ru-RU" sz="1200" dirty="0">
              <a:solidFill>
                <a:schemeClr val="tx1">
                  <a:lumMod val="75000"/>
                  <a:lumOff val="25000"/>
                </a:schemeClr>
              </a:solidFill>
            </a:endParaRPr>
          </a:p>
        </p:txBody>
      </p:sp>
      <p:pic>
        <p:nvPicPr>
          <p:cNvPr id="13" name="Рисунок 12"/>
          <p:cNvPicPr>
            <a:picLocks noChangeAspect="1"/>
          </p:cNvPicPr>
          <p:nvPr/>
        </p:nvPicPr>
        <p:blipFill>
          <a:blip r:embed="rId6"/>
          <a:stretch>
            <a:fillRect/>
          </a:stretch>
        </p:blipFill>
        <p:spPr>
          <a:xfrm>
            <a:off x="5901249" y="4981055"/>
            <a:ext cx="2415168" cy="1256255"/>
          </a:xfrm>
          <a:prstGeom prst="rect">
            <a:avLst/>
          </a:prstGeom>
        </p:spPr>
      </p:pic>
      <p:pic>
        <p:nvPicPr>
          <p:cNvPr id="15" name="Рисунок 14"/>
          <p:cNvPicPr>
            <a:picLocks noChangeAspect="1"/>
          </p:cNvPicPr>
          <p:nvPr/>
        </p:nvPicPr>
        <p:blipFill>
          <a:blip r:embed="rId7"/>
          <a:stretch>
            <a:fillRect/>
          </a:stretch>
        </p:blipFill>
        <p:spPr>
          <a:xfrm>
            <a:off x="827585" y="4454961"/>
            <a:ext cx="2617772" cy="1482729"/>
          </a:xfrm>
          <a:prstGeom prst="rect">
            <a:avLst/>
          </a:prstGeom>
        </p:spPr>
      </p:pic>
      <p:pic>
        <p:nvPicPr>
          <p:cNvPr id="16" name="Рисунок 15"/>
          <p:cNvPicPr>
            <a:picLocks noChangeAspect="1"/>
          </p:cNvPicPr>
          <p:nvPr/>
        </p:nvPicPr>
        <p:blipFill>
          <a:blip r:embed="rId8"/>
          <a:stretch>
            <a:fillRect/>
          </a:stretch>
        </p:blipFill>
        <p:spPr>
          <a:xfrm>
            <a:off x="4427984" y="1700808"/>
            <a:ext cx="1849345" cy="1222050"/>
          </a:xfrm>
          <a:prstGeom prst="rect">
            <a:avLst/>
          </a:prstGeom>
        </p:spPr>
      </p:pic>
      <p:pic>
        <p:nvPicPr>
          <p:cNvPr id="17" name="Рисунок 16"/>
          <p:cNvPicPr>
            <a:picLocks noChangeAspect="1"/>
          </p:cNvPicPr>
          <p:nvPr/>
        </p:nvPicPr>
        <p:blipFill>
          <a:blip r:embed="rId9"/>
          <a:stretch>
            <a:fillRect/>
          </a:stretch>
        </p:blipFill>
        <p:spPr>
          <a:xfrm>
            <a:off x="6564492" y="1700808"/>
            <a:ext cx="1212527" cy="1222050"/>
          </a:xfrm>
          <a:prstGeom prst="rect">
            <a:avLst/>
          </a:prstGeom>
        </p:spPr>
      </p:pic>
      <p:sp>
        <p:nvSpPr>
          <p:cNvPr id="18" name="TextBox 17"/>
          <p:cNvSpPr txBox="1"/>
          <p:nvPr/>
        </p:nvSpPr>
        <p:spPr>
          <a:xfrm>
            <a:off x="4783412" y="1431231"/>
            <a:ext cx="1944216" cy="276999"/>
          </a:xfrm>
          <a:prstGeom prst="rect">
            <a:avLst/>
          </a:prstGeom>
          <a:noFill/>
        </p:spPr>
        <p:txBody>
          <a:bodyPr wrap="square" rtlCol="0">
            <a:spAutoFit/>
          </a:bodyPr>
          <a:lstStyle/>
          <a:p>
            <a:r>
              <a:rPr lang="ru-RU" sz="1200" dirty="0" smtClean="0">
                <a:solidFill>
                  <a:schemeClr val="tx1">
                    <a:lumMod val="75000"/>
                    <a:lumOff val="25000"/>
                  </a:schemeClr>
                </a:solidFill>
              </a:rPr>
              <a:t>Пример вопроса. 1 балл.</a:t>
            </a:r>
            <a:endParaRPr lang="ru-RU" sz="1200" dirty="0">
              <a:solidFill>
                <a:schemeClr val="tx1">
                  <a:lumMod val="75000"/>
                  <a:lumOff val="25000"/>
                </a:schemeClr>
              </a:solidFill>
            </a:endParaRPr>
          </a:p>
        </p:txBody>
      </p:sp>
      <p:pic>
        <p:nvPicPr>
          <p:cNvPr id="19" name="Рисунок 18"/>
          <p:cNvPicPr>
            <a:picLocks noChangeAspect="1"/>
          </p:cNvPicPr>
          <p:nvPr/>
        </p:nvPicPr>
        <p:blipFill>
          <a:blip r:embed="rId10"/>
          <a:stretch>
            <a:fillRect/>
          </a:stretch>
        </p:blipFill>
        <p:spPr>
          <a:xfrm>
            <a:off x="3557696" y="3026149"/>
            <a:ext cx="2158364" cy="1004795"/>
          </a:xfrm>
          <a:prstGeom prst="rect">
            <a:avLst/>
          </a:prstGeom>
        </p:spPr>
      </p:pic>
      <p:pic>
        <p:nvPicPr>
          <p:cNvPr id="20" name="Рисунок 19"/>
          <p:cNvPicPr>
            <a:picLocks noChangeAspect="1"/>
          </p:cNvPicPr>
          <p:nvPr/>
        </p:nvPicPr>
        <p:blipFill>
          <a:blip r:embed="rId11"/>
          <a:stretch>
            <a:fillRect/>
          </a:stretch>
        </p:blipFill>
        <p:spPr>
          <a:xfrm>
            <a:off x="5755520" y="3503924"/>
            <a:ext cx="2416880" cy="1101489"/>
          </a:xfrm>
          <a:prstGeom prst="rect">
            <a:avLst/>
          </a:prstGeom>
        </p:spPr>
      </p:pic>
      <p:sp>
        <p:nvSpPr>
          <p:cNvPr id="6" name="Блок-схема: ручной ввод 5"/>
          <p:cNvSpPr/>
          <p:nvPr/>
        </p:nvSpPr>
        <p:spPr>
          <a:xfrm>
            <a:off x="8005978" y="5877272"/>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Tree>
    <p:extLst>
      <p:ext uri="{BB962C8B-B14F-4D97-AF65-F5344CB8AC3E}">
        <p14:creationId xmlns:p14="http://schemas.microsoft.com/office/powerpoint/2010/main" val="13352662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Блок-схема: ручной ввод 3"/>
          <p:cNvSpPr/>
          <p:nvPr/>
        </p:nvSpPr>
        <p:spPr>
          <a:xfrm>
            <a:off x="35496" y="404664"/>
            <a:ext cx="9073008" cy="1512168"/>
          </a:xfrm>
          <a:prstGeom prst="flowChartManualInput">
            <a:avLst/>
          </a:prstGeom>
          <a:solidFill>
            <a:schemeClr val="lt1">
              <a:alpha val="67000"/>
            </a:schemeClr>
          </a:solid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
        <p:nvSpPr>
          <p:cNvPr id="5" name="TextBox 4"/>
          <p:cNvSpPr txBox="1"/>
          <p:nvPr/>
        </p:nvSpPr>
        <p:spPr>
          <a:xfrm>
            <a:off x="827584" y="548680"/>
            <a:ext cx="7776864" cy="769441"/>
          </a:xfrm>
          <a:prstGeom prst="rect">
            <a:avLst/>
          </a:prstGeom>
          <a:noFill/>
        </p:spPr>
        <p:txBody>
          <a:bodyPr wrap="square" rtlCol="0">
            <a:spAutoFit/>
          </a:bodyPr>
          <a:lstStyle/>
          <a:p>
            <a:pPr algn="ctr"/>
            <a:r>
              <a:rPr lang="ru-RU" sz="4400" b="1" dirty="0" smtClean="0">
                <a:solidFill>
                  <a:schemeClr val="tx1">
                    <a:lumMod val="85000"/>
                    <a:lumOff val="15000"/>
                  </a:schemeClr>
                </a:solidFill>
                <a:latin typeface="Gabriola" panose="04040605051002020D02" pitchFamily="82" charset="0"/>
              </a:rPr>
              <a:t>«О </a:t>
            </a:r>
            <a:r>
              <a:rPr lang="ru-RU" sz="4400" b="1" dirty="0">
                <a:solidFill>
                  <a:schemeClr val="tx1">
                    <a:lumMod val="85000"/>
                    <a:lumOff val="15000"/>
                  </a:schemeClr>
                </a:solidFill>
                <a:latin typeface="Gabriola" panose="04040605051002020D02" pitchFamily="82" charset="0"/>
              </a:rPr>
              <a:t>жизни Антоши поведаю чуть </a:t>
            </a:r>
            <a:r>
              <a:rPr lang="ru-RU" sz="4400" b="1" dirty="0" smtClean="0">
                <a:solidFill>
                  <a:schemeClr val="tx1">
                    <a:lumMod val="85000"/>
                    <a:lumOff val="15000"/>
                  </a:schemeClr>
                </a:solidFill>
                <a:latin typeface="Gabriola" panose="04040605051002020D02" pitchFamily="82" charset="0"/>
              </a:rPr>
              <a:t>больше»</a:t>
            </a:r>
            <a:endParaRPr lang="ru-RU" sz="4400" b="1" dirty="0">
              <a:solidFill>
                <a:schemeClr val="tx1">
                  <a:lumMod val="85000"/>
                  <a:lumOff val="15000"/>
                </a:schemeClr>
              </a:solidFill>
              <a:latin typeface="Gabriola" panose="04040605051002020D02" pitchFamily="82" charset="0"/>
            </a:endParaRPr>
          </a:p>
        </p:txBody>
      </p:sp>
      <p:sp>
        <p:nvSpPr>
          <p:cNvPr id="8" name="Блок-схема: ручной ввод 7"/>
          <p:cNvSpPr/>
          <p:nvPr/>
        </p:nvSpPr>
        <p:spPr>
          <a:xfrm>
            <a:off x="5220072" y="5517232"/>
            <a:ext cx="3923928"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sp>
        <p:nvSpPr>
          <p:cNvPr id="6" name="TextBox 5"/>
          <p:cNvSpPr txBox="1"/>
          <p:nvPr/>
        </p:nvSpPr>
        <p:spPr>
          <a:xfrm>
            <a:off x="5652120" y="5877272"/>
            <a:ext cx="3168352" cy="369332"/>
          </a:xfrm>
          <a:prstGeom prst="rect">
            <a:avLst/>
          </a:prstGeom>
          <a:noFill/>
        </p:spPr>
        <p:txBody>
          <a:bodyPr wrap="square" rtlCol="0">
            <a:spAutoFit/>
          </a:bodyPr>
          <a:lstStyle/>
          <a:p>
            <a:pPr algn="ctr"/>
            <a:r>
              <a:rPr lang="ru-RU" dirty="0" smtClean="0"/>
              <a:t>Смирнов Алексей 6 «А» класс</a:t>
            </a:r>
            <a:endParaRPr lang="ru-RU" dirty="0"/>
          </a:p>
        </p:txBody>
      </p:sp>
      <p:sp>
        <p:nvSpPr>
          <p:cNvPr id="7" name="TextBox 6"/>
          <p:cNvSpPr txBox="1"/>
          <p:nvPr/>
        </p:nvSpPr>
        <p:spPr>
          <a:xfrm>
            <a:off x="755576" y="1386644"/>
            <a:ext cx="7920880" cy="461665"/>
          </a:xfrm>
          <a:prstGeom prst="rect">
            <a:avLst/>
          </a:prstGeom>
          <a:noFill/>
        </p:spPr>
        <p:txBody>
          <a:bodyPr wrap="square" rtlCol="0">
            <a:spAutoFit/>
          </a:bodyPr>
          <a:lstStyle/>
          <a:p>
            <a:pPr algn="ctr"/>
            <a:r>
              <a:rPr lang="ru-RU" sz="2400" dirty="0" smtClean="0">
                <a:solidFill>
                  <a:schemeClr val="tx1">
                    <a:lumMod val="85000"/>
                    <a:lumOff val="15000"/>
                  </a:schemeClr>
                </a:solidFill>
                <a:latin typeface="Gabriola" panose="04040605051002020D02" pitchFamily="82" charset="0"/>
              </a:rPr>
              <a:t>Исследовательская работа. Создание познавательно-развлекательной игры.</a:t>
            </a:r>
            <a:endParaRPr lang="ru-RU" sz="2400" dirty="0">
              <a:solidFill>
                <a:schemeClr val="tx1">
                  <a:lumMod val="85000"/>
                  <a:lumOff val="15000"/>
                </a:schemeClr>
              </a:solidFill>
              <a:latin typeface="Gabriola" panose="04040605051002020D02" pitchFamily="82" charset="0"/>
            </a:endParaRPr>
          </a:p>
        </p:txBody>
      </p:sp>
      <p:sp>
        <p:nvSpPr>
          <p:cNvPr id="9" name="TextBox 8"/>
          <p:cNvSpPr txBox="1"/>
          <p:nvPr/>
        </p:nvSpPr>
        <p:spPr>
          <a:xfrm>
            <a:off x="1022684" y="3209200"/>
            <a:ext cx="7776864" cy="1015663"/>
          </a:xfrm>
          <a:prstGeom prst="rect">
            <a:avLst/>
          </a:prstGeom>
          <a:noFill/>
        </p:spPr>
        <p:txBody>
          <a:bodyPr wrap="square" rtlCol="0">
            <a:spAutoFit/>
          </a:bodyPr>
          <a:lstStyle/>
          <a:p>
            <a:pPr algn="ctr"/>
            <a:r>
              <a:rPr lang="ru-RU" sz="6000" b="1" dirty="0" smtClean="0">
                <a:solidFill>
                  <a:schemeClr val="bg1"/>
                </a:solidFill>
                <a:latin typeface="Gabriola" panose="04040605051002020D02" pitchFamily="82" charset="0"/>
              </a:rPr>
              <a:t>СПАСИБО   ЗА   ВНИМАНИЕ</a:t>
            </a:r>
            <a:endParaRPr lang="ru-RU" sz="6000" b="1" dirty="0">
              <a:solidFill>
                <a:schemeClr val="bg1"/>
              </a:solidFill>
              <a:latin typeface="Gabriola" panose="04040605051002020D02" pitchFamily="82" charset="0"/>
            </a:endParaRPr>
          </a:p>
        </p:txBody>
      </p:sp>
    </p:spTree>
    <p:extLst>
      <p:ext uri="{BB962C8B-B14F-4D97-AF65-F5344CB8AC3E}">
        <p14:creationId xmlns:p14="http://schemas.microsoft.com/office/powerpoint/2010/main" val="143512258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909</TotalTime>
  <Words>426</Words>
  <Application>Microsoft Office PowerPoint</Application>
  <PresentationFormat>Экран (4:3)</PresentationFormat>
  <Paragraphs>60</Paragraphs>
  <Slides>9</Slides>
  <Notes>7</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9</vt:i4>
      </vt:variant>
    </vt:vector>
  </HeadingPairs>
  <TitlesOfParts>
    <vt:vector size="14" baseType="lpstr">
      <vt:lpstr>Arial</vt:lpstr>
      <vt:lpstr>Calibri</vt:lpstr>
      <vt:lpstr>Gabriola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Ученик</dc:creator>
  <cp:lastModifiedBy>Мария Смирнова</cp:lastModifiedBy>
  <cp:revision>43</cp:revision>
  <dcterms:created xsi:type="dcterms:W3CDTF">2012-12-11T13:21:37Z</dcterms:created>
  <dcterms:modified xsi:type="dcterms:W3CDTF">2025-01-23T20:21:05Z</dcterms:modified>
</cp:coreProperties>
</file>