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4" r:id="rId3"/>
    <p:sldMasterId id="2147483686" r:id="rId4"/>
  </p:sldMasterIdLst>
  <p:notesMasterIdLst>
    <p:notesMasterId r:id="rId20"/>
  </p:notesMasterIdLst>
  <p:sldIdLst>
    <p:sldId id="319" r:id="rId5"/>
    <p:sldId id="494" r:id="rId6"/>
    <p:sldId id="495" r:id="rId7"/>
    <p:sldId id="457" r:id="rId8"/>
    <p:sldId id="475" r:id="rId9"/>
    <p:sldId id="476" r:id="rId10"/>
    <p:sldId id="477" r:id="rId11"/>
    <p:sldId id="478" r:id="rId12"/>
    <p:sldId id="479" r:id="rId13"/>
    <p:sldId id="491" r:id="rId14"/>
    <p:sldId id="483" r:id="rId15"/>
    <p:sldId id="482" r:id="rId16"/>
    <p:sldId id="500" r:id="rId17"/>
    <p:sldId id="497" r:id="rId18"/>
    <p:sldId id="498" r:id="rId19"/>
  </p:sldIdLst>
  <p:sldSz cx="10691813" cy="7559675"/>
  <p:notesSz cx="10234613" cy="7104063"/>
  <p:defaultTextStyle>
    <a:defPPr marL="0" marR="0" indent="0" algn="l" defTabSz="43799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6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09499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18999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28498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37998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47497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56996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766496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875995" algn="ctr" defTabSz="3954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9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99"/>
    <a:srgbClr val="E7E7FF"/>
    <a:srgbClr val="F3F3FF"/>
    <a:srgbClr val="EA8B00"/>
    <a:srgbClr val="9393FF"/>
    <a:srgbClr val="DA1F28"/>
    <a:srgbClr val="B45A00"/>
    <a:srgbClr val="663300"/>
    <a:srgbClr val="3E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4" autoAdjust="0"/>
    <p:restoredTop sz="95331" autoAdjust="0"/>
  </p:normalViewPr>
  <p:slideViewPr>
    <p:cSldViewPr snapToGrid="0">
      <p:cViewPr varScale="1">
        <p:scale>
          <a:sx n="76" d="100"/>
          <a:sy n="76" d="100"/>
        </p:scale>
        <p:origin x="1494" y="96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3233738" y="533400"/>
            <a:ext cx="3767137" cy="2663825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dirty="0"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364616" y="3374430"/>
            <a:ext cx="7505383" cy="319682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3573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1pPr>
    <a:lvl2pPr indent="109499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2pPr>
    <a:lvl3pPr indent="218999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3pPr>
    <a:lvl4pPr indent="328498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4pPr>
    <a:lvl5pPr indent="437998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5pPr>
    <a:lvl6pPr indent="547497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6pPr>
    <a:lvl7pPr indent="656996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7pPr>
    <a:lvl8pPr indent="766496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8pPr>
    <a:lvl9pPr indent="875995" defTabSz="218999" latinLnBrk="0">
      <a:lnSpc>
        <a:spcPct val="117999"/>
      </a:lnSpc>
      <a:defRPr sz="1054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33738" y="533400"/>
            <a:ext cx="3767137" cy="2663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07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26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79"/>
            <a:ext cx="8018860" cy="1825172"/>
          </a:xfrm>
        </p:spPr>
        <p:txBody>
          <a:bodyPr/>
          <a:lstStyle>
            <a:lvl1pPr marL="0" indent="0" algn="ctr">
              <a:buNone/>
              <a:defRPr sz="1052"/>
            </a:lvl1pPr>
            <a:lvl2pPr marL="200482" indent="0" algn="ctr">
              <a:buNone/>
              <a:defRPr sz="877"/>
            </a:lvl2pPr>
            <a:lvl3pPr marL="400964" indent="0" algn="ctr">
              <a:buNone/>
              <a:defRPr sz="789"/>
            </a:lvl3pPr>
            <a:lvl4pPr marL="601447" indent="0" algn="ctr">
              <a:buNone/>
              <a:defRPr sz="702"/>
            </a:lvl4pPr>
            <a:lvl5pPr marL="801929" indent="0" algn="ctr">
              <a:buNone/>
              <a:defRPr sz="702"/>
            </a:lvl5pPr>
            <a:lvl6pPr marL="1002411" indent="0" algn="ctr">
              <a:buNone/>
              <a:defRPr sz="702"/>
            </a:lvl6pPr>
            <a:lvl7pPr marL="1202893" indent="0" algn="ctr">
              <a:buNone/>
              <a:defRPr sz="702"/>
            </a:lvl7pPr>
            <a:lvl8pPr marL="1403375" indent="0" algn="ctr">
              <a:buNone/>
              <a:defRPr sz="702"/>
            </a:lvl8pPr>
            <a:lvl9pPr marL="1603858" indent="0" algn="ctr">
              <a:buNone/>
              <a:defRPr sz="70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4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0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849443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8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26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79"/>
            <a:ext cx="8018860" cy="1825172"/>
          </a:xfrm>
        </p:spPr>
        <p:txBody>
          <a:bodyPr/>
          <a:lstStyle>
            <a:lvl1pPr marL="0" indent="0" algn="ctr">
              <a:buNone/>
              <a:defRPr sz="1052"/>
            </a:lvl1pPr>
            <a:lvl2pPr marL="200482" indent="0" algn="ctr">
              <a:buNone/>
              <a:defRPr sz="877"/>
            </a:lvl2pPr>
            <a:lvl3pPr marL="400964" indent="0" algn="ctr">
              <a:buNone/>
              <a:defRPr sz="789"/>
            </a:lvl3pPr>
            <a:lvl4pPr marL="601447" indent="0" algn="ctr">
              <a:buNone/>
              <a:defRPr sz="702"/>
            </a:lvl4pPr>
            <a:lvl5pPr marL="801929" indent="0" algn="ctr">
              <a:buNone/>
              <a:defRPr sz="702"/>
            </a:lvl5pPr>
            <a:lvl6pPr marL="1002411" indent="0" algn="ctr">
              <a:buNone/>
              <a:defRPr sz="702"/>
            </a:lvl6pPr>
            <a:lvl7pPr marL="1202893" indent="0" algn="ctr">
              <a:buNone/>
              <a:defRPr sz="702"/>
            </a:lvl7pPr>
            <a:lvl8pPr marL="1403375" indent="0" algn="ctr">
              <a:buNone/>
              <a:defRPr sz="702"/>
            </a:lvl8pPr>
            <a:lvl9pPr marL="1603858" indent="0" algn="ctr">
              <a:buNone/>
              <a:defRPr sz="70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0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69"/>
            <a:ext cx="9221689" cy="3144615"/>
          </a:xfrm>
        </p:spPr>
        <p:txBody>
          <a:bodyPr anchor="b"/>
          <a:lstStyle>
            <a:lvl1pPr>
              <a:defRPr sz="26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3"/>
            <a:ext cx="9221689" cy="1653679"/>
          </a:xfrm>
        </p:spPr>
        <p:txBody>
          <a:bodyPr/>
          <a:lstStyle>
            <a:lvl1pPr marL="0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1pPr>
            <a:lvl2pPr marL="200482" indent="0">
              <a:buNone/>
              <a:defRPr sz="877">
                <a:solidFill>
                  <a:schemeClr val="tx1">
                    <a:tint val="75000"/>
                  </a:schemeClr>
                </a:solidFill>
              </a:defRPr>
            </a:lvl2pPr>
            <a:lvl3pPr marL="400964" indent="0">
              <a:buNone/>
              <a:defRPr sz="789">
                <a:solidFill>
                  <a:schemeClr val="tx1">
                    <a:tint val="75000"/>
                  </a:schemeClr>
                </a:solidFill>
              </a:defRPr>
            </a:lvl3pPr>
            <a:lvl4pPr marL="601447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4pPr>
            <a:lvl5pPr marL="801929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5pPr>
            <a:lvl6pPr marL="1002411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6pPr>
            <a:lvl7pPr marL="1202893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7pPr>
            <a:lvl8pPr marL="1403375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8pPr>
            <a:lvl9pPr marL="1603858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7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7743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9319" y="2012414"/>
            <a:ext cx="457743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49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4" y="402483"/>
            <a:ext cx="9221689" cy="14611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1"/>
          </a:xfrm>
        </p:spPr>
        <p:txBody>
          <a:bodyPr anchor="b"/>
          <a:lstStyle>
            <a:lvl1pPr marL="0" indent="0">
              <a:buNone/>
              <a:defRPr sz="1052" b="1"/>
            </a:lvl1pPr>
            <a:lvl2pPr marL="200482" indent="0">
              <a:buNone/>
              <a:defRPr sz="877" b="1"/>
            </a:lvl2pPr>
            <a:lvl3pPr marL="400964" indent="0">
              <a:buNone/>
              <a:defRPr sz="789" b="1"/>
            </a:lvl3pPr>
            <a:lvl4pPr marL="601447" indent="0">
              <a:buNone/>
              <a:defRPr sz="702" b="1"/>
            </a:lvl4pPr>
            <a:lvl5pPr marL="801929" indent="0">
              <a:buNone/>
              <a:defRPr sz="702" b="1"/>
            </a:lvl5pPr>
            <a:lvl6pPr marL="1002411" indent="0">
              <a:buNone/>
              <a:defRPr sz="702" b="1"/>
            </a:lvl6pPr>
            <a:lvl7pPr marL="1202893" indent="0">
              <a:buNone/>
              <a:defRPr sz="702" b="1"/>
            </a:lvl7pPr>
            <a:lvl8pPr marL="1403375" indent="0">
              <a:buNone/>
              <a:defRPr sz="702" b="1"/>
            </a:lvl8pPr>
            <a:lvl9pPr marL="1603858" indent="0">
              <a:buNone/>
              <a:defRPr sz="70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2"/>
            <a:ext cx="4523138" cy="4061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1"/>
          </a:xfrm>
        </p:spPr>
        <p:txBody>
          <a:bodyPr anchor="b"/>
          <a:lstStyle>
            <a:lvl1pPr marL="0" indent="0">
              <a:buNone/>
              <a:defRPr sz="1052" b="1"/>
            </a:lvl1pPr>
            <a:lvl2pPr marL="200482" indent="0">
              <a:buNone/>
              <a:defRPr sz="877" b="1"/>
            </a:lvl2pPr>
            <a:lvl3pPr marL="400964" indent="0">
              <a:buNone/>
              <a:defRPr sz="789" b="1"/>
            </a:lvl3pPr>
            <a:lvl4pPr marL="601447" indent="0">
              <a:buNone/>
              <a:defRPr sz="702" b="1"/>
            </a:lvl4pPr>
            <a:lvl5pPr marL="801929" indent="0">
              <a:buNone/>
              <a:defRPr sz="702" b="1"/>
            </a:lvl5pPr>
            <a:lvl6pPr marL="1002411" indent="0">
              <a:buNone/>
              <a:defRPr sz="702" b="1"/>
            </a:lvl6pPr>
            <a:lvl7pPr marL="1202893" indent="0">
              <a:buNone/>
              <a:defRPr sz="702" b="1"/>
            </a:lvl7pPr>
            <a:lvl8pPr marL="1403375" indent="0">
              <a:buNone/>
              <a:defRPr sz="702" b="1"/>
            </a:lvl8pPr>
            <a:lvl9pPr marL="1603858" indent="0">
              <a:buNone/>
              <a:defRPr sz="70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2"/>
            <a:ext cx="4545413" cy="4061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8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41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14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3"/>
            <a:ext cx="5412730" cy="5372269"/>
          </a:xfrm>
        </p:spPr>
        <p:txBody>
          <a:bodyPr/>
          <a:lstStyle>
            <a:lvl1pPr>
              <a:defRPr sz="1403"/>
            </a:lvl1pPr>
            <a:lvl2pPr>
              <a:defRPr sz="1228"/>
            </a:lvl2pPr>
            <a:lvl3pPr>
              <a:defRPr sz="1052"/>
            </a:lvl3pPr>
            <a:lvl4pPr>
              <a:defRPr sz="877"/>
            </a:lvl4pPr>
            <a:lvl5pPr>
              <a:defRPr sz="877"/>
            </a:lvl5pPr>
            <a:lvl6pPr>
              <a:defRPr sz="877"/>
            </a:lvl6pPr>
            <a:lvl7pPr>
              <a:defRPr sz="877"/>
            </a:lvl7pPr>
            <a:lvl8pPr>
              <a:defRPr sz="877"/>
            </a:lvl8pPr>
            <a:lvl9pPr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69"/>
          </a:xfrm>
        </p:spPr>
        <p:txBody>
          <a:bodyPr/>
          <a:lstStyle>
            <a:lvl1pPr marL="0" indent="0">
              <a:buNone/>
              <a:defRPr sz="702"/>
            </a:lvl1pPr>
            <a:lvl2pPr marL="200482" indent="0">
              <a:buNone/>
              <a:defRPr sz="614"/>
            </a:lvl2pPr>
            <a:lvl3pPr marL="400964" indent="0">
              <a:buNone/>
              <a:defRPr sz="526"/>
            </a:lvl3pPr>
            <a:lvl4pPr marL="601447" indent="0">
              <a:buNone/>
              <a:defRPr sz="439"/>
            </a:lvl4pPr>
            <a:lvl5pPr marL="801929" indent="0">
              <a:buNone/>
              <a:defRPr sz="439"/>
            </a:lvl5pPr>
            <a:lvl6pPr marL="1002411" indent="0">
              <a:buNone/>
              <a:defRPr sz="439"/>
            </a:lvl6pPr>
            <a:lvl7pPr marL="1202893" indent="0">
              <a:buNone/>
              <a:defRPr sz="439"/>
            </a:lvl7pPr>
            <a:lvl8pPr marL="1403375" indent="0">
              <a:buNone/>
              <a:defRPr sz="439"/>
            </a:lvl8pPr>
            <a:lvl9pPr marL="1603858" indent="0">
              <a:buNone/>
              <a:defRPr sz="4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2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14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3"/>
            <a:ext cx="5412730" cy="5372269"/>
          </a:xfrm>
        </p:spPr>
        <p:txBody>
          <a:bodyPr/>
          <a:lstStyle>
            <a:lvl1pPr marL="0" indent="0">
              <a:buNone/>
              <a:defRPr sz="1403"/>
            </a:lvl1pPr>
            <a:lvl2pPr marL="200482" indent="0">
              <a:buNone/>
              <a:defRPr sz="1228"/>
            </a:lvl2pPr>
            <a:lvl3pPr marL="400964" indent="0">
              <a:buNone/>
              <a:defRPr sz="1052"/>
            </a:lvl3pPr>
            <a:lvl4pPr marL="601447" indent="0">
              <a:buNone/>
              <a:defRPr sz="877"/>
            </a:lvl4pPr>
            <a:lvl5pPr marL="801929" indent="0">
              <a:buNone/>
              <a:defRPr sz="877"/>
            </a:lvl5pPr>
            <a:lvl6pPr marL="1002411" indent="0">
              <a:buNone/>
              <a:defRPr sz="877"/>
            </a:lvl6pPr>
            <a:lvl7pPr marL="1202893" indent="0">
              <a:buNone/>
              <a:defRPr sz="877"/>
            </a:lvl7pPr>
            <a:lvl8pPr marL="1403375" indent="0">
              <a:buNone/>
              <a:defRPr sz="877"/>
            </a:lvl8pPr>
            <a:lvl9pPr marL="1603858" indent="0">
              <a:buNone/>
              <a:defRPr sz="87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69"/>
          </a:xfrm>
        </p:spPr>
        <p:txBody>
          <a:bodyPr/>
          <a:lstStyle>
            <a:lvl1pPr marL="0" indent="0">
              <a:buNone/>
              <a:defRPr sz="702"/>
            </a:lvl1pPr>
            <a:lvl2pPr marL="200482" indent="0">
              <a:buNone/>
              <a:defRPr sz="614"/>
            </a:lvl2pPr>
            <a:lvl3pPr marL="400964" indent="0">
              <a:buNone/>
              <a:defRPr sz="526"/>
            </a:lvl3pPr>
            <a:lvl4pPr marL="601447" indent="0">
              <a:buNone/>
              <a:defRPr sz="439"/>
            </a:lvl4pPr>
            <a:lvl5pPr marL="801929" indent="0">
              <a:buNone/>
              <a:defRPr sz="439"/>
            </a:lvl5pPr>
            <a:lvl6pPr marL="1002411" indent="0">
              <a:buNone/>
              <a:defRPr sz="439"/>
            </a:lvl6pPr>
            <a:lvl7pPr marL="1202893" indent="0">
              <a:buNone/>
              <a:defRPr sz="439"/>
            </a:lvl7pPr>
            <a:lvl8pPr marL="1403375" indent="0">
              <a:buNone/>
              <a:defRPr sz="439"/>
            </a:lvl8pPr>
            <a:lvl9pPr marL="1603858" indent="0">
              <a:buNone/>
              <a:defRPr sz="4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7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43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849443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94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170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30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02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68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9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36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1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69"/>
            <a:ext cx="9221689" cy="3144615"/>
          </a:xfrm>
        </p:spPr>
        <p:txBody>
          <a:bodyPr anchor="b"/>
          <a:lstStyle>
            <a:lvl1pPr>
              <a:defRPr sz="26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3"/>
            <a:ext cx="9221689" cy="1653679"/>
          </a:xfrm>
        </p:spPr>
        <p:txBody>
          <a:bodyPr/>
          <a:lstStyle>
            <a:lvl1pPr marL="0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1pPr>
            <a:lvl2pPr marL="200482" indent="0">
              <a:buNone/>
              <a:defRPr sz="877">
                <a:solidFill>
                  <a:schemeClr val="tx1">
                    <a:tint val="75000"/>
                  </a:schemeClr>
                </a:solidFill>
              </a:defRPr>
            </a:lvl2pPr>
            <a:lvl3pPr marL="400964" indent="0">
              <a:buNone/>
              <a:defRPr sz="789">
                <a:solidFill>
                  <a:schemeClr val="tx1">
                    <a:tint val="75000"/>
                  </a:schemeClr>
                </a:solidFill>
              </a:defRPr>
            </a:lvl3pPr>
            <a:lvl4pPr marL="601447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4pPr>
            <a:lvl5pPr marL="801929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5pPr>
            <a:lvl6pPr marL="1002411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6pPr>
            <a:lvl7pPr marL="1202893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7pPr>
            <a:lvl8pPr marL="1403375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8pPr>
            <a:lvl9pPr marL="1603858" indent="0">
              <a:buNone/>
              <a:defRPr sz="7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84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62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9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09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41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39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64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04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28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565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0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7743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9319" y="2012414"/>
            <a:ext cx="457743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26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89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74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037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75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8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4" y="402483"/>
            <a:ext cx="9221689" cy="14611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1"/>
          </a:xfrm>
        </p:spPr>
        <p:txBody>
          <a:bodyPr anchor="b"/>
          <a:lstStyle>
            <a:lvl1pPr marL="0" indent="0">
              <a:buNone/>
              <a:defRPr sz="1052" b="1"/>
            </a:lvl1pPr>
            <a:lvl2pPr marL="200482" indent="0">
              <a:buNone/>
              <a:defRPr sz="877" b="1"/>
            </a:lvl2pPr>
            <a:lvl3pPr marL="400964" indent="0">
              <a:buNone/>
              <a:defRPr sz="789" b="1"/>
            </a:lvl3pPr>
            <a:lvl4pPr marL="601447" indent="0">
              <a:buNone/>
              <a:defRPr sz="702" b="1"/>
            </a:lvl4pPr>
            <a:lvl5pPr marL="801929" indent="0">
              <a:buNone/>
              <a:defRPr sz="702" b="1"/>
            </a:lvl5pPr>
            <a:lvl6pPr marL="1002411" indent="0">
              <a:buNone/>
              <a:defRPr sz="702" b="1"/>
            </a:lvl6pPr>
            <a:lvl7pPr marL="1202893" indent="0">
              <a:buNone/>
              <a:defRPr sz="702" b="1"/>
            </a:lvl7pPr>
            <a:lvl8pPr marL="1403375" indent="0">
              <a:buNone/>
              <a:defRPr sz="702" b="1"/>
            </a:lvl8pPr>
            <a:lvl9pPr marL="1603858" indent="0">
              <a:buNone/>
              <a:defRPr sz="70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2"/>
            <a:ext cx="4523138" cy="4061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1"/>
          </a:xfrm>
        </p:spPr>
        <p:txBody>
          <a:bodyPr anchor="b"/>
          <a:lstStyle>
            <a:lvl1pPr marL="0" indent="0">
              <a:buNone/>
              <a:defRPr sz="1052" b="1"/>
            </a:lvl1pPr>
            <a:lvl2pPr marL="200482" indent="0">
              <a:buNone/>
              <a:defRPr sz="877" b="1"/>
            </a:lvl2pPr>
            <a:lvl3pPr marL="400964" indent="0">
              <a:buNone/>
              <a:defRPr sz="789" b="1"/>
            </a:lvl3pPr>
            <a:lvl4pPr marL="601447" indent="0">
              <a:buNone/>
              <a:defRPr sz="702" b="1"/>
            </a:lvl4pPr>
            <a:lvl5pPr marL="801929" indent="0">
              <a:buNone/>
              <a:defRPr sz="702" b="1"/>
            </a:lvl5pPr>
            <a:lvl6pPr marL="1002411" indent="0">
              <a:buNone/>
              <a:defRPr sz="702" b="1"/>
            </a:lvl6pPr>
            <a:lvl7pPr marL="1202893" indent="0">
              <a:buNone/>
              <a:defRPr sz="702" b="1"/>
            </a:lvl7pPr>
            <a:lvl8pPr marL="1403375" indent="0">
              <a:buNone/>
              <a:defRPr sz="702" b="1"/>
            </a:lvl8pPr>
            <a:lvl9pPr marL="1603858" indent="0">
              <a:buNone/>
              <a:defRPr sz="70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2"/>
            <a:ext cx="4545413" cy="4061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2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38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29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14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3"/>
            <a:ext cx="5412730" cy="5372269"/>
          </a:xfrm>
        </p:spPr>
        <p:txBody>
          <a:bodyPr/>
          <a:lstStyle>
            <a:lvl1pPr>
              <a:defRPr sz="1403"/>
            </a:lvl1pPr>
            <a:lvl2pPr>
              <a:defRPr sz="1228"/>
            </a:lvl2pPr>
            <a:lvl3pPr>
              <a:defRPr sz="1052"/>
            </a:lvl3pPr>
            <a:lvl4pPr>
              <a:defRPr sz="877"/>
            </a:lvl4pPr>
            <a:lvl5pPr>
              <a:defRPr sz="877"/>
            </a:lvl5pPr>
            <a:lvl6pPr>
              <a:defRPr sz="877"/>
            </a:lvl6pPr>
            <a:lvl7pPr>
              <a:defRPr sz="877"/>
            </a:lvl7pPr>
            <a:lvl8pPr>
              <a:defRPr sz="877"/>
            </a:lvl8pPr>
            <a:lvl9pPr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69"/>
          </a:xfrm>
        </p:spPr>
        <p:txBody>
          <a:bodyPr/>
          <a:lstStyle>
            <a:lvl1pPr marL="0" indent="0">
              <a:buNone/>
              <a:defRPr sz="702"/>
            </a:lvl1pPr>
            <a:lvl2pPr marL="200482" indent="0">
              <a:buNone/>
              <a:defRPr sz="614"/>
            </a:lvl2pPr>
            <a:lvl3pPr marL="400964" indent="0">
              <a:buNone/>
              <a:defRPr sz="526"/>
            </a:lvl3pPr>
            <a:lvl4pPr marL="601447" indent="0">
              <a:buNone/>
              <a:defRPr sz="439"/>
            </a:lvl4pPr>
            <a:lvl5pPr marL="801929" indent="0">
              <a:buNone/>
              <a:defRPr sz="439"/>
            </a:lvl5pPr>
            <a:lvl6pPr marL="1002411" indent="0">
              <a:buNone/>
              <a:defRPr sz="439"/>
            </a:lvl6pPr>
            <a:lvl7pPr marL="1202893" indent="0">
              <a:buNone/>
              <a:defRPr sz="439"/>
            </a:lvl7pPr>
            <a:lvl8pPr marL="1403375" indent="0">
              <a:buNone/>
              <a:defRPr sz="439"/>
            </a:lvl8pPr>
            <a:lvl9pPr marL="1603858" indent="0">
              <a:buNone/>
              <a:defRPr sz="4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8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14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3"/>
            <a:ext cx="5412730" cy="5372269"/>
          </a:xfrm>
        </p:spPr>
        <p:txBody>
          <a:bodyPr/>
          <a:lstStyle>
            <a:lvl1pPr marL="0" indent="0">
              <a:buNone/>
              <a:defRPr sz="1403"/>
            </a:lvl1pPr>
            <a:lvl2pPr marL="200482" indent="0">
              <a:buNone/>
              <a:defRPr sz="1228"/>
            </a:lvl2pPr>
            <a:lvl3pPr marL="400964" indent="0">
              <a:buNone/>
              <a:defRPr sz="1052"/>
            </a:lvl3pPr>
            <a:lvl4pPr marL="601447" indent="0">
              <a:buNone/>
              <a:defRPr sz="877"/>
            </a:lvl4pPr>
            <a:lvl5pPr marL="801929" indent="0">
              <a:buNone/>
              <a:defRPr sz="877"/>
            </a:lvl5pPr>
            <a:lvl6pPr marL="1002411" indent="0">
              <a:buNone/>
              <a:defRPr sz="877"/>
            </a:lvl6pPr>
            <a:lvl7pPr marL="1202893" indent="0">
              <a:buNone/>
              <a:defRPr sz="877"/>
            </a:lvl7pPr>
            <a:lvl8pPr marL="1403375" indent="0">
              <a:buNone/>
              <a:defRPr sz="877"/>
            </a:lvl8pPr>
            <a:lvl9pPr marL="1603858" indent="0">
              <a:buNone/>
              <a:defRPr sz="87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3"/>
            <a:ext cx="3448388" cy="4201569"/>
          </a:xfrm>
        </p:spPr>
        <p:txBody>
          <a:bodyPr/>
          <a:lstStyle>
            <a:lvl1pPr marL="0" indent="0">
              <a:buNone/>
              <a:defRPr sz="702"/>
            </a:lvl1pPr>
            <a:lvl2pPr marL="200482" indent="0">
              <a:buNone/>
              <a:defRPr sz="614"/>
            </a:lvl2pPr>
            <a:lvl3pPr marL="400964" indent="0">
              <a:buNone/>
              <a:defRPr sz="526"/>
            </a:lvl3pPr>
            <a:lvl4pPr marL="601447" indent="0">
              <a:buNone/>
              <a:defRPr sz="439"/>
            </a:lvl4pPr>
            <a:lvl5pPr marL="801929" indent="0">
              <a:buNone/>
              <a:defRPr sz="439"/>
            </a:lvl5pPr>
            <a:lvl6pPr marL="1002411" indent="0">
              <a:buNone/>
              <a:defRPr sz="439"/>
            </a:lvl6pPr>
            <a:lvl7pPr marL="1202893" indent="0">
              <a:buNone/>
              <a:defRPr sz="439"/>
            </a:lvl7pPr>
            <a:lvl8pPr marL="1403375" indent="0">
              <a:buNone/>
              <a:defRPr sz="439"/>
            </a:lvl8pPr>
            <a:lvl9pPr marL="1603858" indent="0">
              <a:buNone/>
              <a:defRPr sz="4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867C-9470-4CA0-A8B2-70842726876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5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op-fon.com/uploads/posts/2022-09/1663619314_17-top-fon-com-p-tekhnologii-fon-serii-foto-21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C867C-9470-4CA0-A8B2-70842726876D}" type="datetimeFigureOut">
              <a:rPr lang="ru-RU" smtClean="0"/>
              <a:t>13.05.2025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MARK02 presentation"/>
          <p:cNvSpPr txBox="1"/>
          <p:nvPr userDrawn="1"/>
        </p:nvSpPr>
        <p:spPr>
          <a:xfrm>
            <a:off x="240309" y="7043619"/>
            <a:ext cx="2757217" cy="41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47" rIns="20047" anchor="ctr">
            <a:spAutoFit/>
          </a:bodyPr>
          <a:lstStyle/>
          <a:p>
            <a:pPr algn="l">
              <a:defRPr sz="900" b="1">
                <a:solidFill>
                  <a:srgbClr val="2B2B2B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ГБОУ Школа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№ 49 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ru-RU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 «А»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 Капралов Дмитрий</a:t>
            </a:r>
            <a:endParaRPr sz="1052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3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00964" rtl="0" eaLnBrk="1" latinLnBrk="0" hangingPunct="1">
        <a:lnSpc>
          <a:spcPct val="90000"/>
        </a:lnSpc>
        <a:spcBef>
          <a:spcPct val="0"/>
        </a:spcBef>
        <a:buNone/>
        <a:defRPr sz="1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241" indent="-100241" algn="l" defTabSz="40096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1pPr>
      <a:lvl2pPr marL="300723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01206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3pPr>
      <a:lvl4pPr marL="701688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4pPr>
      <a:lvl5pPr marL="902170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5pPr>
      <a:lvl6pPr marL="1102652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6pPr>
      <a:lvl7pPr marL="1303134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7pPr>
      <a:lvl8pPr marL="1503617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8pPr>
      <a:lvl9pPr marL="1704099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1pPr>
      <a:lvl2pPr marL="200482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2pPr>
      <a:lvl3pPr marL="400964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3pPr>
      <a:lvl4pPr marL="601447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4pPr>
      <a:lvl5pPr marL="801929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5pPr>
      <a:lvl6pPr marL="1002411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6pPr>
      <a:lvl7pPr marL="1202893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7pPr>
      <a:lvl8pPr marL="1403375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8pPr>
      <a:lvl9pPr marL="1603858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op-fon.com/uploads/posts/2022-09/1663619314_17-top-fon-com-p-tekhnologii-fon-serii-foto-21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-755" y="0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MARK02 presentation"/>
          <p:cNvSpPr txBox="1"/>
          <p:nvPr userDrawn="1"/>
        </p:nvSpPr>
        <p:spPr>
          <a:xfrm>
            <a:off x="240309" y="7124570"/>
            <a:ext cx="2757217" cy="2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047" rIns="20047" anchor="ctr">
            <a:spAutoFit/>
          </a:bodyPr>
          <a:lstStyle/>
          <a:p>
            <a:pPr algn="l">
              <a:defRPr sz="900" b="1">
                <a:solidFill>
                  <a:srgbClr val="2B2B2B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052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724" y="0"/>
            <a:ext cx="10691813" cy="755967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40552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00964" rtl="0" eaLnBrk="1" latinLnBrk="0" hangingPunct="1">
        <a:lnSpc>
          <a:spcPct val="90000"/>
        </a:lnSpc>
        <a:spcBef>
          <a:spcPct val="0"/>
        </a:spcBef>
        <a:buNone/>
        <a:defRPr sz="1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241" indent="-100241" algn="l" defTabSz="400964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1pPr>
      <a:lvl2pPr marL="300723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01206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3pPr>
      <a:lvl4pPr marL="701688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4pPr>
      <a:lvl5pPr marL="902170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5pPr>
      <a:lvl6pPr marL="1102652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6pPr>
      <a:lvl7pPr marL="1303134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7pPr>
      <a:lvl8pPr marL="1503617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8pPr>
      <a:lvl9pPr marL="1704099" indent="-100241" algn="l" defTabSz="400964" rtl="0" eaLnBrk="1" latinLnBrk="0" hangingPunct="1">
        <a:lnSpc>
          <a:spcPct val="90000"/>
        </a:lnSpc>
        <a:spcBef>
          <a:spcPts val="219"/>
        </a:spcBef>
        <a:buFont typeface="Arial" panose="020B0604020202020204" pitchFamily="34" charset="0"/>
        <a:buChar char="•"/>
        <a:defRPr sz="7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1pPr>
      <a:lvl2pPr marL="200482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2pPr>
      <a:lvl3pPr marL="400964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3pPr>
      <a:lvl4pPr marL="601447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4pPr>
      <a:lvl5pPr marL="801929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5pPr>
      <a:lvl6pPr marL="1002411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6pPr>
      <a:lvl7pPr marL="1202893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7pPr>
      <a:lvl8pPr marL="1403375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8pPr>
      <a:lvl9pPr marL="1603858" algn="l" defTabSz="400964" rtl="0" eaLnBrk="1" latinLnBrk="0" hangingPunct="1">
        <a:defRPr sz="7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top-fon.com/uploads/posts/2022-09/1663619314_17-top-fon-com-p-tekhnologii-fon-serii-foto-21.jpg">
            <a:extLst>
              <a:ext uri="{FF2B5EF4-FFF2-40B4-BE49-F238E27FC236}">
                <a16:creationId xmlns:a16="http://schemas.microsoft.com/office/drawing/2014/main" id="{354B668B-3948-8A34-69BC-6D32C92717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b="15625"/>
          <a:stretch/>
        </p:blipFill>
        <p:spPr bwMode="auto">
          <a:xfrm>
            <a:off x="0" y="-1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C867C-9470-4CA0-A8B2-70842726876D}" type="datetimeFigureOut">
              <a:rPr lang="ru-RU" smtClean="0"/>
              <a:t>13.05.2025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MARK02 presentation">
            <a:extLst>
              <a:ext uri="{FF2B5EF4-FFF2-40B4-BE49-F238E27FC236}">
                <a16:creationId xmlns:a16="http://schemas.microsoft.com/office/drawing/2014/main" id="{DD695E6D-C8C5-6BD5-7D83-759B3CC6DC63}"/>
              </a:ext>
            </a:extLst>
          </p:cNvPr>
          <p:cNvSpPr txBox="1"/>
          <p:nvPr userDrawn="1"/>
        </p:nvSpPr>
        <p:spPr>
          <a:xfrm>
            <a:off x="240309" y="7124570"/>
            <a:ext cx="2757217" cy="2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0047" rIns="20047" anchor="ctr">
            <a:spAutoFit/>
          </a:bodyPr>
          <a:lstStyle/>
          <a:p>
            <a:pPr algn="l">
              <a:defRPr sz="900" b="1">
                <a:solidFill>
                  <a:srgbClr val="2B2B2B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052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14010C-8BCF-5C75-5D7A-A5E6E580A5CE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79758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op-fon.com/uploads/posts/2022-09/1663619314_17-top-fon-com-p-tekhnologii-fon-serii-foto-21.jpg">
            <a:extLst>
              <a:ext uri="{FF2B5EF4-FFF2-40B4-BE49-F238E27FC236}">
                <a16:creationId xmlns:a16="http://schemas.microsoft.com/office/drawing/2014/main" id="{4F40DCEF-932F-F6A4-58C7-18DB8F33B6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b="15625"/>
          <a:stretch/>
        </p:blipFill>
        <p:spPr bwMode="auto">
          <a:xfrm>
            <a:off x="0" y="-1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6767B7-F7A5-3AD6-7A52-8624FA405261}"/>
              </a:ext>
            </a:extLst>
          </p:cNvPr>
          <p:cNvSpPr/>
          <p:nvPr userDrawn="1"/>
        </p:nvSpPr>
        <p:spPr>
          <a:xfrm>
            <a:off x="-1" y="-2"/>
            <a:ext cx="10691813" cy="755967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C867C-9470-4CA0-A8B2-70842726876D}" type="datetimeFigureOut">
              <a:rPr lang="ru-RU" smtClean="0"/>
              <a:t>13.05.2025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D369-20C4-4972-80AA-7080CA2AC7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MARK02 presentation">
            <a:extLst>
              <a:ext uri="{FF2B5EF4-FFF2-40B4-BE49-F238E27FC236}">
                <a16:creationId xmlns:a16="http://schemas.microsoft.com/office/drawing/2014/main" id="{3E4C00B4-613A-20EB-A667-F684326B4AF8}"/>
              </a:ext>
            </a:extLst>
          </p:cNvPr>
          <p:cNvSpPr txBox="1"/>
          <p:nvPr userDrawn="1"/>
        </p:nvSpPr>
        <p:spPr>
          <a:xfrm>
            <a:off x="240309" y="7124570"/>
            <a:ext cx="3608487" cy="2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47" rIns="20047" anchor="ctr">
            <a:spAutoFit/>
          </a:bodyPr>
          <a:lstStyle/>
          <a:p>
            <a:pPr algn="l">
              <a:defRPr sz="900" b="1">
                <a:solidFill>
                  <a:srgbClr val="2B2B2B">
                    <a:alpha val="40000"/>
                  </a:srgb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ГБОУ Школа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№ 49 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ru-RU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 «А»</a:t>
            </a:r>
            <a:r>
              <a:rPr lang="en-US" sz="1052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ru-RU" sz="1052" b="1" dirty="0">
                <a:latin typeface="Calibri" panose="020F0502020204030204" pitchFamily="34" charset="0"/>
                <a:cs typeface="Calibri" panose="020F0502020204030204" pitchFamily="34" charset="0"/>
              </a:rPr>
              <a:t> Капралов Дмитрий</a:t>
            </a:r>
            <a:endParaRPr sz="1052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2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microsoft.com/office/2007/relationships/hdphoto" Target="../media/hdphoto21.wdp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3.wdp"/><Relationship Id="rId7" Type="http://schemas.microsoft.com/office/2007/relationships/hdphoto" Target="../media/hdphoto23.wdp"/><Relationship Id="rId12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4.wdp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microsoft.com/office/2007/relationships/hdphoto" Target="../media/hdphoto24.wdp"/><Relationship Id="rId14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30.png"/><Relationship Id="rId18" Type="http://schemas.microsoft.com/office/2007/relationships/hdphoto" Target="../media/hdphoto29.wdp"/><Relationship Id="rId3" Type="http://schemas.openxmlformats.org/officeDocument/2006/relationships/image" Target="../media/image38.png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microsoft.com/office/2007/relationships/hdphoto" Target="../media/hdphoto3.wdp"/><Relationship Id="rId17" Type="http://schemas.openxmlformats.org/officeDocument/2006/relationships/image" Target="../media/image52.png"/><Relationship Id="rId2" Type="http://schemas.openxmlformats.org/officeDocument/2006/relationships/image" Target="../media/image48.png"/><Relationship Id="rId16" Type="http://schemas.microsoft.com/office/2007/relationships/hdphoto" Target="../media/hdphoto14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39.xml"/><Relationship Id="rId6" Type="http://schemas.microsoft.com/office/2007/relationships/hdphoto" Target="../media/hdphoto27.wdp"/><Relationship Id="rId11" Type="http://schemas.openxmlformats.org/officeDocument/2006/relationships/image" Target="../media/image18.png"/><Relationship Id="rId24" Type="http://schemas.microsoft.com/office/2007/relationships/hdphoto" Target="../media/hdphoto26.wdp"/><Relationship Id="rId5" Type="http://schemas.openxmlformats.org/officeDocument/2006/relationships/image" Target="../media/image49.png"/><Relationship Id="rId15" Type="http://schemas.openxmlformats.org/officeDocument/2006/relationships/image" Target="../media/image51.png"/><Relationship Id="rId23" Type="http://schemas.openxmlformats.org/officeDocument/2006/relationships/image" Target="../media/image47.png"/><Relationship Id="rId10" Type="http://schemas.microsoft.com/office/2007/relationships/hdphoto" Target="../media/hdphoto19.wdp"/><Relationship Id="rId19" Type="http://schemas.openxmlformats.org/officeDocument/2006/relationships/image" Target="../media/image42.png"/><Relationship Id="rId4" Type="http://schemas.microsoft.com/office/2007/relationships/hdphoto" Target="../media/hdphoto20.wdp"/><Relationship Id="rId9" Type="http://schemas.openxmlformats.org/officeDocument/2006/relationships/image" Target="../media/image37.png"/><Relationship Id="rId14" Type="http://schemas.microsoft.com/office/2007/relationships/hdphoto" Target="../media/hdphoto15.wdp"/><Relationship Id="rId22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iarduino.ru/page/trema-sensor-line-tcrt5000-analog/?ysclid=lqcms6wsmr551424896" TargetMode="External"/><Relationship Id="rId3" Type="http://schemas.openxmlformats.org/officeDocument/2006/relationships/hyperlink" Target="https://mcustore.ru/projects/ustanovka-sredy-razrabotki-dlya-arduino/" TargetMode="External"/><Relationship Id="rId7" Type="http://schemas.openxmlformats.org/officeDocument/2006/relationships/hyperlink" Target="https://wiki.amperka.ru/products:openmv-cam-h7-plus?ysclid=m6phm2tv8p133115651" TargetMode="External"/><Relationship Id="rId2" Type="http://schemas.openxmlformats.org/officeDocument/2006/relationships/hyperlink" Target="https://summaclub.ru/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iarduino.ru/shop/Mehanika/privod-postoyannogo-vrascheniya.html" TargetMode="External"/><Relationship Id="rId11" Type="http://schemas.microsoft.com/office/2007/relationships/hdphoto" Target="../media/hdphoto30.wdp"/><Relationship Id="rId5" Type="http://schemas.openxmlformats.org/officeDocument/2006/relationships/hyperlink" Target="https://vk.com/@chinagreat-obzor-draivera-dvigatelya-l9110s-primer-podklucheniya-i-ispo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iarduino.ru/shop/boards/dccduino-uno-r3.html" TargetMode="External"/><Relationship Id="rId9" Type="http://schemas.openxmlformats.org/officeDocument/2006/relationships/hyperlink" Target="http://beam-robot.ru/how_to_make_a_robot_for_beginners/part_10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microsoft.com/office/2007/relationships/hdphoto" Target="../media/hdphoto10.wdp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7.wdp"/><Relationship Id="rId18" Type="http://schemas.microsoft.com/office/2007/relationships/hdphoto" Target="../media/hdphoto18.wdp"/><Relationship Id="rId3" Type="http://schemas.microsoft.com/office/2007/relationships/hdphoto" Target="../media/hdphoto3.wdp"/><Relationship Id="rId21" Type="http://schemas.openxmlformats.org/officeDocument/2006/relationships/image" Target="../media/image18.pn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35.JPG"/><Relationship Id="rId20" Type="http://schemas.microsoft.com/office/2007/relationships/hdphoto" Target="../media/hdphoto19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11" Type="http://schemas.microsoft.com/office/2007/relationships/hdphoto" Target="../media/hdphoto16.wdp"/><Relationship Id="rId5" Type="http://schemas.microsoft.com/office/2007/relationships/hdphoto" Target="../media/hdphoto4.wdp"/><Relationship Id="rId15" Type="http://schemas.openxmlformats.org/officeDocument/2006/relationships/image" Target="../media/image34.jpeg"/><Relationship Id="rId23" Type="http://schemas.microsoft.com/office/2007/relationships/hdphoto" Target="../media/hdphoto20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2187" y="875041"/>
            <a:ext cx="7359414" cy="668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701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робот-инспектор</a:t>
            </a:r>
          </a:p>
          <a:p>
            <a:r>
              <a:rPr lang="ru-RU" sz="23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Робототехнический проект</a:t>
            </a:r>
          </a:p>
          <a:p>
            <a:endParaRPr lang="ru-RU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</a:p>
          <a:p>
            <a:r>
              <a:rPr lang="ru-RU" sz="17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Капралов Дмитрий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«А» класс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№49</a:t>
            </a:r>
          </a:p>
          <a:p>
            <a:endParaRPr lang="ru-RU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проекта: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Марунич Светлана Вячеславовна</a:t>
            </a: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 Юрий Андреевич</a:t>
            </a: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5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175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у.г</a:t>
            </a:r>
            <a:r>
              <a:rPr lang="ru-RU" sz="17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sz="1754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78E51-D58A-A131-1287-290BB7210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55250" l="14063" r="93250">
                        <a14:foregroundMark x1="79750" y1="38625" x2="78438" y2="45417"/>
                        <a14:foregroundMark x1="78438" y1="45417" x2="85625" y2="46208"/>
                        <a14:foregroundMark x1="85625" y1="46208" x2="87813" y2="42625"/>
                        <a14:foregroundMark x1="86779" y1="38833" x2="86438" y2="37583"/>
                        <a14:foregroundMark x1="87597" y1="41833" x2="86779" y2="38833"/>
                        <a14:foregroundMark x1="87813" y1="42625" x2="87597" y2="41833"/>
                        <a14:foregroundMark x1="86438" y1="37583" x2="78938" y2="39250"/>
                        <a14:foregroundMark x1="78938" y1="39250" x2="78500" y2="39917"/>
                        <a14:foregroundMark x1="85125" y1="39292" x2="84938" y2="40125"/>
                        <a14:foregroundMark x1="85750" y1="36500" x2="85125" y2="39292"/>
                        <a14:foregroundMark x1="87688" y1="39000" x2="87688" y2="39000"/>
                        <a14:foregroundMark x1="87975" y1="39042" x2="87688" y2="40000"/>
                        <a14:foregroundMark x1="88125" y1="38542" x2="87975" y2="39042"/>
                        <a14:foregroundMark x1="90063" y1="39917" x2="90063" y2="39917"/>
                        <a14:foregroundMark x1="22813" y1="39375" x2="50500" y2="48833"/>
                        <a14:foregroundMark x1="48688" y1="40125" x2="57813" y2="54750"/>
                        <a14:foregroundMark x1="57813" y1="54750" x2="70438" y2="50250"/>
                        <a14:foregroundMark x1="31000" y1="53500" x2="40688" y2="45292"/>
                        <a14:foregroundMark x1="40688" y1="45292" x2="42125" y2="44958"/>
                        <a14:foregroundMark x1="17938" y1="39667" x2="19750" y2="50792"/>
                        <a14:foregroundMark x1="19750" y1="50792" x2="17625" y2="55250"/>
                        <a14:foregroundMark x1="14125" y1="54792" x2="21875" y2="54958"/>
                        <a14:foregroundMark x1="21875" y1="54958" x2="35625" y2="54583"/>
                        <a14:foregroundMark x1="47875" y1="54875" x2="58313" y2="55167"/>
                        <a14:foregroundMark x1="93250" y1="43250" x2="89500" y2="44208"/>
                        <a14:foregroundMark x1="81125" y1="36750" x2="82125" y2="38167"/>
                        <a14:foregroundMark x1="80063" y1="36667" x2="81000" y2="37125"/>
                        <a14:foregroundMark x1="89500" y1="39500" x2="89500" y2="39500"/>
                        <a14:foregroundMark x1="88688" y1="39375" x2="88688" y2="39375"/>
                        <a14:foregroundMark x1="90313" y1="41125" x2="90313" y2="41125"/>
                        <a14:foregroundMark x1="90438" y1="40375" x2="90438" y2="40375"/>
                        <a14:foregroundMark x1="83438" y1="36250" x2="84438" y2="36750"/>
                        <a14:foregroundMark x1="76000" y1="38625" x2="76000" y2="38625"/>
                        <a14:foregroundMark x1="76438" y1="38417" x2="76438" y2="38417"/>
                        <a14:foregroundMark x1="76688" y1="38333" x2="76688" y2="38333"/>
                        <a14:foregroundMark x1="77063" y1="38167" x2="77063" y2="38167"/>
                        <a14:foregroundMark x1="71063" y1="42625" x2="71063" y2="42625"/>
                        <a14:foregroundMark x1="72063" y1="42417" x2="72063" y2="42417"/>
                        <a14:foregroundMark x1="85000" y1="41542" x2="86875" y2="41000"/>
                        <a14:foregroundMark x1="80688" y1="36625" x2="80688" y2="36625"/>
                        <a14:foregroundMark x1="81500" y1="36458" x2="81500" y2="36458"/>
                        <a14:foregroundMark x1="80875" y1="36375" x2="80875" y2="36375"/>
                        <a14:foregroundMark x1="80375" y1="36458" x2="80375" y2="36458"/>
                        <a14:backgroundMark x1="89500" y1="40042" x2="89500" y2="40042"/>
                        <a14:backgroundMark x1="89625" y1="41292" x2="89625" y2="41292"/>
                        <a14:backgroundMark x1="85500" y1="39292" x2="85500" y2="39292"/>
                        <a14:backgroundMark x1="87438" y1="38833" x2="87438" y2="38833"/>
                        <a14:backgroundMark x1="87438" y1="39042" x2="87438" y2="39042"/>
                        <a14:backgroundMark x1="87375" y1="39167" x2="87375" y2="39167"/>
                        <a14:backgroundMark x1="70875" y1="42292" x2="70875" y2="42292"/>
                        <a14:backgroundMark x1="87563" y1="41542" x2="87563" y2="41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2" b="45629"/>
          <a:stretch/>
        </p:blipFill>
        <p:spPr>
          <a:xfrm>
            <a:off x="0" y="0"/>
            <a:ext cx="7918610" cy="7559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964FA-1172-6A67-57C8-6F3B9A40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551" y="7003000"/>
            <a:ext cx="299282" cy="2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47B6-8BC3-85A2-CEA1-BF045633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D74111A-B8C2-A83E-5CFF-56083D683D05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B42A8FC-CCEC-CB5B-6562-24D9E9F757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768CDD8-3035-A722-908A-6796E106E1F8}"/>
              </a:ext>
            </a:extLst>
          </p:cNvPr>
          <p:cNvSpPr/>
          <p:nvPr/>
        </p:nvSpPr>
        <p:spPr>
          <a:xfrm>
            <a:off x="-1186174" y="2854127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894E6E-9CFD-880F-B34F-5CDB12A9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9" name="Скругленный прямоугольник 25">
            <a:extLst>
              <a:ext uri="{FF2B5EF4-FFF2-40B4-BE49-F238E27FC236}">
                <a16:creationId xmlns:a16="http://schemas.microsoft.com/office/drawing/2014/main" id="{3F6329F5-9361-3BB7-416F-387E069C825B}"/>
              </a:ext>
            </a:extLst>
          </p:cNvPr>
          <p:cNvSpPr/>
          <p:nvPr/>
        </p:nvSpPr>
        <p:spPr>
          <a:xfrm>
            <a:off x="1023558" y="262745"/>
            <a:ext cx="8644698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5EB9A-32DF-7C98-2FD2-AA0ACD239904}"/>
              </a:ext>
            </a:extLst>
          </p:cNvPr>
          <p:cNvSpPr txBox="1"/>
          <p:nvPr/>
        </p:nvSpPr>
        <p:spPr>
          <a:xfrm>
            <a:off x="1023559" y="284089"/>
            <a:ext cx="864469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Модуль камеры на базе видеосенсора OV5640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E0EF41-981E-8B87-C7A0-B84A12D1F8E1}"/>
              </a:ext>
            </a:extLst>
          </p:cNvPr>
          <p:cNvSpPr txBox="1"/>
          <p:nvPr/>
        </p:nvSpPr>
        <p:spPr>
          <a:xfrm>
            <a:off x="1023356" y="524440"/>
            <a:ext cx="8644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Сенсор OV5640 – это высокопроизводительный датчик изображения, предназначенный для обработки изображений. Камера способна распознавать цвета, цифры, QR-коды.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В моем проекте поворот камеры относительно хода движения робота осуществляется с помощью верхнего сервопривода. Автоматический поворот камеры происходит за счет написанного кода программы, который прописывается на компьютере в приложении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Arduino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и закачивается в память контроллера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Uno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48967B1-86F6-3C94-CE59-3AF00234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116" t="30364" r="34116" b="49280"/>
          <a:stretch/>
        </p:blipFill>
        <p:spPr>
          <a:xfrm>
            <a:off x="5268911" y="2919164"/>
            <a:ext cx="1242020" cy="1224242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323C66BD-4358-4773-6028-1C1142F5BD57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181197 w 1780036"/>
              <a:gd name="connsiteY1" fmla="*/ 43385 h 1576760"/>
              <a:gd name="connsiteX2" fmla="*/ 1778986 w 1780036"/>
              <a:gd name="connsiteY2" fmla="*/ 750102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181197 w 1780036"/>
              <a:gd name="connsiteY1" fmla="*/ 43385 h 1576760"/>
              <a:gd name="connsiteX2" fmla="*/ 1778986 w 1780036"/>
              <a:gd name="connsiteY2" fmla="*/ 750102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511451" y="-9961"/>
                  <a:pt x="844208" y="-36744"/>
                  <a:pt x="1181197" y="43385"/>
                </a:cubicBezTo>
                <a:cubicBezTo>
                  <a:pt x="1531391" y="150137"/>
                  <a:pt x="1719881" y="429819"/>
                  <a:pt x="1778986" y="750102"/>
                </a:cubicBezTo>
                <a:cubicBezTo>
                  <a:pt x="1345866" y="806577"/>
                  <a:pt x="1120579" y="857023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0020" y="-12741"/>
                  <a:pt x="873979" y="-43584"/>
                  <a:pt x="1181197" y="43385"/>
                </a:cubicBezTo>
                <a:cubicBezTo>
                  <a:pt x="1563900" y="170680"/>
                  <a:pt x="1785258" y="434252"/>
                  <a:pt x="1778986" y="750102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604505" y="16451"/>
                  <a:pt x="888187" y="-69968"/>
                  <a:pt x="1181197" y="43385"/>
                </a:cubicBezTo>
                <a:cubicBezTo>
                  <a:pt x="1509784" y="146443"/>
                  <a:pt x="1742656" y="446090"/>
                  <a:pt x="1778986" y="750102"/>
                </a:cubicBezTo>
              </a:path>
            </a:pathLst>
          </a:custGeom>
          <a:ln w="63500" cap="rnd">
            <a:solidFill>
              <a:srgbClr val="FFC000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2145207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60FE8C-C1A7-32F1-59B2-8256C57D5080}"/>
              </a:ext>
            </a:extLst>
          </p:cNvPr>
          <p:cNvSpPr/>
          <p:nvPr/>
        </p:nvSpPr>
        <p:spPr>
          <a:xfrm>
            <a:off x="7004617" y="1692152"/>
            <a:ext cx="1994477" cy="199447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34ED35F5-E5B6-B317-E9B0-A3B2FC9F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1FB0E3-73FD-1112-E655-EF0C2ED5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29252"/>
          <a:stretch/>
        </p:blipFill>
        <p:spPr>
          <a:xfrm rot="21048548">
            <a:off x="111230" y="4356558"/>
            <a:ext cx="3045375" cy="26125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3CA6765-D861-897B-E020-E07A2AB9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75" b="84250" l="17250" r="86750">
                        <a14:foregroundMark x1="46000" y1="24750" x2="46000" y2="24750"/>
                        <a14:foregroundMark x1="46625" y1="21625" x2="46625" y2="21625"/>
                        <a14:foregroundMark x1="41625" y1="21375" x2="41625" y2="21375"/>
                        <a14:foregroundMark x1="62625" y1="21875" x2="62625" y2="21875"/>
                        <a14:foregroundMark x1="86750" y1="37125" x2="86750" y2="37125"/>
                        <a14:foregroundMark x1="69500" y1="45000" x2="69500" y2="45000"/>
                        <a14:foregroundMark x1="71500" y1="52750" x2="70625" y2="41375"/>
                        <a14:foregroundMark x1="59250" y1="47000" x2="64625" y2="46750"/>
                        <a14:foregroundMark x1="25500" y1="44000" x2="25500" y2="44000"/>
                        <a14:foregroundMark x1="20250" y1="42375" x2="20250" y2="42375"/>
                        <a14:foregroundMark x1="17250" y1="45375" x2="17250" y2="45375"/>
                        <a14:foregroundMark x1="63250" y1="19875" x2="63000" y2="22000"/>
                        <a14:backgroundMark x1="47375" y1="47500" x2="72875" y2="71750"/>
                        <a14:backgroundMark x1="56250" y1="67000" x2="56000" y2="69000"/>
                        <a14:backgroundMark x1="52500" y1="41125" x2="49625" y2="45000"/>
                        <a14:backgroundMark x1="51875" y1="40875" x2="48500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9524" r="10279" b="41705"/>
          <a:stretch/>
        </p:blipFill>
        <p:spPr bwMode="auto">
          <a:xfrm rot="21113860">
            <a:off x="1227463" y="6312216"/>
            <a:ext cx="2173054" cy="11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9AE747-1099-AB83-4C7C-AB2AFD150867}"/>
              </a:ext>
            </a:extLst>
          </p:cNvPr>
          <p:cNvSpPr txBox="1"/>
          <p:nvPr/>
        </p:nvSpPr>
        <p:spPr>
          <a:xfrm rot="21077045">
            <a:off x="-122692" y="4285052"/>
            <a:ext cx="1317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код программы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80D8E-79A5-806B-3BBA-9B6DF441E0F0}"/>
              </a:ext>
            </a:extLst>
          </p:cNvPr>
          <p:cNvSpPr txBox="1"/>
          <p:nvPr/>
        </p:nvSpPr>
        <p:spPr>
          <a:xfrm>
            <a:off x="1448333" y="7216725"/>
            <a:ext cx="1317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сервопривод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B0EC6-26AD-7E54-E22F-DC9546434DAC}"/>
              </a:ext>
            </a:extLst>
          </p:cNvPr>
          <p:cNvSpPr txBox="1"/>
          <p:nvPr/>
        </p:nvSpPr>
        <p:spPr>
          <a:xfrm>
            <a:off x="550644" y="3075451"/>
            <a:ext cx="1317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модуль камеры </a:t>
            </a: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B5AB8768-7FA4-120A-49AC-02A953049324}"/>
              </a:ext>
            </a:extLst>
          </p:cNvPr>
          <p:cNvSpPr/>
          <p:nvPr/>
        </p:nvSpPr>
        <p:spPr>
          <a:xfrm rot="3281467" flipV="1">
            <a:off x="2060733" y="6384363"/>
            <a:ext cx="991902" cy="991902"/>
          </a:xfrm>
          <a:prstGeom prst="arc">
            <a:avLst>
              <a:gd name="adj1" fmla="val 19190623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8BD2DFBA-B32D-A7D4-2F95-7DE62515EB77}"/>
              </a:ext>
            </a:extLst>
          </p:cNvPr>
          <p:cNvSpPr/>
          <p:nvPr/>
        </p:nvSpPr>
        <p:spPr>
          <a:xfrm rot="7353078" flipV="1">
            <a:off x="1313476" y="2665072"/>
            <a:ext cx="991902" cy="991902"/>
          </a:xfrm>
          <a:prstGeom prst="arc">
            <a:avLst>
              <a:gd name="adj1" fmla="val 19190623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F88ADB-280F-E3BA-CDF9-CCE7614CF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47" b="88672" l="20215" r="78223">
                        <a14:foregroundMark x1="59863" y1="10807" x2="60547" y2="20833"/>
                        <a14:foregroundMark x1="72168" y1="56771" x2="72168" y2="45052"/>
                        <a14:foregroundMark x1="75779" y1="55415" x2="74902" y2="56250"/>
                        <a14:foregroundMark x1="78320" y1="52995" x2="75864" y2="55334"/>
                        <a14:foregroundMark x1="47852" y1="29818" x2="47754" y2="31901"/>
                        <a14:foregroundMark x1="20313" y1="42578" x2="26758" y2="47917"/>
                        <a14:foregroundMark x1="20215" y1="48698" x2="36816" y2="57031"/>
                        <a14:foregroundMark x1="36816" y1="57031" x2="37012" y2="57292"/>
                        <a14:foregroundMark x1="33594" y1="74479" x2="40625" y2="52083"/>
                        <a14:foregroundMark x1="33594" y1="76823" x2="41699" y2="61458"/>
                        <a14:foregroundMark x1="41699" y1="61458" x2="41699" y2="61458"/>
                        <a14:foregroundMark x1="39160" y1="84245" x2="42480" y2="73177"/>
                        <a14:foregroundMark x1="37891" y1="83073" x2="37891" y2="83073"/>
                        <a14:foregroundMark x1="37500" y1="82031" x2="38281" y2="70964"/>
                        <a14:foregroundMark x1="38281" y1="70964" x2="38281" y2="70964"/>
                        <a14:foregroundMark x1="36816" y1="80599" x2="36426" y2="71094"/>
                        <a14:foregroundMark x1="36426" y1="71094" x2="36426" y2="71094"/>
                        <a14:foregroundMark x1="36328" y1="79948" x2="35547" y2="70833"/>
                        <a14:foregroundMark x1="35840" y1="78906" x2="35352" y2="72917"/>
                        <a14:foregroundMark x1="27148" y1="63151" x2="27148" y2="63151"/>
                        <a14:foregroundMark x1="25684" y1="59635" x2="25684" y2="59635"/>
                        <a14:foregroundMark x1="25000" y1="58854" x2="25000" y2="58854"/>
                        <a14:foregroundMark x1="21191" y1="51693" x2="21191" y2="51693"/>
                        <a14:backgroundMark x1="75488" y1="52995" x2="75488" y2="52995"/>
                        <a14:backgroundMark x1="74707" y1="52865" x2="75977" y2="52734"/>
                        <a14:backgroundMark x1="74707" y1="53385" x2="75098" y2="52865"/>
                        <a14:backgroundMark x1="74414" y1="53125" x2="74902" y2="52734"/>
                        <a14:backgroundMark x1="75586" y1="53516" x2="75586" y2="53516"/>
                        <a14:backgroundMark x1="75488" y1="53385" x2="74902" y2="53125"/>
                        <a14:backgroundMark x1="75488" y1="53516" x2="74902" y2="53385"/>
                        <a14:backgroundMark x1="39844" y1="87630" x2="58496" y2="72917"/>
                      </a14:backgroundRemoval>
                    </a14:imgEffect>
                  </a14:imgLayer>
                </a14:imgProps>
              </a:ext>
            </a:extLst>
          </a:blip>
          <a:srcRect l="17892" t="8409" r="19133" b="9419"/>
          <a:stretch/>
        </p:blipFill>
        <p:spPr>
          <a:xfrm rot="5400000">
            <a:off x="1026416" y="3010539"/>
            <a:ext cx="2966774" cy="29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7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D1499-5649-7E62-E1D5-C340EECB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69659FF-A00B-1BAB-D98F-40F2EBE95423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52317A-7D98-AD8C-73DF-D02E6DF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F6C00C25-2062-EE0A-40BB-073D99902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2587786-794B-4D8D-EE52-188FCE9C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1" b="98559" l="2353" r="98824">
                        <a14:backgroundMark x1="80784" y1="6667" x2="83529" y2="7748"/>
                        <a14:backgroundMark x1="90196" y1="10631" x2="86275" y2="9009"/>
                        <a14:backgroundMark x1="69020" y1="5225" x2="69020" y2="5225"/>
                        <a14:backgroundMark x1="53333" y1="8829" x2="50196" y2="10450"/>
                        <a14:backgroundMark x1="47843" y1="11892" x2="46275" y2="13514"/>
                        <a14:backgroundMark x1="46275" y1="13874" x2="45098" y2="15315"/>
                        <a14:backgroundMark x1="49412" y1="15856" x2="49412" y2="14955"/>
                        <a14:backgroundMark x1="64706" y1="24685" x2="66275" y2="24685"/>
                        <a14:backgroundMark x1="68627" y1="24324" x2="66667" y2="24324"/>
                        <a14:backgroundMark x1="49412" y1="23604" x2="49412" y2="23604"/>
                        <a14:backgroundMark x1="67843" y1="5586" x2="67843" y2="5586"/>
                        <a14:backgroundMark x1="69412" y1="24324" x2="69412" y2="2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0684">
            <a:off x="2153194" y="4120940"/>
            <a:ext cx="1181378" cy="2717597"/>
          </a:xfrm>
          <a:prstGeom prst="roundRect">
            <a:avLst>
              <a:gd name="adj" fmla="val 16480"/>
            </a:avLst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Дуга 11">
            <a:extLst>
              <a:ext uri="{FF2B5EF4-FFF2-40B4-BE49-F238E27FC236}">
                <a16:creationId xmlns:a16="http://schemas.microsoft.com/office/drawing/2014/main" id="{0298AC13-F877-03A2-6F70-17FD684E5701}"/>
              </a:ext>
            </a:extLst>
          </p:cNvPr>
          <p:cNvSpPr/>
          <p:nvPr/>
        </p:nvSpPr>
        <p:spPr>
          <a:xfrm rot="20581135" flipV="1">
            <a:off x="3167024" y="4496084"/>
            <a:ext cx="1370182" cy="1383554"/>
          </a:xfrm>
          <a:custGeom>
            <a:avLst/>
            <a:gdLst>
              <a:gd name="connsiteX0" fmla="*/ 745111 w 1370182"/>
              <a:gd name="connsiteY0" fmla="*/ 2660 h 1383554"/>
              <a:gd name="connsiteX1" fmla="*/ 1370116 w 1370182"/>
              <a:gd name="connsiteY1" fmla="*/ 701383 h 1383554"/>
              <a:gd name="connsiteX2" fmla="*/ 685091 w 1370182"/>
              <a:gd name="connsiteY2" fmla="*/ 691777 h 1383554"/>
              <a:gd name="connsiteX3" fmla="*/ 745111 w 1370182"/>
              <a:gd name="connsiteY3" fmla="*/ 2660 h 1383554"/>
              <a:gd name="connsiteX0" fmla="*/ 745111 w 1370182"/>
              <a:gd name="connsiteY0" fmla="*/ 2660 h 1383554"/>
              <a:gd name="connsiteX1" fmla="*/ 1370116 w 1370182"/>
              <a:gd name="connsiteY1" fmla="*/ 701383 h 13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0182" h="1383554" stroke="0" extrusionOk="0">
                <a:moveTo>
                  <a:pt x="745111" y="2660"/>
                </a:moveTo>
                <a:cubicBezTo>
                  <a:pt x="1082719" y="22202"/>
                  <a:pt x="1350023" y="348569"/>
                  <a:pt x="1370116" y="701383"/>
                </a:cubicBezTo>
                <a:cubicBezTo>
                  <a:pt x="1090630" y="746325"/>
                  <a:pt x="927864" y="648000"/>
                  <a:pt x="685091" y="691777"/>
                </a:cubicBezTo>
                <a:cubicBezTo>
                  <a:pt x="753785" y="406775"/>
                  <a:pt x="779937" y="117567"/>
                  <a:pt x="745111" y="2660"/>
                </a:cubicBezTo>
                <a:close/>
              </a:path>
              <a:path w="1370182" h="1383554" fill="none" extrusionOk="0">
                <a:moveTo>
                  <a:pt x="745111" y="2660"/>
                </a:moveTo>
                <a:cubicBezTo>
                  <a:pt x="1127301" y="37340"/>
                  <a:pt x="1385140" y="318492"/>
                  <a:pt x="1370116" y="701383"/>
                </a:cubicBezTo>
              </a:path>
              <a:path w="1370182" h="1383554" fill="none" stroke="0" extrusionOk="0">
                <a:moveTo>
                  <a:pt x="745111" y="2660"/>
                </a:moveTo>
                <a:cubicBezTo>
                  <a:pt x="1085297" y="24990"/>
                  <a:pt x="1379082" y="341062"/>
                  <a:pt x="1370116" y="701383"/>
                </a:cubicBezTo>
              </a:path>
            </a:pathLst>
          </a:custGeom>
          <a:ln w="63500" cap="rnd">
            <a:solidFill>
              <a:srgbClr val="FFC000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498664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3F97EA8-E190-B214-160E-A9B4B0E9BC39}"/>
              </a:ext>
            </a:extLst>
          </p:cNvPr>
          <p:cNvGrpSpPr/>
          <p:nvPr/>
        </p:nvGrpSpPr>
        <p:grpSpPr>
          <a:xfrm>
            <a:off x="1425197" y="3701426"/>
            <a:ext cx="847657" cy="847657"/>
            <a:chOff x="1425197" y="3510926"/>
            <a:chExt cx="847657" cy="84765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2BFD2AB-1E2E-F71B-38EC-884C324CB5D3}"/>
                </a:ext>
              </a:extLst>
            </p:cNvPr>
            <p:cNvSpPr/>
            <p:nvPr/>
          </p:nvSpPr>
          <p:spPr>
            <a:xfrm>
              <a:off x="1425197" y="3510926"/>
              <a:ext cx="847657" cy="84765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BF836F0-243C-0D4C-F8DD-496718901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94" b="93750" l="8789" r="89844">
                          <a14:foregroundMark x1="43164" y1="8594" x2="43164" y2="13542"/>
                          <a14:foregroundMark x1="35156" y1="54948" x2="57422" y2="49479"/>
                          <a14:foregroundMark x1="57422" y1="49479" x2="57617" y2="49219"/>
                          <a14:foregroundMark x1="57813" y1="46615" x2="36914" y2="57031"/>
                          <a14:foregroundMark x1="36914" y1="57031" x2="35547" y2="58594"/>
                          <a14:foregroundMark x1="69727" y1="40625" x2="63672" y2="44792"/>
                          <a14:foregroundMark x1="59375" y1="30990" x2="62500" y2="28125"/>
                          <a14:foregroundMark x1="8984" y1="55469" x2="10742" y2="56510"/>
                          <a14:foregroundMark x1="38086" y1="89323" x2="38086" y2="74219"/>
                          <a14:foregroundMark x1="49770" y1="82292" x2="52344" y2="73958"/>
                          <a14:foregroundMark x1="49609" y1="82813" x2="49770" y2="82292"/>
                          <a14:foregroundMark x1="63707" y1="76042" x2="66406" y2="71094"/>
                          <a14:foregroundMark x1="63281" y1="76823" x2="63707" y2="76042"/>
                          <a14:foregroundMark x1="66602" y1="81771" x2="66602" y2="81771"/>
                          <a14:foregroundMark x1="69141" y1="76563" x2="69141" y2="76563"/>
                          <a14:foregroundMark x1="68750" y1="73698" x2="68750" y2="73698"/>
                          <a14:foregroundMark x1="65234" y1="76823" x2="65234" y2="76823"/>
                          <a14:foregroundMark x1="65625" y1="75000" x2="65625" y2="75000"/>
                          <a14:foregroundMark x1="56055" y1="83594" x2="56055" y2="83594"/>
                          <a14:foregroundMark x1="56250" y1="79427" x2="56250" y2="79427"/>
                          <a14:foregroundMark x1="55664" y1="87760" x2="55664" y2="87760"/>
                          <a14:foregroundMark x1="52539" y1="84375" x2="52539" y2="84375"/>
                          <a14:foregroundMark x1="43555" y1="88802" x2="43555" y2="88802"/>
                          <a14:foregroundMark x1="43164" y1="85417" x2="43164" y2="85417"/>
                          <a14:foregroundMark x1="42773" y1="93750" x2="42773" y2="93750"/>
                          <a14:foregroundMark x1="39648" y1="92969" x2="39648" y2="92969"/>
                          <a14:foregroundMark x1="39258" y1="88021" x2="39258" y2="88021"/>
                          <a14:foregroundMark x1="39844" y1="92969" x2="39844" y2="86458"/>
                          <a14:foregroundMark x1="40820" y1="87240" x2="40820" y2="87240"/>
                          <a14:foregroundMark x1="41406" y1="87240" x2="41406" y2="87240"/>
                          <a14:foregroundMark x1="42188" y1="86979" x2="42188" y2="86979"/>
                          <a14:foregroundMark x1="66797" y1="73698" x2="66797" y2="73698"/>
                          <a14:foregroundMark x1="40625" y1="88021" x2="40625" y2="88021"/>
                          <a14:foregroundMark x1="42383" y1="87240" x2="42383" y2="87240"/>
                          <a14:foregroundMark x1="89648" y1="28646" x2="89648" y2="28646"/>
                          <a14:backgroundMark x1="50000" y1="82292" x2="50000" y2="82292"/>
                          <a14:backgroundMark x1="62891" y1="76042" x2="62891" y2="760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5505" y="3705077"/>
              <a:ext cx="687040" cy="515280"/>
            </a:xfrm>
            <a:prstGeom prst="rect">
              <a:avLst/>
            </a:prstGeom>
          </p:spPr>
        </p:pic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709A45BD-C91B-AD51-3C23-C8B61A008104}"/>
              </a:ext>
            </a:extLst>
          </p:cNvPr>
          <p:cNvSpPr/>
          <p:nvPr/>
        </p:nvSpPr>
        <p:spPr>
          <a:xfrm>
            <a:off x="6952577" y="2831701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BF4D7-2C36-766E-4C32-D571E9433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75" b="85228" l="15723" r="90204">
                        <a14:foregroundMark x1="25625" y1="36750" x2="25625" y2="36750"/>
                        <a14:foregroundMark x1="30375" y1="42188" x2="30375" y2="42188"/>
                        <a14:foregroundMark x1="28917" y1="39688" x2="28917" y2="39688"/>
                        <a14:foregroundMark x1="27500" y1="37250" x2="27500" y2="37250"/>
                        <a14:foregroundMark x1="26667" y1="41188" x2="27000" y2="41563"/>
                        <a14:foregroundMark x1="33333" y1="47125" x2="34583" y2="52063"/>
                        <a14:foregroundMark x1="36958" y1="55000" x2="43792" y2="56000"/>
                        <a14:foregroundMark x1="39917" y1="47375" x2="39917" y2="47375"/>
                        <a14:foregroundMark x1="37625" y1="45125" x2="37625" y2="45125"/>
                        <a14:foregroundMark x1="33250" y1="42688" x2="34417" y2="42938"/>
                        <a14:foregroundMark x1="38458" y1="46250" x2="39083" y2="46625"/>
                        <a14:foregroundMark x1="37292" y1="47250" x2="39583" y2="51063"/>
                        <a14:foregroundMark x1="47500" y1="46875" x2="47500" y2="46875"/>
                        <a14:foregroundMark x1="51208" y1="38000" x2="51208" y2="38000"/>
                        <a14:foregroundMark x1="56125" y1="46375" x2="56125" y2="46375"/>
                        <a14:foregroundMark x1="68458" y1="46625" x2="68458" y2="46625"/>
                        <a14:foregroundMark x1="63125" y1="73625" x2="63125" y2="73625"/>
                        <a14:foregroundMark x1="68042" y1="44000" x2="68042" y2="44000"/>
                        <a14:foregroundMark x1="69375" y1="47813" x2="69375" y2="47813"/>
                        <a14:foregroundMark x1="67958" y1="56125" x2="67958" y2="56125"/>
                        <a14:foregroundMark x1="70083" y1="55000" x2="70083" y2="55000"/>
                        <a14:foregroundMark x1="69625" y1="56750" x2="69625" y2="56750"/>
                        <a14:foregroundMark x1="69625" y1="57313" x2="69625" y2="57313"/>
                        <a14:foregroundMark x1="66667" y1="58062" x2="66667" y2="58062"/>
                        <a14:foregroundMark x1="67458" y1="56750" x2="67458" y2="56750"/>
                        <a14:foregroundMark x1="67671" y1="56367" x2="66000" y2="59562"/>
                        <a14:foregroundMark x1="68125" y1="55500" x2="67672" y2="56365"/>
                        <a14:foregroundMark x1="68625" y1="48563" x2="68458" y2="54875"/>
                        <a14:foregroundMark x1="68958" y1="74125" x2="68958" y2="74125"/>
                        <a14:foregroundMark x1="55625" y1="45000" x2="55625" y2="45000"/>
                        <a14:foregroundMark x1="53417" y1="34125" x2="53417" y2="34125"/>
                        <a14:foregroundMark x1="52417" y1="30813" x2="52417" y2="30813"/>
                        <a14:foregroundMark x1="56000" y1="33813" x2="56000" y2="33813"/>
                        <a14:foregroundMark x1="50500" y1="41625" x2="50500" y2="41625"/>
                        <a14:foregroundMark x1="50667" y1="41063" x2="50667" y2="41063"/>
                        <a14:foregroundMark x1="56000" y1="46063" x2="55500" y2="51000"/>
                        <a14:foregroundMark x1="52208" y1="59250" x2="52208" y2="59250"/>
                        <a14:foregroundMark x1="51583" y1="60000" x2="51583" y2="60000"/>
                        <a14:foregroundMark x1="53458" y1="60438" x2="54500" y2="59062"/>
                        <a14:backgroundMark x1="28796" y1="39688" x2="19250" y2="47875"/>
                        <a14:backgroundMark x1="53500" y1="18500" x2="28796" y2="39688"/>
                        <a14:backgroundMark x1="19250" y1="47875" x2="29250" y2="51938"/>
                        <a14:backgroundMark x1="56190" y1="46375" x2="65875" y2="44375"/>
                        <a14:backgroundMark x1="39755" y1="49769" x2="56190" y2="46375"/>
                        <a14:backgroundMark x1="35008" y1="50749" x2="38066" y2="50118"/>
                        <a14:backgroundMark x1="29250" y1="51938" x2="33568" y2="51046"/>
                        <a14:backgroundMark x1="65875" y1="44375" x2="71792" y2="46313"/>
                        <a14:backgroundMark x1="53495" y1="60311" x2="36583" y2="73250"/>
                        <a14:backgroundMark x1="67897" y1="49293" x2="54321" y2="59680"/>
                        <a14:backgroundMark x1="69831" y1="47813" x2="68835" y2="48575"/>
                        <a14:backgroundMark x1="71792" y1="46313" x2="69831" y2="47813"/>
                        <a14:backgroundMark x1="36583" y1="73250" x2="58750" y2="77500"/>
                        <a14:backgroundMark x1="58750" y1="77500" x2="77542" y2="77438"/>
                        <a14:backgroundMark x1="77542" y1="77438" x2="78417" y2="77063"/>
                        <a14:backgroundMark x1="29792" y1="31563" x2="35000" y2="45438"/>
                        <a14:backgroundMark x1="39159" y1="46489" x2="42417" y2="47313"/>
                        <a14:backgroundMark x1="35000" y1="45438" x2="38427" y2="46304"/>
                        <a14:backgroundMark x1="42417" y1="47313" x2="47917" y2="40438"/>
                        <a14:backgroundMark x1="54750" y1="41438" x2="60917" y2="40938"/>
                        <a14:backgroundMark x1="60917" y1="40938" x2="63625" y2="50688"/>
                        <a14:backgroundMark x1="58750" y1="50938" x2="78667" y2="76813"/>
                        <a14:backgroundMark x1="37524" y1="56021" x2="37208" y2="72375"/>
                        <a14:backgroundMark x1="37708" y1="46500" x2="37560" y2="54150"/>
                        <a14:backgroundMark x1="50958" y1="59938" x2="54458" y2="68438"/>
                        <a14:backgroundMark x1="54458" y1="68438" x2="62042" y2="70438"/>
                        <a14:backgroundMark x1="62042" y1="70438" x2="73708" y2="64750"/>
                        <a14:backgroundMark x1="49875" y1="22563" x2="57458" y2="25250"/>
                        <a14:backgroundMark x1="39167" y1="31563" x2="44333" y2="42375"/>
                        <a14:backgroundMark x1="44333" y1="42375" x2="44542" y2="43375"/>
                        <a14:backgroundMark x1="29667" y1="46625" x2="36875" y2="69938"/>
                        <a14:backgroundMark x1="23792" y1="54875" x2="36458" y2="68438"/>
                        <a14:backgroundMark x1="72250" y1="51438" x2="72958" y2="70188"/>
                        <a14:backgroundMark x1="72958" y1="70188" x2="73292" y2="70688"/>
                        <a14:backgroundMark x1="57458" y1="37750" x2="60667" y2="43625"/>
                        <a14:backgroundMark x1="47250" y1="54250" x2="47250" y2="54250"/>
                        <a14:backgroundMark x1="39583" y1="17250" x2="31042" y2="29313"/>
                        <a14:backgroundMark x1="31042" y1="29313" x2="30958" y2="29563"/>
                        <a14:backgroundMark x1="50375" y1="27750" x2="51125" y2="29812"/>
                        <a14:backgroundMark x1="52667" y1="38125" x2="54167" y2="36250"/>
                        <a14:backgroundMark x1="56792" y1="32938" x2="58750" y2="33313"/>
                        <a14:backgroundMark x1="51125" y1="35125" x2="54708" y2="31688"/>
                        <a14:backgroundMark x1="35583" y1="35000" x2="42083" y2="41188"/>
                        <a14:backgroundMark x1="42083" y1="41188" x2="42083" y2="41188"/>
                        <a14:backgroundMark x1="44875" y1="30562" x2="47167" y2="35875"/>
                        <a14:backgroundMark x1="46833" y1="29188" x2="45500" y2="28125"/>
                        <a14:backgroundMark x1="43333" y1="58750" x2="43833" y2="63250"/>
                        <a14:backgroundMark x1="68333" y1="58813" x2="68958" y2="62750"/>
                        <a14:backgroundMark x1="67417" y1="68750" x2="71625" y2="68625"/>
                        <a14:backgroundMark x1="67417" y1="55313" x2="66000" y2="50063"/>
                        <a14:backgroundMark x1="64083" y1="37188" x2="67250" y2="35188"/>
                        <a14:backgroundMark x1="69583" y1="51750" x2="69500" y2="531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007" t="15379" r="27213" b="22696"/>
          <a:stretch/>
        </p:blipFill>
        <p:spPr>
          <a:xfrm>
            <a:off x="2733674" y="2028825"/>
            <a:ext cx="4400551" cy="3724275"/>
          </a:xfrm>
          <a:prstGeom prst="roundRect">
            <a:avLst>
              <a:gd name="adj" fmla="val 8959"/>
            </a:avLst>
          </a:prstGeom>
          <a:ln w="38100">
            <a:noFill/>
          </a:ln>
        </p:spPr>
      </p:pic>
      <p:sp>
        <p:nvSpPr>
          <p:cNvPr id="7" name="Дуга 6">
            <a:extLst>
              <a:ext uri="{FF2B5EF4-FFF2-40B4-BE49-F238E27FC236}">
                <a16:creationId xmlns:a16="http://schemas.microsoft.com/office/drawing/2014/main" id="{48C1B116-430A-453D-7B77-CFF9C83ED616}"/>
              </a:ext>
            </a:extLst>
          </p:cNvPr>
          <p:cNvSpPr/>
          <p:nvPr/>
        </p:nvSpPr>
        <p:spPr>
          <a:xfrm rot="13701166" flipV="1">
            <a:off x="1926238" y="3719080"/>
            <a:ext cx="1370182" cy="1383554"/>
          </a:xfrm>
          <a:custGeom>
            <a:avLst/>
            <a:gdLst>
              <a:gd name="connsiteX0" fmla="*/ 745111 w 1370182"/>
              <a:gd name="connsiteY0" fmla="*/ 2660 h 1383554"/>
              <a:gd name="connsiteX1" fmla="*/ 1370116 w 1370182"/>
              <a:gd name="connsiteY1" fmla="*/ 701383 h 1383554"/>
              <a:gd name="connsiteX2" fmla="*/ 685091 w 1370182"/>
              <a:gd name="connsiteY2" fmla="*/ 691777 h 1383554"/>
              <a:gd name="connsiteX3" fmla="*/ 745111 w 1370182"/>
              <a:gd name="connsiteY3" fmla="*/ 2660 h 1383554"/>
              <a:gd name="connsiteX0" fmla="*/ 745111 w 1370182"/>
              <a:gd name="connsiteY0" fmla="*/ 2660 h 1383554"/>
              <a:gd name="connsiteX1" fmla="*/ 1370116 w 1370182"/>
              <a:gd name="connsiteY1" fmla="*/ 701383 h 13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0182" h="1383554" stroke="0" extrusionOk="0">
                <a:moveTo>
                  <a:pt x="745111" y="2660"/>
                </a:moveTo>
                <a:cubicBezTo>
                  <a:pt x="1082719" y="22202"/>
                  <a:pt x="1350023" y="348569"/>
                  <a:pt x="1370116" y="701383"/>
                </a:cubicBezTo>
                <a:cubicBezTo>
                  <a:pt x="1090630" y="746325"/>
                  <a:pt x="927864" y="648000"/>
                  <a:pt x="685091" y="691777"/>
                </a:cubicBezTo>
                <a:cubicBezTo>
                  <a:pt x="753785" y="406775"/>
                  <a:pt x="779937" y="117567"/>
                  <a:pt x="745111" y="2660"/>
                </a:cubicBezTo>
                <a:close/>
              </a:path>
              <a:path w="1370182" h="1383554" fill="none" extrusionOk="0">
                <a:moveTo>
                  <a:pt x="745111" y="2660"/>
                </a:moveTo>
                <a:cubicBezTo>
                  <a:pt x="1127301" y="37340"/>
                  <a:pt x="1385140" y="318492"/>
                  <a:pt x="1370116" y="701383"/>
                </a:cubicBezTo>
              </a:path>
              <a:path w="1370182" h="1383554" fill="none" stroke="0" extrusionOk="0">
                <a:moveTo>
                  <a:pt x="745111" y="2660"/>
                </a:moveTo>
                <a:cubicBezTo>
                  <a:pt x="1085297" y="24990"/>
                  <a:pt x="1379082" y="341062"/>
                  <a:pt x="1370116" y="701383"/>
                </a:cubicBezTo>
              </a:path>
            </a:pathLst>
          </a:custGeom>
          <a:ln w="63500" cap="rnd">
            <a:solidFill>
              <a:srgbClr val="FFC000"/>
            </a:solidFill>
            <a:prstDash val="sysDot"/>
            <a:round/>
            <a:headEnd type="triangle"/>
            <a:tailEnd type="non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498664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D85122-A706-39B1-792D-BEF9F6D7C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3750" l="8789" r="89844">
                        <a14:foregroundMark x1="43164" y1="8594" x2="43164" y2="13542"/>
                        <a14:foregroundMark x1="35156" y1="54948" x2="57422" y2="49479"/>
                        <a14:foregroundMark x1="57422" y1="49479" x2="57617" y2="49219"/>
                        <a14:foregroundMark x1="57813" y1="46615" x2="36914" y2="57031"/>
                        <a14:foregroundMark x1="36914" y1="57031" x2="35547" y2="58594"/>
                        <a14:foregroundMark x1="69727" y1="40625" x2="63672" y2="44792"/>
                        <a14:foregroundMark x1="59375" y1="30990" x2="62500" y2="28125"/>
                        <a14:foregroundMark x1="8984" y1="55469" x2="10742" y2="56510"/>
                        <a14:foregroundMark x1="38086" y1="89323" x2="38086" y2="74219"/>
                        <a14:foregroundMark x1="49770" y1="82292" x2="52344" y2="73958"/>
                        <a14:foregroundMark x1="49609" y1="82813" x2="49770" y2="82292"/>
                        <a14:foregroundMark x1="63707" y1="76042" x2="66406" y2="71094"/>
                        <a14:foregroundMark x1="63281" y1="76823" x2="63707" y2="76042"/>
                        <a14:foregroundMark x1="66602" y1="81771" x2="66602" y2="81771"/>
                        <a14:foregroundMark x1="69141" y1="76563" x2="69141" y2="76563"/>
                        <a14:foregroundMark x1="68750" y1="73698" x2="68750" y2="73698"/>
                        <a14:foregroundMark x1="65234" y1="76823" x2="65234" y2="76823"/>
                        <a14:foregroundMark x1="65625" y1="75000" x2="65625" y2="75000"/>
                        <a14:foregroundMark x1="56055" y1="83594" x2="56055" y2="83594"/>
                        <a14:foregroundMark x1="56250" y1="79427" x2="56250" y2="79427"/>
                        <a14:foregroundMark x1="55664" y1="87760" x2="55664" y2="87760"/>
                        <a14:foregroundMark x1="52539" y1="84375" x2="52539" y2="84375"/>
                        <a14:foregroundMark x1="43555" y1="88802" x2="43555" y2="88802"/>
                        <a14:foregroundMark x1="43164" y1="85417" x2="43164" y2="85417"/>
                        <a14:foregroundMark x1="42773" y1="93750" x2="42773" y2="93750"/>
                        <a14:foregroundMark x1="39648" y1="92969" x2="39648" y2="92969"/>
                        <a14:foregroundMark x1="39258" y1="88021" x2="39258" y2="88021"/>
                        <a14:foregroundMark x1="39844" y1="92969" x2="39844" y2="86458"/>
                        <a14:foregroundMark x1="40820" y1="87240" x2="40820" y2="87240"/>
                        <a14:foregroundMark x1="41406" y1="87240" x2="41406" y2="87240"/>
                        <a14:foregroundMark x1="42188" y1="86979" x2="42188" y2="86979"/>
                        <a14:foregroundMark x1="66797" y1="73698" x2="66797" y2="73698"/>
                        <a14:foregroundMark x1="40625" y1="88021" x2="40625" y2="88021"/>
                        <a14:foregroundMark x1="42383" y1="87240" x2="42383" y2="87240"/>
                        <a14:foregroundMark x1="89648" y1="28646" x2="89648" y2="28646"/>
                        <a14:backgroundMark x1="50000" y1="82292" x2="50000" y2="82292"/>
                        <a14:backgroundMark x1="62891" y1="76042" x2="62891" y2="76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136" y="3054107"/>
            <a:ext cx="830738" cy="623054"/>
          </a:xfrm>
          <a:prstGeom prst="rect">
            <a:avLst/>
          </a:prstGeom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9E97D92-EF2F-00F7-0D82-D8D5A53B9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r="52"/>
          <a:stretch/>
        </p:blipFill>
        <p:spPr bwMode="auto">
          <a:xfrm rot="5400000" flipV="1">
            <a:off x="9015606" y="3798385"/>
            <a:ext cx="1916636" cy="1171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25">
            <a:extLst>
              <a:ext uri="{FF2B5EF4-FFF2-40B4-BE49-F238E27FC236}">
                <a16:creationId xmlns:a16="http://schemas.microsoft.com/office/drawing/2014/main" id="{A9E44CD5-E894-B017-7A1E-333154F379D3}"/>
              </a:ext>
            </a:extLst>
          </p:cNvPr>
          <p:cNvSpPr/>
          <p:nvPr/>
        </p:nvSpPr>
        <p:spPr>
          <a:xfrm>
            <a:off x="1426040" y="262745"/>
            <a:ext cx="7839733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0B138A-23EF-3F00-D90E-AAE31AA2CB3D}"/>
              </a:ext>
            </a:extLst>
          </p:cNvPr>
          <p:cNvSpPr txBox="1"/>
          <p:nvPr/>
        </p:nvSpPr>
        <p:spPr>
          <a:xfrm>
            <a:off x="1426041" y="282565"/>
            <a:ext cx="783973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Источник питания и соединение компонентов друг с другом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7F8CD-D855-FBAB-F2B7-892D61429EF8}"/>
              </a:ext>
            </a:extLst>
          </p:cNvPr>
          <p:cNvSpPr txBox="1"/>
          <p:nvPr/>
        </p:nvSpPr>
        <p:spPr>
          <a:xfrm>
            <a:off x="1425940" y="524440"/>
            <a:ext cx="783973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В качестве источника питания робота используем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два аккумулятора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типа 18650. На нижней части рамы расположены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батарейный отсек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, необходимый для размещения аккумуляторов, а также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переключатель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– для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вкл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выкл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робота. Для связи всех необходимых компонентов робота между собой в единую рабочую схему используем разноцветные провода и соединение методом пайки.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Фиксация компонентов к раме происходит при помощи винтов.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D87F69-F99A-EE44-63F7-558ECD074B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06" t="4725" r="6655" b="8123"/>
          <a:stretch/>
        </p:blipFill>
        <p:spPr>
          <a:xfrm>
            <a:off x="7758398" y="5817688"/>
            <a:ext cx="2722860" cy="1604615"/>
          </a:xfrm>
          <a:prstGeom prst="roundRect">
            <a:avLst>
              <a:gd name="adj" fmla="val 21226"/>
            </a:avLst>
          </a:prstGeom>
          <a:ln w="3810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1CA86-F92F-9359-9DCA-88C5955C1808}"/>
              </a:ext>
            </a:extLst>
          </p:cNvPr>
          <p:cNvSpPr txBox="1"/>
          <p:nvPr/>
        </p:nvSpPr>
        <p:spPr>
          <a:xfrm rot="18177075">
            <a:off x="9185165" y="4738831"/>
            <a:ext cx="1104359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провода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22826-DF45-CB04-6A6E-85080DF558F5}"/>
              </a:ext>
            </a:extLst>
          </p:cNvPr>
          <p:cNvSpPr txBox="1"/>
          <p:nvPr/>
        </p:nvSpPr>
        <p:spPr>
          <a:xfrm>
            <a:off x="8991505" y="2913524"/>
            <a:ext cx="1943301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переключатель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59AAD6-44E5-0815-4B47-72CE2D226501}"/>
              </a:ext>
            </a:extLst>
          </p:cNvPr>
          <p:cNvSpPr txBox="1"/>
          <p:nvPr/>
        </p:nvSpPr>
        <p:spPr>
          <a:xfrm rot="16200000">
            <a:off x="6658857" y="5166693"/>
            <a:ext cx="145856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батарейный отсек с аккумуляторами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635EC8-FA90-FEED-0C1F-FA10A156B3ED}"/>
              </a:ext>
            </a:extLst>
          </p:cNvPr>
          <p:cNvSpPr txBox="1"/>
          <p:nvPr/>
        </p:nvSpPr>
        <p:spPr>
          <a:xfrm>
            <a:off x="9588151" y="5648468"/>
            <a:ext cx="893107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паяльник</a:t>
            </a:r>
          </a:p>
        </p:txBody>
      </p:sp>
      <p:sp>
        <p:nvSpPr>
          <p:cNvPr id="31" name="Дуга 30">
            <a:extLst>
              <a:ext uri="{FF2B5EF4-FFF2-40B4-BE49-F238E27FC236}">
                <a16:creationId xmlns:a16="http://schemas.microsoft.com/office/drawing/2014/main" id="{D29D7B6B-B7E3-A482-616D-1C8CBFCA116E}"/>
              </a:ext>
            </a:extLst>
          </p:cNvPr>
          <p:cNvSpPr/>
          <p:nvPr/>
        </p:nvSpPr>
        <p:spPr>
          <a:xfrm rot="5744184">
            <a:off x="8901285" y="2365584"/>
            <a:ext cx="991902" cy="991902"/>
          </a:xfrm>
          <a:prstGeom prst="arc">
            <a:avLst>
              <a:gd name="adj1" fmla="val 18125981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>
            <a:extLst>
              <a:ext uri="{FF2B5EF4-FFF2-40B4-BE49-F238E27FC236}">
                <a16:creationId xmlns:a16="http://schemas.microsoft.com/office/drawing/2014/main" id="{AF610D46-0437-5C15-5DB3-FCD029B2C690}"/>
              </a:ext>
            </a:extLst>
          </p:cNvPr>
          <p:cNvSpPr/>
          <p:nvPr/>
        </p:nvSpPr>
        <p:spPr>
          <a:xfrm rot="1954031" flipV="1">
            <a:off x="6962085" y="4595745"/>
            <a:ext cx="991902" cy="991902"/>
          </a:xfrm>
          <a:prstGeom prst="arc">
            <a:avLst>
              <a:gd name="adj1" fmla="val 19190623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>
            <a:extLst>
              <a:ext uri="{FF2B5EF4-FFF2-40B4-BE49-F238E27FC236}">
                <a16:creationId xmlns:a16="http://schemas.microsoft.com/office/drawing/2014/main" id="{F4CC0C32-8C20-E714-D563-A560683FEC7F}"/>
              </a:ext>
            </a:extLst>
          </p:cNvPr>
          <p:cNvSpPr/>
          <p:nvPr/>
        </p:nvSpPr>
        <p:spPr>
          <a:xfrm rot="13066872">
            <a:off x="9500041" y="4267038"/>
            <a:ext cx="991902" cy="991902"/>
          </a:xfrm>
          <a:prstGeom prst="arc">
            <a:avLst>
              <a:gd name="adj1" fmla="val 18125981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3F00B9AE-3132-81A5-DA8F-E7C891B3596E}"/>
              </a:ext>
            </a:extLst>
          </p:cNvPr>
          <p:cNvSpPr/>
          <p:nvPr/>
        </p:nvSpPr>
        <p:spPr>
          <a:xfrm rot="13428094" flipV="1">
            <a:off x="9241393" y="5765735"/>
            <a:ext cx="991902" cy="991902"/>
          </a:xfrm>
          <a:prstGeom prst="arc">
            <a:avLst>
              <a:gd name="adj1" fmla="val 19190623"/>
              <a:gd name="adj2" fmla="val 21242046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20FBBA1-672B-2FB7-D924-49370D0F73BA}"/>
              </a:ext>
            </a:extLst>
          </p:cNvPr>
          <p:cNvGrpSpPr/>
          <p:nvPr/>
        </p:nvGrpSpPr>
        <p:grpSpPr>
          <a:xfrm>
            <a:off x="7684010" y="3582504"/>
            <a:ext cx="1257009" cy="1995607"/>
            <a:chOff x="-2312627" y="2727892"/>
            <a:chExt cx="978278" cy="1553099"/>
          </a:xfrm>
        </p:grpSpPr>
        <p:pic>
          <p:nvPicPr>
            <p:cNvPr id="36" name="Picture 16">
              <a:extLst>
                <a:ext uri="{FF2B5EF4-FFF2-40B4-BE49-F238E27FC236}">
                  <a16:creationId xmlns:a16="http://schemas.microsoft.com/office/drawing/2014/main" id="{A2A7BAD8-29FE-3113-D587-EFC50F5B96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41" b="98559" l="2353" r="98824">
                          <a14:backgroundMark x1="80784" y1="6667" x2="83529" y2="7748"/>
                          <a14:backgroundMark x1="90196" y1="10631" x2="86275" y2="9009"/>
                          <a14:backgroundMark x1="69020" y1="5225" x2="69020" y2="5225"/>
                          <a14:backgroundMark x1="53333" y1="8829" x2="50196" y2="10450"/>
                          <a14:backgroundMark x1="47843" y1="11892" x2="46275" y2="13514"/>
                          <a14:backgroundMark x1="46275" y1="13874" x2="45098" y2="15315"/>
                          <a14:backgroundMark x1="49412" y1="15856" x2="49412" y2="14955"/>
                          <a14:backgroundMark x1="64706" y1="24685" x2="66275" y2="24685"/>
                          <a14:backgroundMark x1="68627" y1="24324" x2="66667" y2="24324"/>
                          <a14:backgroundMark x1="49412" y1="23604" x2="49412" y2="23604"/>
                          <a14:backgroundMark x1="67843" y1="5586" x2="67843" y2="5586"/>
                          <a14:backgroundMark x1="69412" y1="24324" x2="69412" y2="24324"/>
                          <a14:backgroundMark x1="20784" y1="18739" x2="95294" y2="26126"/>
                          <a14:backgroundMark x1="95294" y1="26126" x2="96863" y2="25946"/>
                          <a14:backgroundMark x1="30588" y1="28829" x2="58431" y2="27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45"/>
            <a:stretch/>
          </p:blipFill>
          <p:spPr bwMode="auto">
            <a:xfrm rot="19462257">
              <a:off x="-2312627" y="2727892"/>
              <a:ext cx="878900" cy="1543734"/>
            </a:xfrm>
            <a:prstGeom prst="roundRect">
              <a:avLst>
                <a:gd name="adj" fmla="val 16480"/>
              </a:avLst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D29A980-8A47-84CF-F981-0FD82839A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3281" b="86875" l="41875" r="62813">
                          <a14:foregroundMark x1="50781" y1="14219" x2="54063" y2="20156"/>
                          <a14:foregroundMark x1="53750" y1="14375" x2="56875" y2="17031"/>
                          <a14:foregroundMark x1="50781" y1="87031" x2="49688" y2="68594"/>
                          <a14:foregroundMark x1="44531" y1="15000" x2="54375" y2="14844"/>
                          <a14:foregroundMark x1="54375" y1="14844" x2="59844" y2="15781"/>
                          <a14:foregroundMark x1="47500" y1="14531" x2="55937" y2="14375"/>
                          <a14:foregroundMark x1="55937" y1="14375" x2="60156" y2="15469"/>
                          <a14:foregroundMark x1="60469" y1="15156" x2="60469" y2="15156"/>
                          <a14:foregroundMark x1="61094" y1="15156" x2="61094" y2="15156"/>
                          <a14:foregroundMark x1="42656" y1="15156" x2="52031" y2="14375"/>
                          <a14:foregroundMark x1="52031" y1="14375" x2="60781" y2="15156"/>
                          <a14:foregroundMark x1="60781" y1="15156" x2="61250" y2="15469"/>
                          <a14:foregroundMark x1="49375" y1="13906" x2="52500" y2="13906"/>
                          <a14:foregroundMark x1="54219" y1="13750" x2="50313" y2="14063"/>
                          <a14:foregroundMark x1="54375" y1="13281" x2="50156" y2="13750"/>
                          <a14:foregroundMark x1="53281" y1="13281" x2="49688" y2="13594"/>
                          <a14:foregroundMark x1="49531" y1="13281" x2="53281" y2="13125"/>
                          <a14:foregroundMark x1="42656" y1="14688" x2="48594" y2="14063"/>
                        </a14:backgroundRemoval>
                      </a14:imgEffect>
                    </a14:imgLayer>
                  </a14:imgProps>
                </a:ext>
              </a:extLst>
            </a:blip>
            <a:srcRect l="41761" t="10795" r="38092" b="10204"/>
            <a:stretch/>
          </p:blipFill>
          <p:spPr>
            <a:xfrm>
              <a:off x="-2114521" y="2821627"/>
              <a:ext cx="372184" cy="145936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8B985ED-1BC3-7648-D976-FFD8717CD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3281" b="86875" l="41875" r="62813">
                          <a14:foregroundMark x1="50781" y1="14219" x2="54063" y2="20156"/>
                          <a14:foregroundMark x1="53750" y1="14375" x2="56875" y2="17031"/>
                          <a14:foregroundMark x1="50781" y1="87031" x2="49688" y2="68594"/>
                          <a14:foregroundMark x1="44531" y1="15000" x2="54375" y2="14844"/>
                          <a14:foregroundMark x1="54375" y1="14844" x2="59844" y2="15781"/>
                          <a14:foregroundMark x1="47500" y1="14531" x2="55937" y2="14375"/>
                          <a14:foregroundMark x1="55937" y1="14375" x2="60156" y2="15469"/>
                          <a14:foregroundMark x1="60469" y1="15156" x2="60469" y2="15156"/>
                          <a14:foregroundMark x1="61094" y1="15156" x2="61094" y2="15156"/>
                          <a14:foregroundMark x1="42656" y1="15156" x2="52031" y2="14375"/>
                          <a14:foregroundMark x1="52031" y1="14375" x2="60781" y2="15156"/>
                          <a14:foregroundMark x1="60781" y1="15156" x2="61250" y2="15469"/>
                          <a14:foregroundMark x1="49375" y1="13906" x2="52500" y2="13906"/>
                          <a14:foregroundMark x1="54219" y1="13750" x2="50313" y2="14063"/>
                          <a14:foregroundMark x1="54375" y1="13281" x2="50156" y2="13750"/>
                          <a14:foregroundMark x1="53281" y1="13281" x2="49688" y2="13594"/>
                          <a14:foregroundMark x1="49531" y1="13281" x2="53281" y2="13125"/>
                          <a14:foregroundMark x1="42656" y1="14688" x2="48594" y2="14063"/>
                        </a14:backgroundRemoval>
                      </a14:imgEffect>
                    </a14:imgLayer>
                  </a14:imgProps>
                </a:ext>
              </a:extLst>
            </a:blip>
            <a:srcRect l="41761" t="10795" r="38092" b="10204"/>
            <a:stretch/>
          </p:blipFill>
          <p:spPr>
            <a:xfrm>
              <a:off x="-1706533" y="2821627"/>
              <a:ext cx="372184" cy="1459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52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99D2-B83A-CB22-6191-3C3421C5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10726E9-9A94-A6AD-2CC9-7C9D03076465}"/>
              </a:ext>
            </a:extLst>
          </p:cNvPr>
          <p:cNvSpPr/>
          <p:nvPr/>
        </p:nvSpPr>
        <p:spPr>
          <a:xfrm>
            <a:off x="670510" y="1562973"/>
            <a:ext cx="9350792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25">
            <a:extLst>
              <a:ext uri="{FF2B5EF4-FFF2-40B4-BE49-F238E27FC236}">
                <a16:creationId xmlns:a16="http://schemas.microsoft.com/office/drawing/2014/main" id="{A67D8C2D-2125-5763-B831-4128C805008D}"/>
              </a:ext>
            </a:extLst>
          </p:cNvPr>
          <p:cNvSpPr/>
          <p:nvPr/>
        </p:nvSpPr>
        <p:spPr>
          <a:xfrm>
            <a:off x="2529852" y="262746"/>
            <a:ext cx="5632108" cy="796583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6824B-528A-6468-4B38-930F304DEDC3}"/>
              </a:ext>
            </a:extLst>
          </p:cNvPr>
          <p:cNvSpPr txBox="1"/>
          <p:nvPr/>
        </p:nvSpPr>
        <p:spPr>
          <a:xfrm>
            <a:off x="2509805" y="320665"/>
            <a:ext cx="567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Принципиальная схема робота-инспектора</a:t>
            </a:r>
          </a:p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На рисунке схематично представлены основные компоненты робота.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12D2D-27B3-C1AC-C111-5D5376150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05" y="1752224"/>
            <a:ext cx="6447803" cy="48294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E7AA9-F5CB-3289-CBFC-979D7D671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64416" l="16600" r="84000">
                        <a14:foregroundMark x1="25400" y1="8831" x2="36300" y2="40260"/>
                        <a14:foregroundMark x1="36300" y1="40260" x2="36700" y2="55325"/>
                        <a14:foregroundMark x1="36700" y1="55325" x2="26600" y2="63766"/>
                        <a14:foregroundMark x1="25400" y1="44675" x2="25700" y2="64935"/>
                        <a14:foregroundMark x1="44900" y1="47792" x2="43200" y2="58052"/>
                        <a14:foregroundMark x1="43200" y1="58052" x2="43200" y2="58052"/>
                        <a14:foregroundMark x1="81719" y1="58956" x2="81800" y2="63377"/>
                        <a14:foregroundMark x1="81100" y1="25065" x2="81650" y2="55142"/>
                        <a14:foregroundMark x1="79400" y1="7013" x2="38600" y2="11039"/>
                        <a14:foregroundMark x1="18200" y1="18571" x2="34100" y2="27922"/>
                        <a14:foregroundMark x1="38900" y1="50000" x2="44400" y2="56494"/>
                        <a14:foregroundMark x1="69800" y1="26364" x2="72700" y2="42208"/>
                        <a14:foregroundMark x1="72700" y1="42208" x2="72700" y2="42208"/>
                        <a14:foregroundMark x1="40800" y1="17922" x2="39100" y2="30390"/>
                        <a14:foregroundMark x1="18200" y1="25714" x2="40600" y2="18831"/>
                        <a14:foregroundMark x1="17800" y1="15974" x2="31900" y2="23247"/>
                        <a14:foregroundMark x1="27100" y1="6623" x2="35733" y2="8388"/>
                        <a14:foregroundMark x1="84000" y1="51818" x2="73200" y2="56494"/>
                        <a14:foregroundMark x1="24700" y1="46234" x2="26400" y2="49351"/>
                        <a14:foregroundMark x1="24200" y1="44675" x2="24500" y2="49351"/>
                        <a14:foregroundMark x1="28300" y1="9481" x2="29500" y2="10779"/>
                        <a14:foregroundMark x1="16600" y1="15065" x2="19400" y2="18182"/>
                        <a14:foregroundMark x1="24700" y1="36234" x2="32400" y2="32208"/>
                        <a14:foregroundMark x1="24200" y1="35844" x2="24500" y2="37922"/>
                        <a14:foregroundMark x1="24200" y1="36753" x2="25600" y2="36753"/>
                        <a14:backgroundMark x1="36600" y1="62078" x2="35900" y2="64286"/>
                        <a14:backgroundMark x1="35800" y1="61558" x2="35800" y2="64286"/>
                        <a14:backgroundMark x1="36600" y1="61948" x2="37000" y2="63766"/>
                        <a14:backgroundMark x1="35400" y1="61948" x2="35200" y2="63896"/>
                        <a14:backgroundMark x1="36800" y1="61558" x2="35700" y2="62208"/>
                        <a14:backgroundMark x1="37000" y1="7013" x2="37400" y2="7013"/>
                        <a14:backgroundMark x1="37800" y1="6234" x2="37400" y2="8831"/>
                        <a14:backgroundMark x1="82500" y1="24286" x2="82900" y2="26234"/>
                        <a14:backgroundMark x1="82600" y1="56364" x2="83000" y2="58571"/>
                        <a14:backgroundMark x1="82500" y1="56364" x2="82800" y2="58571"/>
                        <a14:backgroundMark x1="82600" y1="55714" x2="82000" y2="57273"/>
                      </a14:backgroundRemoval>
                    </a14:imgEffect>
                  </a14:imgLayer>
                </a14:imgProps>
              </a:ext>
            </a:extLst>
          </a:blip>
          <a:srcRect l="11520" r="12640" b="31922"/>
          <a:stretch/>
        </p:blipFill>
        <p:spPr>
          <a:xfrm rot="16200000">
            <a:off x="7940138" y="5398131"/>
            <a:ext cx="1568420" cy="108408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60D6AD7-BF4C-6BF2-C930-C6AB5243887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971836" y="1728072"/>
            <a:ext cx="701256" cy="534432"/>
            <a:chOff x="3284218" y="3800475"/>
            <a:chExt cx="8023862" cy="611505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49A45FC-A3A6-8137-4C72-0A13E52C3BE9}"/>
                </a:ext>
              </a:extLst>
            </p:cNvPr>
            <p:cNvGrpSpPr/>
            <p:nvPr/>
          </p:nvGrpSpPr>
          <p:grpSpPr>
            <a:xfrm>
              <a:off x="3284218" y="3800475"/>
              <a:ext cx="8023862" cy="6115050"/>
              <a:chOff x="3154680" y="3838575"/>
              <a:chExt cx="8023862" cy="6115050"/>
            </a:xfrm>
          </p:grpSpPr>
          <p:pic>
            <p:nvPicPr>
              <p:cNvPr id="12" name="Picture 4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CB9B797E-692B-66F1-35B0-676F74A342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191" y1="27051" x2="38867" y2="41992"/>
                            <a14:foregroundMark x1="38867" y1="41992" x2="36914" y2="52148"/>
                            <a14:foregroundMark x1="36914" y1="52148" x2="40723" y2="59277"/>
                            <a14:foregroundMark x1="40723" y1="59277" x2="50977" y2="63086"/>
                            <a14:foregroundMark x1="50977" y1="63086" x2="61719" y2="56543"/>
                            <a14:foregroundMark x1="61719" y1="56543" x2="58887" y2="39453"/>
                            <a14:foregroundMark x1="58887" y1="39453" x2="65723" y2="33594"/>
                            <a14:foregroundMark x1="65723" y1="33594" x2="75488" y2="38184"/>
                            <a14:foregroundMark x1="75488" y1="38184" x2="72656" y2="66211"/>
                            <a14:foregroundMark x1="72656" y1="66211" x2="72168" y2="66211"/>
                            <a14:foregroundMark x1="65137" y1="33105" x2="68555" y2="42773"/>
                            <a14:foregroundMark x1="68555" y1="42773" x2="69141" y2="58398"/>
                            <a14:foregroundMark x1="69141" y1="58398" x2="66797" y2="62793"/>
                            <a14:foregroundMark x1="66797" y1="62793" x2="66992" y2="41602"/>
                            <a14:foregroundMark x1="61621" y1="47168" x2="55078" y2="48438"/>
                            <a14:foregroundMark x1="55078" y1="48438" x2="38281" y2="63086"/>
                            <a14:foregroundMark x1="38281" y1="63086" x2="60645" y2="63574"/>
                            <a14:foregroundMark x1="60645" y1="63574" x2="72656" y2="60059"/>
                            <a14:foregroundMark x1="35156" y1="66211" x2="47656" y2="65234"/>
                            <a14:foregroundMark x1="47656" y1="65234" x2="48047" y2="652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54" t="18224" r="8515" b="19081"/>
              <a:stretch/>
            </p:blipFill>
            <p:spPr bwMode="auto">
              <a:xfrm>
                <a:off x="5372102" y="3838575"/>
                <a:ext cx="580644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04D3AC04-C066-B7BA-3802-D7DA8D25B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11719" y1="23242" x2="13867" y2="75781"/>
                            <a14:foregroundMark x1="81348" y1="24219" x2="81348" y2="29395"/>
                            <a14:foregroundMark x1="80371" y1="54199" x2="79297" y2="74609"/>
                            <a14:foregroundMark x1="79297" y1="74609" x2="81543" y2="72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21" t="17594" r="7698" b="18075"/>
              <a:stretch/>
            </p:blipFill>
            <p:spPr bwMode="auto">
              <a:xfrm flipH="1">
                <a:off x="3154680" y="3838575"/>
                <a:ext cx="223200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6DF0569-2B85-6CFA-2605-7DF360374DB4}"/>
                </a:ext>
              </a:extLst>
            </p:cNvPr>
            <p:cNvSpPr/>
            <p:nvPr/>
          </p:nvSpPr>
          <p:spPr>
            <a:xfrm>
              <a:off x="3563297" y="3909060"/>
              <a:ext cx="1897021" cy="288036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34F2CAD-7DB6-E0CC-9B22-9AAF7FFA6EEB}"/>
                </a:ext>
              </a:extLst>
            </p:cNvPr>
            <p:cNvSpPr/>
            <p:nvPr/>
          </p:nvSpPr>
          <p:spPr>
            <a:xfrm>
              <a:off x="3563297" y="6926581"/>
              <a:ext cx="1897021" cy="288036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F815784-70DB-FD2E-1337-F2EB7705C6FD}"/>
              </a:ext>
            </a:extLst>
          </p:cNvPr>
          <p:cNvGrpSpPr/>
          <p:nvPr/>
        </p:nvGrpSpPr>
        <p:grpSpPr>
          <a:xfrm rot="221329">
            <a:off x="715545" y="3574139"/>
            <a:ext cx="964128" cy="1014866"/>
            <a:chOff x="-2343575" y="-188931"/>
            <a:chExt cx="1463040" cy="154003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95ECFEC-CDCD-0FA5-CC49-13034606C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6719" r="94063">
                          <a14:foregroundMark x1="72813" y1="10000" x2="72813" y2="10000"/>
                          <a14:foregroundMark x1="91094" y1="28906" x2="91094" y2="28906"/>
                          <a14:foregroundMark x1="93438" y1="36875" x2="93438" y2="36875"/>
                          <a14:foregroundMark x1="94063" y1="27344" x2="94063" y2="27344"/>
                          <a14:foregroundMark x1="9219" y1="79844" x2="9219" y2="79844"/>
                          <a14:foregroundMark x1="6719" y1="83281" x2="6719" y2="8328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2623">
              <a:off x="-1803713" y="-188931"/>
              <a:ext cx="909469" cy="90946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259538C-D150-7995-441B-42A506F27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3662" b="74097" l="22491" r="35465">
                          <a14:foregroundMark x1="24792" y1="62250" x2="30208" y2="70063"/>
                          <a14:backgroundMark x1="30958" y1="54625" x2="35500" y2="60500"/>
                          <a14:backgroundMark x1="35500" y1="60500" x2="35667" y2="61000"/>
                          <a14:backgroundMark x1="30375" y1="55937" x2="34750" y2="61063"/>
                          <a14:backgroundMark x1="34750" y1="61063" x2="35667" y2="63313"/>
                          <a14:backgroundMark x1="30292" y1="56063" x2="30292" y2="56063"/>
                          <a14:backgroundMark x1="29875" y1="55875" x2="29875" y2="55875"/>
                          <a14:backgroundMark x1="30083" y1="56000" x2="30083" y2="56000"/>
                          <a14:backgroundMark x1="32542" y1="72063" x2="32542" y2="72063"/>
                          <a14:backgroundMark x1="32417" y1="72063" x2="32417" y2="72063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869" t="51108" r="62913" b="23349"/>
            <a:stretch/>
          </p:blipFill>
          <p:spPr>
            <a:xfrm>
              <a:off x="-2343575" y="-185090"/>
              <a:ext cx="1463040" cy="1536193"/>
            </a:xfrm>
            <a:prstGeom prst="flowChartConnector">
              <a:avLst/>
            </a:prstGeom>
            <a:ln w="38100">
              <a:noFill/>
            </a:ln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7B6BE08-0AAE-B924-38B3-6FD181B6EAC7}"/>
              </a:ext>
            </a:extLst>
          </p:cNvPr>
          <p:cNvGrpSpPr/>
          <p:nvPr/>
        </p:nvGrpSpPr>
        <p:grpSpPr>
          <a:xfrm rot="10800000">
            <a:off x="5275213" y="5777768"/>
            <a:ext cx="902812" cy="920948"/>
            <a:chOff x="5299086" y="5563249"/>
            <a:chExt cx="902812" cy="920948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15FEEF9F-62C4-9E41-EC60-BD6AF5E8A9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1" b="97785" l="9205" r="89540">
                          <a14:foregroundMark x1="19665" y1="2044" x2="20084" y2="16184"/>
                          <a14:foregroundMark x1="80335" y1="3748" x2="81172" y2="19932"/>
                          <a14:foregroundMark x1="84519" y1="46337" x2="83264" y2="35945"/>
                          <a14:foregroundMark x1="23849" y1="44974" x2="23013" y2="35094"/>
                          <a14:backgroundMark x1="20921" y1="43101" x2="24686" y2="52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5"/>
            <a:stretch/>
          </p:blipFill>
          <p:spPr bwMode="auto">
            <a:xfrm flipH="1">
              <a:off x="5299086" y="5563249"/>
              <a:ext cx="415088" cy="92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370D2E09-EE32-6473-599C-56F8A16305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1" b="97785" l="9205" r="89540">
                          <a14:foregroundMark x1="19665" y1="2044" x2="20084" y2="16184"/>
                          <a14:foregroundMark x1="80335" y1="3748" x2="81172" y2="19932"/>
                          <a14:foregroundMark x1="84519" y1="46337" x2="83264" y2="35945"/>
                          <a14:foregroundMark x1="23849" y1="44974" x2="23013" y2="35094"/>
                          <a14:backgroundMark x1="20921" y1="43101" x2="24686" y2="52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5"/>
            <a:stretch/>
          </p:blipFill>
          <p:spPr bwMode="auto">
            <a:xfrm>
              <a:off x="5786810" y="5563249"/>
              <a:ext cx="415088" cy="92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81B4D3-E20B-3779-35F4-1FF1B30A09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700" b="75900" l="9100" r="96200">
                        <a14:foregroundMark x1="28600" y1="27000" x2="28600" y2="33700"/>
                        <a14:foregroundMark x1="9100" y1="37300" x2="13000" y2="41400"/>
                        <a14:foregroundMark x1="78907" y1="73165" x2="79302" y2="72954"/>
                        <a14:foregroundMark x1="31137" y1="56700" x2="31400" y2="57400"/>
                        <a14:foregroundMark x1="30200" y1="54200" x2="31137" y2="56700"/>
                        <a14:foregroundMark x1="31400" y1="57400" x2="31400" y2="57500"/>
                        <a14:foregroundMark x1="28700" y1="25700" x2="28700" y2="26300"/>
                        <a14:foregroundMark x1="30000" y1="54700" x2="30000" y2="54700"/>
                        <a14:foregroundMark x1="30000" y1="56200" x2="30000" y2="56200"/>
                        <a14:foregroundMark x1="29300" y1="54700" x2="29300" y2="54700"/>
                        <a14:foregroundMark x1="29300" y1="54000" x2="31800" y2="57200"/>
                        <a14:backgroundMark x1="52100" y1="27700" x2="52100" y2="27700"/>
                        <a14:backgroundMark x1="93600" y1="51900" x2="93600" y2="51900"/>
                        <a14:backgroundMark x1="94100" y1="67000" x2="94100" y2="67000"/>
                        <a14:backgroundMark x1="61000" y1="57600" x2="65800" y2="59500"/>
                        <a14:backgroundMark x1="62700" y1="56500" x2="63200" y2="60700"/>
                        <a14:backgroundMark x1="64600" y1="58100" x2="65500" y2="60700"/>
                        <a14:backgroundMark x1="65700" y1="58900" x2="67200" y2="60100"/>
                        <a14:backgroundMark x1="59200" y1="52400" x2="59700" y2="52700"/>
                        <a14:backgroundMark x1="59100" y1="63400" x2="38600" y2="69500"/>
                        <a14:backgroundMark x1="53600" y1="64700" x2="49200" y2="66200"/>
                        <a14:backgroundMark x1="49200" y1="66200" x2="47600" y2="67300"/>
                        <a14:backgroundMark x1="30189" y1="58269" x2="30300" y2="58700"/>
                        <a14:backgroundMark x1="30300" y1="58700" x2="31100" y2="59600"/>
                        <a14:backgroundMark x1="28900" y1="53900" x2="28870" y2="54285"/>
                        <a14:backgroundMark x1="71200" y1="61000" x2="71200" y2="64300"/>
                        <a14:backgroundMark x1="71600" y1="64300" x2="72200" y2="67800"/>
                        <a14:backgroundMark x1="72600" y1="67200" x2="72800" y2="68900"/>
                        <a14:backgroundMark x1="96900" y1="67300" x2="95000" y2="71900"/>
                        <a14:backgroundMark x1="95400" y1="68800" x2="93900" y2="70600"/>
                        <a14:backgroundMark x1="93400" y1="70200" x2="95700" y2="69200"/>
                        <a14:backgroundMark x1="94800" y1="69200" x2="92100" y2="71000"/>
                        <a14:backgroundMark x1="83800" y1="71000" x2="83800" y2="71000"/>
                        <a14:backgroundMark x1="83200" y1="71100" x2="83300" y2="71100"/>
                        <a14:backgroundMark x1="84500" y1="71000" x2="83800" y2="71300"/>
                        <a14:backgroundMark x1="85100" y1="71000" x2="84400" y2="71000"/>
                        <a14:backgroundMark x1="82900" y1="71200" x2="83500" y2="71000"/>
                        <a14:backgroundMark x1="64600" y1="39400" x2="64600" y2="39400"/>
                        <a14:backgroundMark x1="90800" y1="50100" x2="90800" y2="50100"/>
                        <a14:backgroundMark x1="63100" y1="48100" x2="64500" y2="46900"/>
                        <a14:backgroundMark x1="40800" y1="68500" x2="55400" y2="64600"/>
                        <a14:backgroundMark x1="81000" y1="74700" x2="77900" y2="75900"/>
                        <a14:backgroundMark x1="77900" y1="75900" x2="77900" y2="75900"/>
                        <a14:backgroundMark x1="78600" y1="75500" x2="78600" y2="75500"/>
                        <a14:backgroundMark x1="47700" y1="26200" x2="82800" y2="37400"/>
                        <a14:backgroundMark x1="62200" y1="33700" x2="69600" y2="52900"/>
                        <a14:backgroundMark x1="69600" y1="52900" x2="69400" y2="52900"/>
                        <a14:backgroundMark x1="65400" y1="57600" x2="66900" y2="50700"/>
                        <a14:backgroundMark x1="64700" y1="50700" x2="62900" y2="56500"/>
                        <a14:backgroundMark x1="76300" y1="50400" x2="76300" y2="56200"/>
                        <a14:backgroundMark x1="88900" y1="47100" x2="92900" y2="58700"/>
                        <a14:backgroundMark x1="74800" y1="72100" x2="90700" y2="70300"/>
                        <a14:backgroundMark x1="96500" y1="65200" x2="95400" y2="47100"/>
                        <a14:backgroundMark x1="72300" y1="74600" x2="81700" y2="74600"/>
                        <a14:backgroundMark x1="47700" y1="31200" x2="53100" y2="33700"/>
                        <a14:backgroundMark x1="54600" y1="24000" x2="60400" y2="29800"/>
                        <a14:backgroundMark x1="92900" y1="61200" x2="95800" y2="64800"/>
                        <a14:backgroundMark x1="97600" y1="58300" x2="90400" y2="58700"/>
                        <a14:backgroundMark x1="95800" y1="60900" x2="95800" y2="60900"/>
                        <a14:backgroundMark x1="96200" y1="59400" x2="91100" y2="68800"/>
                        <a14:backgroundMark x1="93300" y1="50400" x2="92500" y2="62300"/>
                        <a14:backgroundMark x1="60400" y1="51500" x2="64000" y2="51500"/>
                        <a14:backgroundMark x1="60000" y1="51500" x2="63300" y2="49700"/>
                        <a14:backgroundMark x1="60400" y1="51100" x2="64300" y2="50000"/>
                        <a14:backgroundMark x1="60400" y1="51100" x2="63300" y2="49300"/>
                        <a14:backgroundMark x1="60700" y1="50400" x2="60700" y2="50400"/>
                      </a14:backgroundRemoval>
                    </a14:imgEffect>
                  </a14:imgLayer>
                </a14:imgProps>
              </a:ext>
            </a:extLst>
          </a:blip>
          <a:srcRect l="6130" t="24346" r="35217" b="30458"/>
          <a:stretch/>
        </p:blipFill>
        <p:spPr>
          <a:xfrm>
            <a:off x="932937" y="5259885"/>
            <a:ext cx="1006748" cy="775772"/>
          </a:xfrm>
          <a:prstGeom prst="rect">
            <a:avLst/>
          </a:prstGeom>
        </p:spPr>
      </p:pic>
      <p:sp>
        <p:nvSpPr>
          <p:cNvPr id="25" name="Дуга 24">
            <a:extLst>
              <a:ext uri="{FF2B5EF4-FFF2-40B4-BE49-F238E27FC236}">
                <a16:creationId xmlns:a16="http://schemas.microsoft.com/office/drawing/2014/main" id="{CA8B6629-B237-C406-42F0-A5E4E48C1124}"/>
              </a:ext>
            </a:extLst>
          </p:cNvPr>
          <p:cNvSpPr/>
          <p:nvPr/>
        </p:nvSpPr>
        <p:spPr>
          <a:xfrm rot="20435057" flipV="1">
            <a:off x="946211" y="2159819"/>
            <a:ext cx="1924224" cy="1924224"/>
          </a:xfrm>
          <a:prstGeom prst="arc">
            <a:avLst>
              <a:gd name="adj1" fmla="val 14053321"/>
              <a:gd name="adj2" fmla="val 18712901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88F1B924-8AFF-35EA-F652-19283DF813D3}"/>
              </a:ext>
            </a:extLst>
          </p:cNvPr>
          <p:cNvSpPr/>
          <p:nvPr/>
        </p:nvSpPr>
        <p:spPr>
          <a:xfrm rot="8117812">
            <a:off x="7237553" y="4034960"/>
            <a:ext cx="1637273" cy="1637273"/>
          </a:xfrm>
          <a:prstGeom prst="arc">
            <a:avLst>
              <a:gd name="adj1" fmla="val 18417071"/>
              <a:gd name="adj2" fmla="val 1623237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B0D4CB1C-AD23-FBB2-C295-0CDFBF5D574B}"/>
              </a:ext>
            </a:extLst>
          </p:cNvPr>
          <p:cNvSpPr/>
          <p:nvPr/>
        </p:nvSpPr>
        <p:spPr>
          <a:xfrm rot="9351206" flipV="1">
            <a:off x="4423176" y="1934493"/>
            <a:ext cx="1155378" cy="1155378"/>
          </a:xfrm>
          <a:prstGeom prst="arc">
            <a:avLst>
              <a:gd name="adj1" fmla="val 14863773"/>
              <a:gd name="adj2" fmla="val 19324135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OpenMV Cam H7">
            <a:extLst>
              <a:ext uri="{FF2B5EF4-FFF2-40B4-BE49-F238E27FC236}">
                <a16:creationId xmlns:a16="http://schemas.microsoft.com/office/drawing/2014/main" id="{A9B5B058-95E4-E19A-AD2D-5C9B7DACF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8755854" y="1588202"/>
            <a:ext cx="1289505" cy="1277631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Дуга 29">
            <a:extLst>
              <a:ext uri="{FF2B5EF4-FFF2-40B4-BE49-F238E27FC236}">
                <a16:creationId xmlns:a16="http://schemas.microsoft.com/office/drawing/2014/main" id="{FEEC1A00-0485-552E-87A5-CC29295353E2}"/>
              </a:ext>
            </a:extLst>
          </p:cNvPr>
          <p:cNvSpPr/>
          <p:nvPr/>
        </p:nvSpPr>
        <p:spPr>
          <a:xfrm rot="20797970">
            <a:off x="1941929" y="1712645"/>
            <a:ext cx="759019" cy="759019"/>
          </a:xfrm>
          <a:prstGeom prst="arc">
            <a:avLst>
              <a:gd name="adj1" fmla="val 16794378"/>
              <a:gd name="adj2" fmla="val 21301977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1070341-6827-274B-D0D2-5701033FB6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94" b="93750" l="8789" r="89844">
                        <a14:foregroundMark x1="43164" y1="8594" x2="43164" y2="13542"/>
                        <a14:foregroundMark x1="35156" y1="54948" x2="57422" y2="49479"/>
                        <a14:foregroundMark x1="57422" y1="49479" x2="57617" y2="49219"/>
                        <a14:foregroundMark x1="57813" y1="46615" x2="36914" y2="57031"/>
                        <a14:foregroundMark x1="36914" y1="57031" x2="35547" y2="58594"/>
                        <a14:foregroundMark x1="69727" y1="40625" x2="63672" y2="44792"/>
                        <a14:foregroundMark x1="59375" y1="30990" x2="62500" y2="28125"/>
                        <a14:foregroundMark x1="8984" y1="55469" x2="10742" y2="56510"/>
                        <a14:foregroundMark x1="38086" y1="89323" x2="38086" y2="74219"/>
                        <a14:foregroundMark x1="49770" y1="82292" x2="52344" y2="73958"/>
                        <a14:foregroundMark x1="49609" y1="82813" x2="49770" y2="82292"/>
                        <a14:foregroundMark x1="63707" y1="76042" x2="66406" y2="71094"/>
                        <a14:foregroundMark x1="63281" y1="76823" x2="63707" y2="76042"/>
                        <a14:foregroundMark x1="66602" y1="81771" x2="66602" y2="81771"/>
                        <a14:foregroundMark x1="69141" y1="76563" x2="69141" y2="76563"/>
                        <a14:foregroundMark x1="68750" y1="73698" x2="68750" y2="73698"/>
                        <a14:foregroundMark x1="65234" y1="76823" x2="65234" y2="76823"/>
                        <a14:foregroundMark x1="65625" y1="75000" x2="65625" y2="75000"/>
                        <a14:foregroundMark x1="56055" y1="83594" x2="56055" y2="83594"/>
                        <a14:foregroundMark x1="56250" y1="79427" x2="56250" y2="79427"/>
                        <a14:foregroundMark x1="55664" y1="87760" x2="55664" y2="87760"/>
                        <a14:foregroundMark x1="52539" y1="84375" x2="52539" y2="84375"/>
                        <a14:foregroundMark x1="43555" y1="88802" x2="43555" y2="88802"/>
                        <a14:foregroundMark x1="43164" y1="85417" x2="43164" y2="85417"/>
                        <a14:foregroundMark x1="42773" y1="93750" x2="42773" y2="93750"/>
                        <a14:foregroundMark x1="39648" y1="92969" x2="39648" y2="92969"/>
                        <a14:foregroundMark x1="39258" y1="88021" x2="39258" y2="88021"/>
                        <a14:foregroundMark x1="39844" y1="92969" x2="39844" y2="86458"/>
                        <a14:foregroundMark x1="40820" y1="87240" x2="40820" y2="87240"/>
                        <a14:foregroundMark x1="41406" y1="87240" x2="41406" y2="87240"/>
                        <a14:foregroundMark x1="42188" y1="86979" x2="42188" y2="86979"/>
                        <a14:foregroundMark x1="66797" y1="73698" x2="66797" y2="73698"/>
                        <a14:foregroundMark x1="40625" y1="88021" x2="40625" y2="88021"/>
                        <a14:foregroundMark x1="42383" y1="87240" x2="42383" y2="87240"/>
                        <a14:foregroundMark x1="89648" y1="28646" x2="89648" y2="28646"/>
                        <a14:backgroundMark x1="50000" y1="82292" x2="50000" y2="82292"/>
                        <a14:backgroundMark x1="62891" y1="76042" x2="62891" y2="76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6191" y="1579730"/>
            <a:ext cx="414789" cy="311092"/>
          </a:xfrm>
          <a:prstGeom prst="rect">
            <a:avLst/>
          </a:prstGeom>
          <a:ln>
            <a:noFill/>
          </a:ln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260238D-95DB-6C30-9480-4D4E5B93CF64}"/>
              </a:ext>
            </a:extLst>
          </p:cNvPr>
          <p:cNvGrpSpPr/>
          <p:nvPr/>
        </p:nvGrpSpPr>
        <p:grpSpPr>
          <a:xfrm>
            <a:off x="979292" y="1677425"/>
            <a:ext cx="675410" cy="1072270"/>
            <a:chOff x="-2312627" y="2727892"/>
            <a:chExt cx="978278" cy="1553099"/>
          </a:xfrm>
        </p:grpSpPr>
        <p:pic>
          <p:nvPicPr>
            <p:cNvPr id="31" name="Picture 16">
              <a:extLst>
                <a:ext uri="{FF2B5EF4-FFF2-40B4-BE49-F238E27FC236}">
                  <a16:creationId xmlns:a16="http://schemas.microsoft.com/office/drawing/2014/main" id="{1D93064A-53B6-2D96-E2ED-46A1DE024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41" b="98559" l="2353" r="98824">
                          <a14:backgroundMark x1="80784" y1="6667" x2="83529" y2="7748"/>
                          <a14:backgroundMark x1="90196" y1="10631" x2="86275" y2="9009"/>
                          <a14:backgroundMark x1="69020" y1="5225" x2="69020" y2="5225"/>
                          <a14:backgroundMark x1="53333" y1="8829" x2="50196" y2="10450"/>
                          <a14:backgroundMark x1="47843" y1="11892" x2="46275" y2="13514"/>
                          <a14:backgroundMark x1="46275" y1="13874" x2="45098" y2="15315"/>
                          <a14:backgroundMark x1="49412" y1="15856" x2="49412" y2="14955"/>
                          <a14:backgroundMark x1="64706" y1="24685" x2="66275" y2="24685"/>
                          <a14:backgroundMark x1="68627" y1="24324" x2="66667" y2="24324"/>
                          <a14:backgroundMark x1="49412" y1="23604" x2="49412" y2="23604"/>
                          <a14:backgroundMark x1="67843" y1="5586" x2="67843" y2="5586"/>
                          <a14:backgroundMark x1="69412" y1="24324" x2="69412" y2="24324"/>
                          <a14:backgroundMark x1="20784" y1="18739" x2="95294" y2="26126"/>
                          <a14:backgroundMark x1="95294" y1="26126" x2="96863" y2="25946"/>
                          <a14:backgroundMark x1="30588" y1="28829" x2="58431" y2="27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45"/>
            <a:stretch/>
          </p:blipFill>
          <p:spPr bwMode="auto">
            <a:xfrm rot="19462257">
              <a:off x="-2312627" y="2727892"/>
              <a:ext cx="878900" cy="1543734"/>
            </a:xfrm>
            <a:prstGeom prst="roundRect">
              <a:avLst>
                <a:gd name="adj" fmla="val 16480"/>
              </a:avLst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77DD7BF8-FF46-FE03-7E39-B8535AC0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281" b="86875" l="41875" r="62813">
                          <a14:foregroundMark x1="50781" y1="14219" x2="54063" y2="20156"/>
                          <a14:foregroundMark x1="53750" y1="14375" x2="56875" y2="17031"/>
                          <a14:foregroundMark x1="50781" y1="87031" x2="49688" y2="68594"/>
                          <a14:foregroundMark x1="44531" y1="15000" x2="54375" y2="14844"/>
                          <a14:foregroundMark x1="54375" y1="14844" x2="59844" y2="15781"/>
                          <a14:foregroundMark x1="47500" y1="14531" x2="55937" y2="14375"/>
                          <a14:foregroundMark x1="55937" y1="14375" x2="60156" y2="15469"/>
                          <a14:foregroundMark x1="60469" y1="15156" x2="60469" y2="15156"/>
                          <a14:foregroundMark x1="61094" y1="15156" x2="61094" y2="15156"/>
                          <a14:foregroundMark x1="42656" y1="15156" x2="52031" y2="14375"/>
                          <a14:foregroundMark x1="52031" y1="14375" x2="60781" y2="15156"/>
                          <a14:foregroundMark x1="60781" y1="15156" x2="61250" y2="15469"/>
                          <a14:foregroundMark x1="49375" y1="13906" x2="52500" y2="13906"/>
                          <a14:foregroundMark x1="54219" y1="13750" x2="50313" y2="14063"/>
                          <a14:foregroundMark x1="54375" y1="13281" x2="50156" y2="13750"/>
                          <a14:foregroundMark x1="53281" y1="13281" x2="49688" y2="13594"/>
                          <a14:foregroundMark x1="49531" y1="13281" x2="53281" y2="13125"/>
                          <a14:foregroundMark x1="42656" y1="14688" x2="48594" y2="14063"/>
                        </a14:backgroundRemoval>
                      </a14:imgEffect>
                    </a14:imgLayer>
                  </a14:imgProps>
                </a:ext>
              </a:extLst>
            </a:blip>
            <a:srcRect l="41761" t="10795" r="38092" b="10204"/>
            <a:stretch/>
          </p:blipFill>
          <p:spPr>
            <a:xfrm>
              <a:off x="-2114521" y="2821627"/>
              <a:ext cx="372184" cy="145936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1D79BEC-8494-5FDF-F752-7C56747E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281" b="86875" l="41875" r="62813">
                          <a14:foregroundMark x1="50781" y1="14219" x2="54063" y2="20156"/>
                          <a14:foregroundMark x1="53750" y1="14375" x2="56875" y2="17031"/>
                          <a14:foregroundMark x1="50781" y1="87031" x2="49688" y2="68594"/>
                          <a14:foregroundMark x1="44531" y1="15000" x2="54375" y2="14844"/>
                          <a14:foregroundMark x1="54375" y1="14844" x2="59844" y2="15781"/>
                          <a14:foregroundMark x1="47500" y1="14531" x2="55937" y2="14375"/>
                          <a14:foregroundMark x1="55937" y1="14375" x2="60156" y2="15469"/>
                          <a14:foregroundMark x1="60469" y1="15156" x2="60469" y2="15156"/>
                          <a14:foregroundMark x1="61094" y1="15156" x2="61094" y2="15156"/>
                          <a14:foregroundMark x1="42656" y1="15156" x2="52031" y2="14375"/>
                          <a14:foregroundMark x1="52031" y1="14375" x2="60781" y2="15156"/>
                          <a14:foregroundMark x1="60781" y1="15156" x2="61250" y2="15469"/>
                          <a14:foregroundMark x1="49375" y1="13906" x2="52500" y2="13906"/>
                          <a14:foregroundMark x1="54219" y1="13750" x2="50313" y2="14063"/>
                          <a14:foregroundMark x1="54375" y1="13281" x2="50156" y2="13750"/>
                          <a14:foregroundMark x1="53281" y1="13281" x2="49688" y2="13594"/>
                          <a14:foregroundMark x1="49531" y1="13281" x2="53281" y2="13125"/>
                          <a14:foregroundMark x1="42656" y1="14688" x2="48594" y2="14063"/>
                        </a14:backgroundRemoval>
                      </a14:imgEffect>
                    </a14:imgLayer>
                  </a14:imgProps>
                </a:ext>
              </a:extLst>
            </a:blip>
            <a:srcRect l="41761" t="10795" r="38092" b="10204"/>
            <a:stretch/>
          </p:blipFill>
          <p:spPr>
            <a:xfrm>
              <a:off x="-1706533" y="2821627"/>
              <a:ext cx="372184" cy="1459364"/>
            </a:xfrm>
            <a:prstGeom prst="rect">
              <a:avLst/>
            </a:prstGeom>
          </p:spPr>
        </p:pic>
      </p:grpSp>
      <p:sp>
        <p:nvSpPr>
          <p:cNvPr id="39" name="Дуга 38">
            <a:extLst>
              <a:ext uri="{FF2B5EF4-FFF2-40B4-BE49-F238E27FC236}">
                <a16:creationId xmlns:a16="http://schemas.microsoft.com/office/drawing/2014/main" id="{966A76B1-6602-D092-6DDB-ED2C156E8CAA}"/>
              </a:ext>
            </a:extLst>
          </p:cNvPr>
          <p:cNvSpPr/>
          <p:nvPr/>
        </p:nvSpPr>
        <p:spPr>
          <a:xfrm rot="14400000">
            <a:off x="1517331" y="4126727"/>
            <a:ext cx="2926492" cy="2926492"/>
          </a:xfrm>
          <a:prstGeom prst="arc">
            <a:avLst>
              <a:gd name="adj1" fmla="val 18750845"/>
              <a:gd name="adj2" fmla="val 1583719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>
            <a:extLst>
              <a:ext uri="{FF2B5EF4-FFF2-40B4-BE49-F238E27FC236}">
                <a16:creationId xmlns:a16="http://schemas.microsoft.com/office/drawing/2014/main" id="{ADBEB0DF-93A5-1BF9-ABD7-556BF7D7B0AF}"/>
              </a:ext>
            </a:extLst>
          </p:cNvPr>
          <p:cNvSpPr/>
          <p:nvPr/>
        </p:nvSpPr>
        <p:spPr>
          <a:xfrm rot="3888861" flipV="1">
            <a:off x="1498508" y="2382357"/>
            <a:ext cx="609804" cy="609804"/>
          </a:xfrm>
          <a:prstGeom prst="arc">
            <a:avLst>
              <a:gd name="adj1" fmla="val 16254928"/>
              <a:gd name="adj2" fmla="val 1710101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>
            <a:extLst>
              <a:ext uri="{FF2B5EF4-FFF2-40B4-BE49-F238E27FC236}">
                <a16:creationId xmlns:a16="http://schemas.microsoft.com/office/drawing/2014/main" id="{FA13EFEB-ECBB-C2F5-F436-2647CBCC7F05}"/>
              </a:ext>
            </a:extLst>
          </p:cNvPr>
          <p:cNvSpPr/>
          <p:nvPr/>
        </p:nvSpPr>
        <p:spPr>
          <a:xfrm rot="3623347">
            <a:off x="8156457" y="2010733"/>
            <a:ext cx="1032504" cy="953376"/>
          </a:xfrm>
          <a:prstGeom prst="arc">
            <a:avLst>
              <a:gd name="adj1" fmla="val 19647127"/>
              <a:gd name="adj2" fmla="val 2628252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Левая круглая скобка 32">
            <a:extLst>
              <a:ext uri="{FF2B5EF4-FFF2-40B4-BE49-F238E27FC236}">
                <a16:creationId xmlns:a16="http://schemas.microsoft.com/office/drawing/2014/main" id="{786D6939-806E-A5FC-4433-6922D1D80F79}"/>
              </a:ext>
            </a:extLst>
          </p:cNvPr>
          <p:cNvSpPr/>
          <p:nvPr/>
        </p:nvSpPr>
        <p:spPr>
          <a:xfrm>
            <a:off x="2813499" y="2386774"/>
            <a:ext cx="129873" cy="1296610"/>
          </a:xfrm>
          <a:prstGeom prst="leftBracket">
            <a:avLst/>
          </a:prstGeom>
          <a:ln>
            <a:solidFill>
              <a:srgbClr val="00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Левая круглая скобка 35">
            <a:extLst>
              <a:ext uri="{FF2B5EF4-FFF2-40B4-BE49-F238E27FC236}">
                <a16:creationId xmlns:a16="http://schemas.microsoft.com/office/drawing/2014/main" id="{8189BB6B-221E-7245-2489-30ADF9DB32FF}"/>
              </a:ext>
            </a:extLst>
          </p:cNvPr>
          <p:cNvSpPr/>
          <p:nvPr/>
        </p:nvSpPr>
        <p:spPr>
          <a:xfrm>
            <a:off x="2943372" y="3731257"/>
            <a:ext cx="87242" cy="877319"/>
          </a:xfrm>
          <a:prstGeom prst="leftBracket">
            <a:avLst/>
          </a:prstGeom>
          <a:ln>
            <a:solidFill>
              <a:srgbClr val="00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Левая круглая скобка 41">
            <a:extLst>
              <a:ext uri="{FF2B5EF4-FFF2-40B4-BE49-F238E27FC236}">
                <a16:creationId xmlns:a16="http://schemas.microsoft.com/office/drawing/2014/main" id="{B67B7EDA-F148-B4F5-DEA8-B5219742A178}"/>
              </a:ext>
            </a:extLst>
          </p:cNvPr>
          <p:cNvSpPr/>
          <p:nvPr/>
        </p:nvSpPr>
        <p:spPr>
          <a:xfrm rot="16200000">
            <a:off x="3528504" y="4410334"/>
            <a:ext cx="112467" cy="2517329"/>
          </a:xfrm>
          <a:prstGeom prst="leftBracket">
            <a:avLst/>
          </a:prstGeom>
          <a:ln>
            <a:solidFill>
              <a:srgbClr val="00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A9B1F152-2B6A-D2CE-AC04-69793F6F817A}"/>
              </a:ext>
            </a:extLst>
          </p:cNvPr>
          <p:cNvSpPr/>
          <p:nvPr/>
        </p:nvSpPr>
        <p:spPr>
          <a:xfrm rot="8110798">
            <a:off x="4662433" y="5022930"/>
            <a:ext cx="1006033" cy="1006033"/>
          </a:xfrm>
          <a:prstGeom prst="arc">
            <a:avLst>
              <a:gd name="adj1" fmla="val 18565276"/>
              <a:gd name="adj2" fmla="val 936717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68946C-CA9E-ADEC-AC10-9DEC3789635B}"/>
              </a:ext>
            </a:extLst>
          </p:cNvPr>
          <p:cNvSpPr txBox="1"/>
          <p:nvPr/>
        </p:nvSpPr>
        <p:spPr>
          <a:xfrm>
            <a:off x="1434300" y="4085818"/>
            <a:ext cx="488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х4</a:t>
            </a:r>
          </a:p>
        </p:txBody>
      </p:sp>
      <p:sp>
        <p:nvSpPr>
          <p:cNvPr id="50" name="Левая круглая скобка 49">
            <a:extLst>
              <a:ext uri="{FF2B5EF4-FFF2-40B4-BE49-F238E27FC236}">
                <a16:creationId xmlns:a16="http://schemas.microsoft.com/office/drawing/2014/main" id="{488B4D9C-A5D6-256D-6465-05460C0038FE}"/>
              </a:ext>
            </a:extLst>
          </p:cNvPr>
          <p:cNvSpPr/>
          <p:nvPr/>
        </p:nvSpPr>
        <p:spPr>
          <a:xfrm>
            <a:off x="2105442" y="2193741"/>
            <a:ext cx="87242" cy="877319"/>
          </a:xfrm>
          <a:prstGeom prst="leftBracket">
            <a:avLst/>
          </a:prstGeom>
          <a:ln>
            <a:solidFill>
              <a:srgbClr val="00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8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0F311-0048-0414-6C14-561902EE9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89AC229-6F79-AD42-7920-97CF1DFFEEF3}"/>
              </a:ext>
            </a:extLst>
          </p:cNvPr>
          <p:cNvSpPr/>
          <p:nvPr/>
        </p:nvSpPr>
        <p:spPr>
          <a:xfrm>
            <a:off x="670510" y="1562973"/>
            <a:ext cx="9350792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5">
            <a:extLst>
              <a:ext uri="{FF2B5EF4-FFF2-40B4-BE49-F238E27FC236}">
                <a16:creationId xmlns:a16="http://schemas.microsoft.com/office/drawing/2014/main" id="{8DC0A276-9B5F-4C40-FF04-8066BB0403F6}"/>
              </a:ext>
            </a:extLst>
          </p:cNvPr>
          <p:cNvSpPr/>
          <p:nvPr/>
        </p:nvSpPr>
        <p:spPr>
          <a:xfrm>
            <a:off x="1023558" y="262745"/>
            <a:ext cx="8644698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62966B-4E78-281C-5A33-101655F952A8}"/>
              </a:ext>
            </a:extLst>
          </p:cNvPr>
          <p:cNvSpPr txBox="1"/>
          <p:nvPr/>
        </p:nvSpPr>
        <p:spPr>
          <a:xfrm>
            <a:off x="1023559" y="284089"/>
            <a:ext cx="864469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Основы программирования – написание кода программ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2CF4A7-C7BF-8FB7-8131-DA54F296BA0A}"/>
              </a:ext>
            </a:extLst>
          </p:cNvPr>
          <p:cNvSpPr txBox="1"/>
          <p:nvPr/>
        </p:nvSpPr>
        <p:spPr>
          <a:xfrm>
            <a:off x="1023356" y="524440"/>
            <a:ext cx="8644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Для автономного управления роботом и его элементами используются программы, прописанные определенными кодами.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На первом этапе в рамках данного проекта я осваиваю базовые навыки программирования на языке С (си) по написанию кода программ на базе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Arduino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для автоматического управления роботом и направления его движений, а также кода для управления поворотами камеры.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2966A8-FBFB-98F1-330F-6A52B7C01448}"/>
              </a:ext>
            </a:extLst>
          </p:cNvPr>
          <p:cNvGrpSpPr/>
          <p:nvPr/>
        </p:nvGrpSpPr>
        <p:grpSpPr>
          <a:xfrm>
            <a:off x="1023457" y="1649480"/>
            <a:ext cx="8644899" cy="5035006"/>
            <a:chOff x="1023356" y="1649480"/>
            <a:chExt cx="8644899" cy="503500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DE88B7B-D00A-8BC4-E06E-3BBE0C5EB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5681" b="950"/>
            <a:stretch/>
          </p:blipFill>
          <p:spPr>
            <a:xfrm>
              <a:off x="1023356" y="3779837"/>
              <a:ext cx="2620338" cy="290464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9F23654-B589-64D2-DAE4-32C5B338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5817"/>
            <a:stretch/>
          </p:blipFill>
          <p:spPr>
            <a:xfrm>
              <a:off x="3446815" y="1710278"/>
              <a:ext cx="2820834" cy="49134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75729DB-64CE-2492-5605-3FB1DF57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7525" y="1649480"/>
              <a:ext cx="3620730" cy="49134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94315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A0E0-5DDC-1301-0913-0C9F2F132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E2A21F-AF14-9B42-3873-2F6AB3B4E556}"/>
              </a:ext>
            </a:extLst>
          </p:cNvPr>
          <p:cNvSpPr txBox="1"/>
          <p:nvPr/>
        </p:nvSpPr>
        <p:spPr>
          <a:xfrm>
            <a:off x="0" y="752378"/>
            <a:ext cx="10236200" cy="619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8" indent="0" algn="just" defTabSz="395288">
              <a:lnSpc>
                <a:spcPct val="150000"/>
              </a:lnSpc>
            </a:pPr>
            <a:r>
              <a:rPr lang="ru-RU" sz="14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и практические рекомендации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Пешие инспекторы ходят по улицам со специальными планшетами и фиксируют номера машин, стоящих в зоне платной парковки, во дворах и под запрещающими знаками. После чего отправляют данные в информационный центр, где происходит обработка. Водитель автомобиля-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паркона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едет по заданному маршруту, а камера фиксирует номера всех припаркованных машин. Зафиксированные нарушения отправляются на сервер ГИБДД, где инспекторы назначают штраф и выносят решение об эвакуации неправильно припаркованного автомобиля.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Роботы-инспекторы, отслеживающие правильность парковки дорожного транспорта, могли бы облегчить работу пешим инспекторам и водителям автомобилей-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парконов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Такие роботы регулярно проверяли бы наиболее загруженные маршруты с парковками для фиксации номеров машин нарушителей. Данный контроль над правильностью парковки повысит дисциплину среди автомобилистов.</a:t>
            </a:r>
          </a:p>
          <a:p>
            <a:pPr marL="1079500" lvl="8" indent="355600" algn="just">
              <a:lnSpc>
                <a:spcPct val="150000"/>
              </a:lnSpc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lvl="8" indent="0" algn="just" defTabSz="395288">
              <a:lnSpc>
                <a:spcPct val="150000"/>
              </a:lnSpc>
            </a:pPr>
            <a:r>
              <a:rPr lang="ru-RU" sz="14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проекта я научился самостоятельно собирать более сложную модель робота, оснащенного камерой с функцией фотографирования, для отработки возможности практического использования робота в быту, а также освоил основы программирования и написания кодов программ для автономной работы робота. 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следующем этапе я хочу освоить написание программ для обработки в автоматическом режиме собранной роботом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223370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57B1E-C766-6153-7E7F-69E0C41B5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39DE45-82E4-1BF5-7938-3C0265C4AE76}"/>
              </a:ext>
            </a:extLst>
          </p:cNvPr>
          <p:cNvSpPr txBox="1"/>
          <p:nvPr/>
        </p:nvSpPr>
        <p:spPr>
          <a:xfrm>
            <a:off x="0" y="752378"/>
            <a:ext cx="8940800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8" indent="0" algn="just" defTabSz="395288">
              <a:lnSpc>
                <a:spcPct val="150000"/>
              </a:lnSpc>
            </a:pPr>
            <a:r>
              <a:rPr lang="ru-RU" sz="14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литературы, использованное программное обеспечение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практических занятий по робототехнике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lvl="8" indent="0"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инженеров «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Сумма технологий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наставник: Винокуров Юрий Андреевич)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среды разработки для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 Uno R3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платформа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микроконтроллером,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Плата-модуль с двумя драйверами шаговых двигателей L9110S,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Микропривод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постоянного вращения – сервопривод SG90,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Камера машинного зрения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OpenMV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сенсором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OV5640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ссылке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Датчик линии TCRT5000: руководство по использованию,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для начинающих. Робот, «бегающий» по линии, по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ссылке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Книги-описания от электронного конструктора «Знаток», Книга 1 и Книга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429AF-964D-7A6E-DB9F-4BEF294A2C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688" b="92313" l="31125" r="76625">
                        <a14:foregroundMark x1="42292" y1="13875" x2="48125" y2="21375"/>
                        <a14:foregroundMark x1="48125" y1="21375" x2="48125" y2="21375"/>
                        <a14:foregroundMark x1="47292" y1="12625" x2="49042" y2="19938"/>
                        <a14:foregroundMark x1="52250" y1="13188" x2="43833" y2="13000"/>
                        <a14:foregroundMark x1="51417" y1="12313" x2="52375" y2="16750"/>
                        <a14:foregroundMark x1="50708" y1="12125" x2="51083" y2="14625"/>
                        <a14:foregroundMark x1="33250" y1="66625" x2="38500" y2="55937"/>
                        <a14:foregroundMark x1="38500" y1="55937" x2="41583" y2="54188"/>
                        <a14:foregroundMark x1="31125" y1="67000" x2="31833" y2="62375"/>
                        <a14:foregroundMark x1="48208" y1="92313" x2="41917" y2="80375"/>
                        <a14:foregroundMark x1="67458" y1="76625" x2="65458" y2="83500"/>
                        <a14:foregroundMark x1="65458" y1="83500" x2="65458" y2="83938"/>
                        <a14:foregroundMark x1="76625" y1="55250" x2="74833" y2="65063"/>
                        <a14:foregroundMark x1="51667" y1="11938" x2="51917" y2="13375"/>
                        <a14:foregroundMark x1="69833" y1="33500" x2="69833" y2="33500"/>
                        <a14:foregroundMark x1="71500" y1="40813" x2="71500" y2="40813"/>
                        <a14:foregroundMark x1="71625" y1="41188" x2="71875" y2="41688"/>
                        <a14:foregroundMark x1="71167" y1="40063" x2="70667" y2="39938"/>
                        <a14:foregroundMark x1="70333" y1="39000" x2="71625" y2="41500"/>
                        <a14:foregroundMark x1="54292" y1="24125" x2="54292" y2="25750"/>
                        <a14:foregroundMark x1="42292" y1="12000" x2="43375" y2="11688"/>
                        <a14:foregroundMark x1="49000" y1="11875" x2="51125" y2="12500"/>
                        <a14:foregroundMark x1="53083" y1="11875" x2="51833" y2="12313"/>
                        <a14:foregroundMark x1="71792" y1="42813" x2="71792" y2="42813"/>
                        <a14:foregroundMark x1="71833" y1="42375" x2="71833" y2="42375"/>
                        <a14:backgroundMark x1="41000" y1="33688" x2="30750" y2="41188"/>
                        <a14:backgroundMark x1="70667" y1="31563" x2="75917" y2="32938"/>
                        <a14:backgroundMark x1="38000" y1="87125" x2="46208" y2="93875"/>
                        <a14:backgroundMark x1="62833" y1="66438" x2="67333" y2="63813"/>
                        <a14:backgroundMark x1="67333" y1="63813" x2="67333" y2="63625"/>
                        <a14:backgroundMark x1="53583" y1="76625" x2="53583" y2="76625"/>
                        <a14:backgroundMark x1="53083" y1="76438" x2="54417" y2="77500"/>
                      </a14:backgroundRemoval>
                    </a14:imgEffect>
                  </a14:imgLayer>
                </a14:imgProps>
              </a:ext>
            </a:extLst>
          </a:blip>
          <a:srcRect l="29695" t="9978" r="21128" b="4320"/>
          <a:stretch/>
        </p:blipFill>
        <p:spPr>
          <a:xfrm rot="219757">
            <a:off x="7050341" y="3390170"/>
            <a:ext cx="3307021" cy="38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CD725-5D47-140B-A407-79C1C5AB6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A443D-CE3F-7321-6CA8-74FB6EBF5A2B}"/>
              </a:ext>
            </a:extLst>
          </p:cNvPr>
          <p:cNvSpPr txBox="1"/>
          <p:nvPr/>
        </p:nvSpPr>
        <p:spPr>
          <a:xfrm>
            <a:off x="0" y="752378"/>
            <a:ext cx="10236200" cy="231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8" indent="0" algn="just" defTabSz="395288"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ОГЛАВЛЕНИЕ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(постановка задачи, актуальность, цель работы и её значение)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содержание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и практические рекомендации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литературы, использованное программное обеспечение</a:t>
            </a:r>
          </a:p>
          <a:p>
            <a:pPr marL="13652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2" descr="Picture background">
            <a:extLst>
              <a:ext uri="{FF2B5EF4-FFF2-40B4-BE49-F238E27FC236}">
                <a16:creationId xmlns:a16="http://schemas.microsoft.com/office/drawing/2014/main" id="{4F8FAFE2-AB2F-D4ED-A95D-BF93C4C5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54" y="3540849"/>
            <a:ext cx="2513559" cy="188779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icture background">
            <a:extLst>
              <a:ext uri="{FF2B5EF4-FFF2-40B4-BE49-F238E27FC236}">
                <a16:creationId xmlns:a16="http://schemas.microsoft.com/office/drawing/2014/main" id="{3010C75A-19A9-DE9E-F786-238D0B03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0" y="3562741"/>
            <a:ext cx="2985452" cy="186590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cture background">
            <a:extLst>
              <a:ext uri="{FF2B5EF4-FFF2-40B4-BE49-F238E27FC236}">
                <a16:creationId xmlns:a16="http://schemas.microsoft.com/office/drawing/2014/main" id="{A62679B4-A350-F469-12E3-CE08472BA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7"/>
          <a:stretch/>
        </p:blipFill>
        <p:spPr bwMode="auto">
          <a:xfrm>
            <a:off x="4253226" y="3562740"/>
            <a:ext cx="2990995" cy="1865907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4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A647A-57F3-8322-1D18-7045D42F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AA2BA6-5FC0-8225-0435-BE2DB8E160D5}"/>
              </a:ext>
            </a:extLst>
          </p:cNvPr>
          <p:cNvSpPr txBox="1"/>
          <p:nvPr/>
        </p:nvSpPr>
        <p:spPr>
          <a:xfrm>
            <a:off x="0" y="752378"/>
            <a:ext cx="10236200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8" indent="0" algn="just" defTabSz="395288">
              <a:lnSpc>
                <a:spcPct val="150000"/>
              </a:lnSpc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Постановка задачи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собрать робота и научиться писать код программы, чтобы запрограммировать его для самостоятельного передвижения по заданной линии с автоматической коррекцией направления движения без участия оператора. На втором этапе «научить» робота фотографировать макет номера автомобиля и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его определять для последующей обработки.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неправильная парковка автомобилей по-прежнему остаётся насущной проблемой в городах. Несмотря на то, что появляются новые зоны парковки, сотрудники постоянно отслеживают машины, оставленные в неположенных местах и, зачастую, мешающие пешеходам и другим водителям.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Москве номера припаркованных автомобилей фиксируют пешие инспекторы (ГКУ «Администратор московского парковочного пространства») и автомобили с системой «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ПаркРайт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(автомобили-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парконы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079500" lvl="8" indent="355600" algn="just">
              <a:lnSpc>
                <a:spcPct val="150000"/>
              </a:lnSpc>
            </a:pP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работы и её значение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отработать модель автономного робота с встроенной камерой и принцип фотографирования макетов автомобильных номеров с последующей автоматической обработкой данных для возможности замены людей-инспекторов и водителей автомобиля-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паркона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роботов-инспекторов.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3AFC4C-C7FE-67B7-BBDF-257F39750F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300" r="7682" b="-300"/>
          <a:stretch/>
        </p:blipFill>
        <p:spPr>
          <a:xfrm rot="5400000">
            <a:off x="6283484" y="5387080"/>
            <a:ext cx="1980000" cy="1485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4BA247-B512-7AB6-AB58-C1FF9E1C7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2070" r="35581" b="5152"/>
          <a:stretch/>
        </p:blipFill>
        <p:spPr>
          <a:xfrm>
            <a:off x="8458563" y="5139580"/>
            <a:ext cx="1485000" cy="1980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4BF15D-5139-B5DB-164F-A6B568FE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t="2449" r="24771" b="4771"/>
          <a:stretch/>
        </p:blipFill>
        <p:spPr>
          <a:xfrm>
            <a:off x="4603406" y="5139580"/>
            <a:ext cx="1485000" cy="1980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008FAC-04C7-24E7-9435-D741844D1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444" r="32603" b="31394"/>
          <a:stretch/>
        </p:blipFill>
        <p:spPr>
          <a:xfrm>
            <a:off x="748250" y="5139580"/>
            <a:ext cx="1485000" cy="1980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1C2D7C-31B3-EC3C-C6B4-E117F9E92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215" r="10856" b="9274"/>
          <a:stretch/>
        </p:blipFill>
        <p:spPr>
          <a:xfrm rot="5400000">
            <a:off x="2428328" y="5387080"/>
            <a:ext cx="1980000" cy="1485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5987BE-6811-8BD0-7926-99FE3EA79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r="21748"/>
          <a:stretch/>
        </p:blipFill>
        <p:spPr>
          <a:xfrm>
            <a:off x="8458563" y="5139580"/>
            <a:ext cx="1485000" cy="1980000"/>
          </a:xfrm>
          <a:prstGeom prst="round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732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8A762-5EC3-F3D3-F163-D38269E8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79D3E9B-B493-6722-906F-6AC2F1D97D45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DFF371-C12E-6363-B158-30D656BC4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883567C0-EFD9-4242-533B-505BC2BE4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2318C1-D5D2-B2A5-742D-40DA2B602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2164C345-CA93-1426-DDBB-6E73FD2C173F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000099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Скругленный прямоугольник 25">
            <a:extLst>
              <a:ext uri="{FF2B5EF4-FFF2-40B4-BE49-F238E27FC236}">
                <a16:creationId xmlns:a16="http://schemas.microsoft.com/office/drawing/2014/main" id="{E9F96294-38F3-6EE2-6834-77247DC4496F}"/>
              </a:ext>
            </a:extLst>
          </p:cNvPr>
          <p:cNvSpPr/>
          <p:nvPr/>
        </p:nvSpPr>
        <p:spPr>
          <a:xfrm>
            <a:off x="2509805" y="262745"/>
            <a:ext cx="5672203" cy="1088357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E841F-1CB8-7110-4BCA-420BCFDFE47F}"/>
              </a:ext>
            </a:extLst>
          </p:cNvPr>
          <p:cNvSpPr txBox="1"/>
          <p:nvPr/>
        </p:nvSpPr>
        <p:spPr>
          <a:xfrm>
            <a:off x="2509805" y="320665"/>
            <a:ext cx="5672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Составляющие робота-инспектора</a:t>
            </a:r>
          </a:p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За основу берем готовые черные акриловые панели шасси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с поворотным механизмом, на которых будем располагать все основные компоненты нашего робота. Как показано на последующих слайдах.</a:t>
            </a:r>
          </a:p>
        </p:txBody>
      </p:sp>
    </p:spTree>
    <p:extLst>
      <p:ext uri="{BB962C8B-B14F-4D97-AF65-F5344CB8AC3E}">
        <p14:creationId xmlns:p14="http://schemas.microsoft.com/office/powerpoint/2010/main" val="233741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FBF0-370A-0464-521C-DA8AA3F1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8F853DA-723E-2245-6037-3A44A6EDDF4D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CD0AAE-EA98-C817-C69D-9902525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B883D-B504-BE4F-B5A9-F43186E7F1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5843" t="67615" r="37939" b="6842"/>
          <a:stretch/>
        </p:blipFill>
        <p:spPr>
          <a:xfrm>
            <a:off x="4703286" y="5168152"/>
            <a:ext cx="1463040" cy="1536193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Picture 2" descr="OpenMV Cam H7">
            <a:extLst>
              <a:ext uri="{FF2B5EF4-FFF2-40B4-BE49-F238E27FC236}">
                <a16:creationId xmlns:a16="http://schemas.microsoft.com/office/drawing/2014/main" id="{FE2B5F77-5E08-C6FA-121F-A4BDB329D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8CAA7E-542A-17E3-1492-A65089A4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8" name="Дуга 7">
            <a:extLst>
              <a:ext uri="{FF2B5EF4-FFF2-40B4-BE49-F238E27FC236}">
                <a16:creationId xmlns:a16="http://schemas.microsoft.com/office/drawing/2014/main" id="{F7650E73-D3AB-82D4-5886-7CF718765E72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9393FF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291BB83-D59E-0AD1-46C9-F8737BF59125}"/>
              </a:ext>
            </a:extLst>
          </p:cNvPr>
          <p:cNvSpPr>
            <a:spLocks noChangeAspect="1"/>
          </p:cNvSpPr>
          <p:nvPr/>
        </p:nvSpPr>
        <p:spPr>
          <a:xfrm>
            <a:off x="5995064" y="3295286"/>
            <a:ext cx="1224000" cy="122478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A69CC41-379F-242B-2AC1-2150492F9086}"/>
              </a:ext>
            </a:extLst>
          </p:cNvPr>
          <p:cNvSpPr>
            <a:spLocks noChangeAspect="1"/>
          </p:cNvSpPr>
          <p:nvPr/>
        </p:nvSpPr>
        <p:spPr>
          <a:xfrm>
            <a:off x="3888217" y="2388934"/>
            <a:ext cx="1224000" cy="122478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25">
            <a:extLst>
              <a:ext uri="{FF2B5EF4-FFF2-40B4-BE49-F238E27FC236}">
                <a16:creationId xmlns:a16="http://schemas.microsoft.com/office/drawing/2014/main" id="{AC913821-B8AC-93BA-F54E-ED36E064F778}"/>
              </a:ext>
            </a:extLst>
          </p:cNvPr>
          <p:cNvSpPr/>
          <p:nvPr/>
        </p:nvSpPr>
        <p:spPr>
          <a:xfrm>
            <a:off x="2509805" y="262745"/>
            <a:ext cx="5672203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46DAA-B70F-A64D-BE3E-EEC9183494EE}"/>
              </a:ext>
            </a:extLst>
          </p:cNvPr>
          <p:cNvSpPr txBox="1"/>
          <p:nvPr/>
        </p:nvSpPr>
        <p:spPr>
          <a:xfrm>
            <a:off x="2509805" y="320665"/>
            <a:ext cx="567220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 колеса с индивидуальными электродвигателями с встроенными понижающими редукторами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EC477DC-0E56-06F5-83F3-3C0FBE8875DE}"/>
              </a:ext>
            </a:extLst>
          </p:cNvPr>
          <p:cNvGrpSpPr/>
          <p:nvPr/>
        </p:nvGrpSpPr>
        <p:grpSpPr>
          <a:xfrm>
            <a:off x="2449349" y="4177681"/>
            <a:ext cx="1463040" cy="1540035"/>
            <a:chOff x="5412777" y="1190966"/>
            <a:chExt cx="1463040" cy="154003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F382C4B-FCBC-3637-3E15-CC71E97F1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869" t="51108" r="62913" b="23349"/>
            <a:stretch/>
          </p:blipFill>
          <p:spPr>
            <a:xfrm>
              <a:off x="5412777" y="1194808"/>
              <a:ext cx="1463040" cy="1536193"/>
            </a:xfrm>
            <a:prstGeom prst="flowChartConnector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F7FB6A7-3D99-A59A-60C2-C48B43DD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6719" r="94063">
                          <a14:foregroundMark x1="72813" y1="10000" x2="72813" y2="10000"/>
                          <a14:foregroundMark x1="91094" y1="28906" x2="91094" y2="28906"/>
                          <a14:foregroundMark x1="93438" y1="36875" x2="93438" y2="36875"/>
                          <a14:foregroundMark x1="94063" y1="27344" x2="94063" y2="27344"/>
                          <a14:foregroundMark x1="9219" y1="79844" x2="9219" y2="79844"/>
                          <a14:foregroundMark x1="6719" y1="83281" x2="6719" y2="8328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2623">
              <a:off x="5952639" y="1190966"/>
              <a:ext cx="909469" cy="90946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4F95555-06CA-36F9-397C-0C80202FC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662" b="74097" l="22491" r="35465">
                          <a14:foregroundMark x1="24792" y1="62250" x2="30208" y2="70063"/>
                          <a14:backgroundMark x1="30958" y1="54625" x2="35500" y2="60500"/>
                          <a14:backgroundMark x1="35500" y1="60500" x2="35667" y2="61000"/>
                          <a14:backgroundMark x1="30375" y1="55937" x2="34750" y2="61063"/>
                          <a14:backgroundMark x1="34750" y1="61063" x2="35667" y2="63313"/>
                          <a14:backgroundMark x1="30292" y1="56063" x2="30292" y2="56063"/>
                          <a14:backgroundMark x1="29875" y1="55875" x2="29875" y2="55875"/>
                          <a14:backgroundMark x1="30083" y1="56000" x2="30083" y2="56000"/>
                          <a14:backgroundMark x1="32542" y1="72063" x2="32542" y2="72063"/>
                          <a14:backgroundMark x1="32417" y1="72063" x2="32417" y2="72063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869" t="51108" r="62913" b="23349"/>
            <a:stretch/>
          </p:blipFill>
          <p:spPr>
            <a:xfrm>
              <a:off x="5412777" y="1194807"/>
              <a:ext cx="1463040" cy="1536193"/>
            </a:xfrm>
            <a:prstGeom prst="flowChartConnector">
              <a:avLst/>
            </a:prstGeom>
            <a:ln w="38100">
              <a:solidFill>
                <a:srgbClr val="FFC000"/>
              </a:solidFill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7C3FBE1-49E5-4F54-4CE4-C965E174D1F5}"/>
              </a:ext>
            </a:extLst>
          </p:cNvPr>
          <p:cNvGrpSpPr/>
          <p:nvPr/>
        </p:nvGrpSpPr>
        <p:grpSpPr>
          <a:xfrm>
            <a:off x="4703186" y="5136800"/>
            <a:ext cx="1463040" cy="1567545"/>
            <a:chOff x="4988785" y="914654"/>
            <a:chExt cx="1463040" cy="156754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4B20DE8-797C-F63F-4649-0EE2AFC53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6719" r="94063">
                          <a14:foregroundMark x1="72813" y1="10000" x2="72813" y2="10000"/>
                          <a14:foregroundMark x1="91094" y1="28906" x2="91094" y2="28906"/>
                          <a14:foregroundMark x1="93438" y1="36875" x2="93438" y2="36875"/>
                          <a14:foregroundMark x1="94063" y1="27344" x2="94063" y2="27344"/>
                          <a14:foregroundMark x1="9219" y1="79844" x2="9219" y2="79844"/>
                          <a14:foregroundMark x1="6719" y1="83281" x2="6719" y2="8328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0037">
              <a:off x="5473993" y="914654"/>
              <a:ext cx="909469" cy="90946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2F637D5-C407-B1EE-7A96-A3E3A3E5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125" b="90688" l="46625" r="60417">
                          <a14:foregroundMark x1="47292" y1="80000" x2="47292" y2="80000"/>
                          <a14:foregroundMark x1="46625" y1="78938" x2="46625" y2="78938"/>
                          <a14:foregroundMark x1="56958" y1="76750" x2="59542" y2="82500"/>
                          <a14:foregroundMark x1="60208" y1="84563" x2="60208" y2="84563"/>
                          <a14:foregroundMark x1="55833" y1="90688" x2="55833" y2="90688"/>
                          <a14:foregroundMark x1="57333" y1="76563" x2="59250" y2="80563"/>
                          <a14:backgroundMark x1="59333" y1="74938" x2="59333" y2="74938"/>
                          <a14:backgroundMark x1="58667" y1="73875" x2="58667" y2="73875"/>
                          <a14:backgroundMark x1="56417" y1="73313" x2="59083" y2="76563"/>
                          <a14:backgroundMark x1="56417" y1="73750" x2="56417" y2="73750"/>
                          <a14:backgroundMark x1="55958" y1="73500" x2="55958" y2="73500"/>
                          <a14:backgroundMark x1="56167" y1="73563" x2="56167" y2="73563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45843" t="67615" r="37939" b="6842"/>
            <a:stretch/>
          </p:blipFill>
          <p:spPr>
            <a:xfrm>
              <a:off x="4988785" y="946006"/>
              <a:ext cx="1463040" cy="1536193"/>
            </a:xfrm>
            <a:prstGeom prst="flowChartConnector">
              <a:avLst/>
            </a:prstGeom>
            <a:ln w="38100">
              <a:solidFill>
                <a:srgbClr val="FFC000"/>
              </a:solidFill>
            </a:ln>
          </p:spPr>
        </p:pic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5A3AD442-6C25-3E95-0CF3-44B3277543FF}"/>
              </a:ext>
            </a:extLst>
          </p:cNvPr>
          <p:cNvSpPr/>
          <p:nvPr/>
        </p:nvSpPr>
        <p:spPr>
          <a:xfrm>
            <a:off x="7150072" y="3295286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ADEE950-8F44-F8DC-F82E-4D1F4F6D9839}"/>
              </a:ext>
            </a:extLst>
          </p:cNvPr>
          <p:cNvGrpSpPr/>
          <p:nvPr/>
        </p:nvGrpSpPr>
        <p:grpSpPr>
          <a:xfrm>
            <a:off x="7644981" y="4158880"/>
            <a:ext cx="2765387" cy="2377890"/>
            <a:chOff x="7432534" y="3984298"/>
            <a:chExt cx="2765387" cy="237789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172FF0F-0FA7-D13B-F703-DD0B4AA0C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250" b="66250" l="15625" r="87875">
                          <a14:foregroundMark x1="18875" y1="39750" x2="15625" y2="50750"/>
                          <a14:foregroundMark x1="15625" y1="50750" x2="17625" y2="57625"/>
                          <a14:foregroundMark x1="17625" y1="57625" x2="20000" y2="60750"/>
                          <a14:foregroundMark x1="25500" y1="64625" x2="32000" y2="66250"/>
                          <a14:foregroundMark x1="32000" y1="66250" x2="37750" y2="64875"/>
                          <a14:foregroundMark x1="37750" y1="64875" x2="40625" y2="63000"/>
                          <a14:foregroundMark x1="15875" y1="56375" x2="19875" y2="58375"/>
                          <a14:foregroundMark x1="62250" y1="27375" x2="58000" y2="34875"/>
                          <a14:foregroundMark x1="58000" y1="34875" x2="58375" y2="43125"/>
                          <a14:foregroundMark x1="58375" y1="43125" x2="62250" y2="50375"/>
                          <a14:foregroundMark x1="62250" y1="50375" x2="68500" y2="52500"/>
                          <a14:foregroundMark x1="68500" y1="52500" x2="76375" y2="50750"/>
                          <a14:foregroundMark x1="76375" y1="50750" x2="81000" y2="46375"/>
                          <a14:foregroundMark x1="81000" y1="46375" x2="84625" y2="37750"/>
                          <a14:foregroundMark x1="84625" y1="37750" x2="82500" y2="31250"/>
                          <a14:foregroundMark x1="82500" y1="31250" x2="76125" y2="26375"/>
                          <a14:foregroundMark x1="76125" y1="26375" x2="67875" y2="25750"/>
                          <a14:foregroundMark x1="67875" y1="25750" x2="62000" y2="27625"/>
                          <a14:foregroundMark x1="62000" y1="27625" x2="72000" y2="38875"/>
                          <a14:foregroundMark x1="72000" y1="38875" x2="76875" y2="34750"/>
                          <a14:foregroundMark x1="76875" y1="34750" x2="73375" y2="29125"/>
                          <a14:foregroundMark x1="73375" y1="29125" x2="68500" y2="42375"/>
                          <a14:foregroundMark x1="68500" y1="42375" x2="68375" y2="51125"/>
                          <a14:foregroundMark x1="68375" y1="51125" x2="68625" y2="51750"/>
                          <a14:foregroundMark x1="87500" y1="34750" x2="87875" y2="42250"/>
                          <a14:foregroundMark x1="87875" y1="42250" x2="87375" y2="44250"/>
                          <a14:foregroundMark x1="68750" y1="22250" x2="68750" y2="23000"/>
                        </a14:backgroundRemoval>
                      </a14:imgEffect>
                    </a14:imgLayer>
                  </a14:imgProps>
                </a:ext>
              </a:extLst>
            </a:blip>
            <a:srcRect l="52334" t="20160" r="10516" b="42138"/>
            <a:stretch/>
          </p:blipFill>
          <p:spPr>
            <a:xfrm rot="13247487">
              <a:off x="7432534" y="4760188"/>
              <a:ext cx="1578580" cy="16020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43374AB-49ED-E939-382A-E02A5B5B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1364" y1="71909" x2="11364" y2="71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t="12179" r="8839" b="21405"/>
            <a:stretch/>
          </p:blipFill>
          <p:spPr>
            <a:xfrm rot="21240033">
              <a:off x="9051769" y="3984298"/>
              <a:ext cx="1146152" cy="900000"/>
            </a:xfrm>
            <a:prstGeom prst="rect">
              <a:avLst/>
            </a:prstGeom>
          </p:spPr>
        </p:pic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F6DBB112-E28B-4675-14EA-9AAD9C4128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9002" y="4894277"/>
              <a:ext cx="846195" cy="664521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dash"/>
              <a:headEnd type="triangle" w="sm" len="med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A04B62-2714-128B-9E19-01D16C5B5466}"/>
              </a:ext>
            </a:extLst>
          </p:cNvPr>
          <p:cNvSpPr txBox="1"/>
          <p:nvPr/>
        </p:nvSpPr>
        <p:spPr>
          <a:xfrm rot="19326808">
            <a:off x="8074567" y="3975662"/>
            <a:ext cx="180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электродвигатель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DC29DD-5882-2B35-1911-31B3675201D2}"/>
              </a:ext>
            </a:extLst>
          </p:cNvPr>
          <p:cNvSpPr txBox="1"/>
          <p:nvPr/>
        </p:nvSpPr>
        <p:spPr>
          <a:xfrm rot="19326808">
            <a:off x="9465690" y="5308458"/>
            <a:ext cx="1082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редуктор</a:t>
            </a:r>
          </a:p>
        </p:txBody>
      </p:sp>
      <p:sp>
        <p:nvSpPr>
          <p:cNvPr id="41" name="Дуга 40">
            <a:extLst>
              <a:ext uri="{FF2B5EF4-FFF2-40B4-BE49-F238E27FC236}">
                <a16:creationId xmlns:a16="http://schemas.microsoft.com/office/drawing/2014/main" id="{D40FD361-42B6-6C59-81C9-552DD0822AD0}"/>
              </a:ext>
            </a:extLst>
          </p:cNvPr>
          <p:cNvSpPr/>
          <p:nvPr/>
        </p:nvSpPr>
        <p:spPr>
          <a:xfrm rot="19818774">
            <a:off x="8962001" y="3963264"/>
            <a:ext cx="991902" cy="991902"/>
          </a:xfrm>
          <a:prstGeom prst="arc">
            <a:avLst>
              <a:gd name="adj1" fmla="val 17605882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6FDD65E1-7123-C580-BEA8-93F3B72B327D}"/>
              </a:ext>
            </a:extLst>
          </p:cNvPr>
          <p:cNvSpPr/>
          <p:nvPr/>
        </p:nvSpPr>
        <p:spPr>
          <a:xfrm rot="11626331">
            <a:off x="9689443" y="4685208"/>
            <a:ext cx="991902" cy="991902"/>
          </a:xfrm>
          <a:prstGeom prst="arc">
            <a:avLst>
              <a:gd name="adj1" fmla="val 18486168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8DD614-C6F3-A5C8-DB70-7F5AA9D26371}"/>
              </a:ext>
            </a:extLst>
          </p:cNvPr>
          <p:cNvSpPr txBox="1"/>
          <p:nvPr/>
        </p:nvSpPr>
        <p:spPr>
          <a:xfrm>
            <a:off x="9977273" y="3806566"/>
            <a:ext cx="5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х4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CF28D6-03D2-3107-3DC8-83A71DB36685}"/>
              </a:ext>
            </a:extLst>
          </p:cNvPr>
          <p:cNvSpPr txBox="1"/>
          <p:nvPr/>
        </p:nvSpPr>
        <p:spPr>
          <a:xfrm>
            <a:off x="7449993" y="6156692"/>
            <a:ext cx="5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х4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36053D-4282-1841-097A-E8FE1E2FFEEF}"/>
              </a:ext>
            </a:extLst>
          </p:cNvPr>
          <p:cNvSpPr txBox="1"/>
          <p:nvPr/>
        </p:nvSpPr>
        <p:spPr>
          <a:xfrm rot="19326808">
            <a:off x="8170136" y="6600230"/>
            <a:ext cx="1757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усиленное колесо</a:t>
            </a:r>
          </a:p>
        </p:txBody>
      </p:sp>
      <p:sp>
        <p:nvSpPr>
          <p:cNvPr id="46" name="Дуга 45">
            <a:extLst>
              <a:ext uri="{FF2B5EF4-FFF2-40B4-BE49-F238E27FC236}">
                <a16:creationId xmlns:a16="http://schemas.microsoft.com/office/drawing/2014/main" id="{3F7232C9-BE22-03F7-267B-E3BBC25EBA18}"/>
              </a:ext>
            </a:extLst>
          </p:cNvPr>
          <p:cNvSpPr/>
          <p:nvPr/>
        </p:nvSpPr>
        <p:spPr>
          <a:xfrm rot="11626331">
            <a:off x="8362240" y="6196706"/>
            <a:ext cx="991902" cy="991902"/>
          </a:xfrm>
          <a:prstGeom prst="arc">
            <a:avLst>
              <a:gd name="adj1" fmla="val 18125981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8DC534-110C-D35E-3C59-1DD8C5695758}"/>
              </a:ext>
            </a:extLst>
          </p:cNvPr>
          <p:cNvSpPr txBox="1"/>
          <p:nvPr/>
        </p:nvSpPr>
        <p:spPr>
          <a:xfrm>
            <a:off x="2510620" y="792664"/>
            <a:ext cx="567220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Каждое колесо приводится в движение отдельным электродвигателем. Управление скоростью и направлением вращения колес происходит через драйверы двигателей от сигналов с основного контроллера.</a:t>
            </a:r>
          </a:p>
        </p:txBody>
      </p:sp>
    </p:spTree>
    <p:extLst>
      <p:ext uri="{BB962C8B-B14F-4D97-AF65-F5344CB8AC3E}">
        <p14:creationId xmlns:p14="http://schemas.microsoft.com/office/powerpoint/2010/main" val="140702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C8E9A-3B94-66E5-6514-CC31C9402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350B532-5295-5B48-95CD-0CFD2FE1080B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0F05D3-9460-3F64-B4B3-26A453B7A1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D34877A6-C0F9-6742-BD4E-8CA38390B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30B2F26-C53E-3208-F790-5356F80045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77A95D3A-28F8-5BBF-1BAD-9F17095949D4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9393FF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3E2A05-CC62-2E46-8838-91DCD2711D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1709" t="46176" r="44523" b="33468"/>
          <a:stretch/>
        </p:blipFill>
        <p:spPr>
          <a:xfrm>
            <a:off x="4332168" y="3880311"/>
            <a:ext cx="1242020" cy="1224242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92DF69A-2091-E857-3ED5-F0F1579B9374}"/>
              </a:ext>
            </a:extLst>
          </p:cNvPr>
          <p:cNvSpPr/>
          <p:nvPr/>
        </p:nvSpPr>
        <p:spPr>
          <a:xfrm>
            <a:off x="-1455207" y="4068519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642BC8D-C2A6-00AD-D648-D6279D9C3C52}"/>
              </a:ext>
            </a:extLst>
          </p:cNvPr>
          <p:cNvGrpSpPr>
            <a:grpSpLocks noChangeAspect="1"/>
          </p:cNvGrpSpPr>
          <p:nvPr/>
        </p:nvGrpSpPr>
        <p:grpSpPr>
          <a:xfrm rot="13500000">
            <a:off x="1299393" y="5593388"/>
            <a:ext cx="1749785" cy="1333522"/>
            <a:chOff x="3284218" y="3800475"/>
            <a:chExt cx="8023862" cy="611505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4104E34-9500-3E47-1643-6289389FBE38}"/>
                </a:ext>
              </a:extLst>
            </p:cNvPr>
            <p:cNvGrpSpPr/>
            <p:nvPr/>
          </p:nvGrpSpPr>
          <p:grpSpPr>
            <a:xfrm>
              <a:off x="3284218" y="3800475"/>
              <a:ext cx="8023862" cy="6115050"/>
              <a:chOff x="3154680" y="3838575"/>
              <a:chExt cx="8023862" cy="6115050"/>
            </a:xfrm>
          </p:grpSpPr>
          <p:pic>
            <p:nvPicPr>
              <p:cNvPr id="11" name="Picture 4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110B6DF8-38B3-EEB0-4A4C-3431962F10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6191" y1="27051" x2="38867" y2="41992"/>
                            <a14:foregroundMark x1="38867" y1="41992" x2="36914" y2="52148"/>
                            <a14:foregroundMark x1="36914" y1="52148" x2="40723" y2="59277"/>
                            <a14:foregroundMark x1="40723" y1="59277" x2="50977" y2="63086"/>
                            <a14:foregroundMark x1="50977" y1="63086" x2="61719" y2="56543"/>
                            <a14:foregroundMark x1="61719" y1="56543" x2="58887" y2="39453"/>
                            <a14:foregroundMark x1="58887" y1="39453" x2="65723" y2="33594"/>
                            <a14:foregroundMark x1="65723" y1="33594" x2="75488" y2="38184"/>
                            <a14:foregroundMark x1="75488" y1="38184" x2="72656" y2="66211"/>
                            <a14:foregroundMark x1="72656" y1="66211" x2="72168" y2="66211"/>
                            <a14:foregroundMark x1="65137" y1="33105" x2="68555" y2="42773"/>
                            <a14:foregroundMark x1="68555" y1="42773" x2="69141" y2="58398"/>
                            <a14:foregroundMark x1="69141" y1="58398" x2="66797" y2="62793"/>
                            <a14:foregroundMark x1="66797" y1="62793" x2="66992" y2="41602"/>
                            <a14:foregroundMark x1="61621" y1="47168" x2="55078" y2="48438"/>
                            <a14:foregroundMark x1="55078" y1="48438" x2="38281" y2="63086"/>
                            <a14:foregroundMark x1="38281" y1="63086" x2="60645" y2="63574"/>
                            <a14:foregroundMark x1="60645" y1="63574" x2="72656" y2="60059"/>
                            <a14:foregroundMark x1="35156" y1="66211" x2="47656" y2="65234"/>
                            <a14:foregroundMark x1="47656" y1="65234" x2="48047" y2="652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54" t="18224" r="8515" b="19081"/>
              <a:stretch/>
            </p:blipFill>
            <p:spPr bwMode="auto">
              <a:xfrm>
                <a:off x="5372102" y="3838575"/>
                <a:ext cx="580644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428AE92E-F083-8ED6-0ADA-164BD26A1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11719" y1="23242" x2="13867" y2="75781"/>
                            <a14:foregroundMark x1="81348" y1="24219" x2="81348" y2="29395"/>
                            <a14:foregroundMark x1="80371" y1="54199" x2="79297" y2="74609"/>
                            <a14:foregroundMark x1="79297" y1="74609" x2="81543" y2="72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21" t="17594" r="7698" b="18075"/>
              <a:stretch/>
            </p:blipFill>
            <p:spPr bwMode="auto">
              <a:xfrm flipH="1">
                <a:off x="3154680" y="3838575"/>
                <a:ext cx="223200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E9754C7-D5FF-A68D-F114-B9D395138939}"/>
                </a:ext>
              </a:extLst>
            </p:cNvPr>
            <p:cNvSpPr/>
            <p:nvPr/>
          </p:nvSpPr>
          <p:spPr>
            <a:xfrm>
              <a:off x="3563297" y="3909060"/>
              <a:ext cx="1897021" cy="288036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352619F-9C0F-774C-799A-567A0E76CA1F}"/>
                </a:ext>
              </a:extLst>
            </p:cNvPr>
            <p:cNvSpPr/>
            <p:nvPr/>
          </p:nvSpPr>
          <p:spPr>
            <a:xfrm>
              <a:off x="3563297" y="6926581"/>
              <a:ext cx="1897021" cy="288036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14" name="Picture 4" descr="Picture background">
            <a:extLst>
              <a:ext uri="{FF2B5EF4-FFF2-40B4-BE49-F238E27FC236}">
                <a16:creationId xmlns:a16="http://schemas.microsoft.com/office/drawing/2014/main" id="{E5057808-1591-FD27-FFAA-CF03D3C22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9" b="89980" l="6054" r="89979">
                        <a14:foregroundMark x1="6054" y1="52429" x2="23591" y2="46862"/>
                        <a14:foregroundMark x1="6054" y1="62348" x2="7516" y2="53543"/>
                        <a14:foregroundMark x1="7516" y1="53543" x2="10125" y2="50202"/>
                        <a14:foregroundMark x1="16075" y1="27935" x2="15553" y2="33502"/>
                        <a14:foregroundMark x1="24843" y1="30364" x2="24322" y2="37652"/>
                        <a14:foregroundMark x1="34134" y1="31984" x2="33612" y2="38360"/>
                        <a14:foregroundMark x1="42902" y1="34008" x2="41649" y2="41700"/>
                        <a14:foregroundMark x1="48121" y1="33198" x2="51879" y2="39575"/>
                        <a14:foregroundMark x1="56889" y1="31579" x2="60334" y2="37753"/>
                        <a14:foregroundMark x1="60334" y1="37753" x2="60647" y2="37854"/>
                        <a14:foregroundMark x1="66493" y1="29858" x2="69729" y2="36842"/>
                        <a14:foregroundMark x1="74948" y1="28846" x2="76931" y2="34211"/>
                        <a14:foregroundMark x1="56159" y1="69939" x2="55219" y2="53644"/>
                        <a14:foregroundMark x1="65449" y1="62652" x2="63152" y2="51417"/>
                        <a14:foregroundMark x1="65449" y1="68421" x2="65971" y2="64575"/>
                        <a14:foregroundMark x1="83507" y1="65081" x2="81733" y2="52429"/>
                        <a14:foregroundMark x1="32881" y1="70445" x2="37683" y2="55061"/>
                        <a14:foregroundMark x1="25157" y1="62854" x2="27349" y2="55061"/>
                        <a14:foregroundMark x1="23591" y1="68016" x2="24113" y2="65283"/>
                        <a14:foregroundMark x1="14614" y1="65992" x2="15553" y2="62146"/>
                        <a14:foregroundMark x1="6054" y1="63563" x2="6576" y2="59717"/>
                        <a14:foregroundMark x1="25365" y1="28644" x2="22860" y2="32996"/>
                        <a14:foregroundMark x1="34134" y1="30769" x2="33403" y2="36842"/>
                        <a14:foregroundMark x1="43633" y1="32996" x2="42380" y2="38866"/>
                        <a14:foregroundMark x1="47912" y1="31984" x2="50626" y2="37348"/>
                        <a14:foregroundMark x1="56472" y1="30769" x2="59708" y2="35223"/>
                        <a14:foregroundMark x1="65449" y1="29555" x2="68476" y2="33502"/>
                        <a14:foregroundMark x1="74948" y1="28138" x2="76931" y2="33704"/>
                        <a14:foregroundMark x1="15866" y1="27126" x2="15344" y2="35425"/>
                        <a14:backgroundMark x1="11795" y1="60425" x2="10334" y2="72368"/>
                        <a14:backgroundMark x1="20355" y1="62146" x2="18894" y2="73279"/>
                        <a14:backgroundMark x1="29854" y1="64372" x2="26096" y2="75304"/>
                        <a14:backgroundMark x1="45929" y1="46154" x2="47390" y2="76923"/>
                        <a14:backgroundMark x1="60960" y1="63866" x2="62213" y2="73279"/>
                        <a14:backgroundMark x1="69937" y1="62348" x2="71190" y2="71660"/>
                        <a14:backgroundMark x1="78706" y1="60729" x2="80480" y2="70142"/>
                        <a14:backgroundMark x1="45929" y1="35931" x2="42380" y2="22571"/>
                        <a14:backgroundMark x1="45929" y1="43421" x2="43946" y2="54656"/>
                        <a14:backgroundMark x1="43946" y1="54656" x2="43946" y2="54656"/>
                        <a14:backgroundMark x1="28079" y1="63158" x2="28079" y2="68016"/>
                        <a14:backgroundMark x1="22338" y1="61943" x2="17850" y2="65283"/>
                        <a14:backgroundMark x1="17850" y1="65283" x2="18058" y2="65283"/>
                        <a14:backgroundMark x1="19102" y1="61437" x2="20146" y2="65081"/>
                        <a14:backgroundMark x1="10125" y1="59008" x2="10856" y2="62854"/>
                        <a14:backgroundMark x1="62422" y1="63158" x2="61482" y2="68016"/>
                        <a14:backgroundMark x1="70981" y1="61437" x2="70981" y2="65587"/>
                        <a14:backgroundMark x1="67745" y1="62348" x2="68998" y2="63866"/>
                        <a14:backgroundMark x1="79749" y1="60223" x2="79749" y2="63563"/>
                        <a14:backgroundMark x1="80689" y1="59919" x2="79958" y2="62652"/>
                        <a14:backgroundMark x1="45929" y1="41700" x2="45616" y2="44433"/>
                        <a14:backgroundMark x1="45198" y1="38057" x2="45198" y2="38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08" r="11226" b="27387"/>
          <a:stretch/>
        </p:blipFill>
        <p:spPr bwMode="auto">
          <a:xfrm rot="21211808">
            <a:off x="860880" y="4394259"/>
            <a:ext cx="1425351" cy="7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Дуга 14">
            <a:extLst>
              <a:ext uri="{FF2B5EF4-FFF2-40B4-BE49-F238E27FC236}">
                <a16:creationId xmlns:a16="http://schemas.microsoft.com/office/drawing/2014/main" id="{234F7B3E-B4DC-B763-4E41-62343DEA0190}"/>
              </a:ext>
            </a:extLst>
          </p:cNvPr>
          <p:cNvSpPr/>
          <p:nvPr/>
        </p:nvSpPr>
        <p:spPr>
          <a:xfrm rot="1070696">
            <a:off x="1480576" y="4708526"/>
            <a:ext cx="1245977" cy="1245977"/>
          </a:xfrm>
          <a:prstGeom prst="arc">
            <a:avLst>
              <a:gd name="adj1" fmla="val 16401777"/>
              <a:gd name="adj2" fmla="val 1047714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25">
            <a:extLst>
              <a:ext uri="{FF2B5EF4-FFF2-40B4-BE49-F238E27FC236}">
                <a16:creationId xmlns:a16="http://schemas.microsoft.com/office/drawing/2014/main" id="{C8330FF7-0F43-1568-AB53-95B604B5863D}"/>
              </a:ext>
            </a:extLst>
          </p:cNvPr>
          <p:cNvSpPr/>
          <p:nvPr/>
        </p:nvSpPr>
        <p:spPr>
          <a:xfrm>
            <a:off x="645605" y="262745"/>
            <a:ext cx="9400604" cy="1354056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41417-2F44-657E-A862-E6E2B08F0AD3}"/>
              </a:ext>
            </a:extLst>
          </p:cNvPr>
          <p:cNvSpPr txBox="1"/>
          <p:nvPr/>
        </p:nvSpPr>
        <p:spPr>
          <a:xfrm>
            <a:off x="645606" y="284089"/>
            <a:ext cx="940060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Плата-модуль с двумя драйверами шаговых двигателей L9110S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B1FDC5-1FF1-C0C0-7FB6-B5FBFD15F1DE}"/>
              </a:ext>
            </a:extLst>
          </p:cNvPr>
          <p:cNvSpPr txBox="1"/>
          <p:nvPr/>
        </p:nvSpPr>
        <p:spPr>
          <a:xfrm>
            <a:off x="645404" y="524440"/>
            <a:ext cx="9400804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Драйвер мотора является обязательной частью конструкции любого передвижного робота, следующего по курсу за намеченной полосой или самостоятельно корректирующего собственные движения при обнаружении препятствия.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Модуль содержит 2 микросхемы драйвера L9110S, которые используются для смены полярности питания 4-х моторов.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Каждый двухканальный драйвер двигателя позволяет управлять двумя электромоторами постоянного тока одновременно (управляя направлением вращения каждого двигателя по отдельности или же, управляя скоростью вращения сразу двух двигателей).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DD505-993E-157B-54A7-AE86F3014F6E}"/>
              </a:ext>
            </a:extLst>
          </p:cNvPr>
          <p:cNvSpPr txBox="1"/>
          <p:nvPr/>
        </p:nvSpPr>
        <p:spPr>
          <a:xfrm rot="18900000">
            <a:off x="2160165" y="6787106"/>
            <a:ext cx="134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плата-модуль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446819-5539-2586-CFCD-FC09BED70C52}"/>
              </a:ext>
            </a:extLst>
          </p:cNvPr>
          <p:cNvSpPr txBox="1"/>
          <p:nvPr/>
        </p:nvSpPr>
        <p:spPr>
          <a:xfrm rot="20700000">
            <a:off x="46086" y="4252556"/>
            <a:ext cx="126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два драйвера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L9110S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Дуга 27">
            <a:extLst>
              <a:ext uri="{FF2B5EF4-FFF2-40B4-BE49-F238E27FC236}">
                <a16:creationId xmlns:a16="http://schemas.microsoft.com/office/drawing/2014/main" id="{D01B53EA-66A0-6D78-B1E0-8CFFA7B2A76F}"/>
              </a:ext>
            </a:extLst>
          </p:cNvPr>
          <p:cNvSpPr/>
          <p:nvPr/>
        </p:nvSpPr>
        <p:spPr>
          <a:xfrm rot="10800000" flipV="1">
            <a:off x="702634" y="4912494"/>
            <a:ext cx="1465904" cy="1747443"/>
          </a:xfrm>
          <a:prstGeom prst="arc">
            <a:avLst>
              <a:gd name="adj1" fmla="val 18564471"/>
              <a:gd name="adj2" fmla="val 5880378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1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B8FDD-7136-DD17-9926-ECB3A17E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1097385-13BA-B2C7-90B4-893CFBD747C1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73CA91-CF1A-1128-A311-4469F87920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1F3753AB-A6BF-8663-37A3-C2BEE5F85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C238C0-9188-05AD-5ED7-68ECDAC51C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4360528C-2CB9-E621-4343-EDCFA6C80750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9393FF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3D58A-700E-D6AB-CE44-C1BDA5B0493D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5579" t="8868" r="45895" b="48309"/>
          <a:stretch/>
        </p:blipFill>
        <p:spPr>
          <a:xfrm>
            <a:off x="2877113" y="1626179"/>
            <a:ext cx="2573460" cy="2575460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Скругленный прямоугольник 25">
            <a:extLst>
              <a:ext uri="{FF2B5EF4-FFF2-40B4-BE49-F238E27FC236}">
                <a16:creationId xmlns:a16="http://schemas.microsoft.com/office/drawing/2014/main" id="{482F737D-F1D3-5B6C-5AE3-DB17A2DE2033}"/>
              </a:ext>
            </a:extLst>
          </p:cNvPr>
          <p:cNvSpPr/>
          <p:nvPr/>
        </p:nvSpPr>
        <p:spPr>
          <a:xfrm>
            <a:off x="1426040" y="262745"/>
            <a:ext cx="7839733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7D0C2-6632-7A61-339A-661D961567C2}"/>
              </a:ext>
            </a:extLst>
          </p:cNvPr>
          <p:cNvSpPr txBox="1"/>
          <p:nvPr/>
        </p:nvSpPr>
        <p:spPr>
          <a:xfrm>
            <a:off x="1426041" y="320665"/>
            <a:ext cx="783973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Контроллер </a:t>
            </a:r>
            <a:r>
              <a:rPr lang="ru-RU" sz="1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Uno</a:t>
            </a: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совместимый с </a:t>
            </a:r>
            <a:r>
              <a:rPr lang="ru-RU" sz="1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Arduino</a:t>
            </a:r>
            <a:endParaRPr lang="ru-RU" sz="1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8312E-A80A-B5D6-5994-2A9E241DB571}"/>
              </a:ext>
            </a:extLst>
          </p:cNvPr>
          <p:cNvSpPr txBox="1"/>
          <p:nvPr/>
        </p:nvSpPr>
        <p:spPr>
          <a:xfrm>
            <a:off x="1425940" y="619976"/>
            <a:ext cx="783973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Предназначен для быстрого программирования устройств на базе микроконтроллера.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Модуль содержит встроенный стабилизатор напряжения и программатор. Для программирования используется USB-кабель. Микроконтроллер содержит встроенную флэш-память для хранения кода программы. Программирование (написание кода) происходит на компьютере.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764F874-6660-E614-23B1-0F6106EED435}"/>
              </a:ext>
            </a:extLst>
          </p:cNvPr>
          <p:cNvSpPr/>
          <p:nvPr/>
        </p:nvSpPr>
        <p:spPr>
          <a:xfrm>
            <a:off x="4949237" y="3779837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1105D5-1668-53B4-0672-8845DB2F2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5" b="94231" l="2667" r="91000">
                        <a14:foregroundMark x1="54111" y1="4038" x2="56333" y2="69615"/>
                        <a14:foregroundMark x1="14333" y1="81154" x2="53556" y2="68846"/>
                        <a14:foregroundMark x1="53556" y1="68846" x2="55222" y2="67308"/>
                        <a14:foregroundMark x1="2667" y1="74231" x2="18444" y2="73269"/>
                        <a14:foregroundMark x1="27667" y1="67115" x2="27667" y2="67115"/>
                        <a14:foregroundMark x1="30556" y1="65769" x2="30556" y2="65769"/>
                        <a14:foregroundMark x1="19111" y1="69615" x2="37333" y2="63846"/>
                        <a14:foregroundMark x1="22222" y1="67885" x2="32444" y2="65192"/>
                        <a14:foregroundMark x1="32778" y1="92115" x2="32778" y2="92115"/>
                        <a14:foregroundMark x1="36889" y1="94615" x2="36889" y2="94615"/>
                        <a14:foregroundMark x1="90667" y1="4038" x2="80667" y2="11538"/>
                        <a14:foregroundMark x1="91000" y1="2115" x2="91000" y2="2115"/>
                        <a14:foregroundMark x1="80222" y1="2308" x2="80222" y2="2308"/>
                        <a14:foregroundMark x1="83444" y1="2115" x2="62667" y2="4038"/>
                        <a14:foregroundMark x1="79444" y1="77885" x2="79444" y2="77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8995">
            <a:off x="7782759" y="5546243"/>
            <a:ext cx="3087053" cy="1783631"/>
          </a:xfrm>
          <a:prstGeom prst="rect">
            <a:avLst/>
          </a:prstGeom>
        </p:spPr>
      </p:pic>
      <p:sp>
        <p:nvSpPr>
          <p:cNvPr id="14" name="Дуга 13">
            <a:extLst>
              <a:ext uri="{FF2B5EF4-FFF2-40B4-BE49-F238E27FC236}">
                <a16:creationId xmlns:a16="http://schemas.microsoft.com/office/drawing/2014/main" id="{3277C4C6-F81D-5621-794F-DC73D5BE1EB3}"/>
              </a:ext>
            </a:extLst>
          </p:cNvPr>
          <p:cNvSpPr/>
          <p:nvPr/>
        </p:nvSpPr>
        <p:spPr>
          <a:xfrm rot="17069149">
            <a:off x="5641509" y="4403718"/>
            <a:ext cx="1245977" cy="1245977"/>
          </a:xfrm>
          <a:prstGeom prst="arc">
            <a:avLst>
              <a:gd name="adj1" fmla="val 14915172"/>
              <a:gd name="adj2" fmla="val 1047714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693AE6D8-5A1B-B7D1-1E6E-2783AA81566B}"/>
              </a:ext>
            </a:extLst>
          </p:cNvPr>
          <p:cNvSpPr/>
          <p:nvPr/>
        </p:nvSpPr>
        <p:spPr>
          <a:xfrm rot="16433824" flipV="1">
            <a:off x="7954945" y="6625244"/>
            <a:ext cx="991902" cy="991902"/>
          </a:xfrm>
          <a:prstGeom prst="arc">
            <a:avLst>
              <a:gd name="adj1" fmla="val 19814521"/>
              <a:gd name="adj2" fmla="val 2542894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A8A7C-2160-9C78-88C5-C6A6B9016D23}"/>
              </a:ext>
            </a:extLst>
          </p:cNvPr>
          <p:cNvSpPr txBox="1"/>
          <p:nvPr/>
        </p:nvSpPr>
        <p:spPr>
          <a:xfrm rot="3703335">
            <a:off x="5061412" y="6454183"/>
            <a:ext cx="154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USB-кабель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9D802AE-D508-9B31-88DB-CCB31A144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7" b="94737" l="6145" r="94786">
                        <a14:foregroundMark x1="40223" y1="5034" x2="51583" y2="27002"/>
                        <a14:foregroundMark x1="51583" y1="27002" x2="51583" y2="27002"/>
                        <a14:foregroundMark x1="94786" y1="32265" x2="81937" y2="38215"/>
                        <a14:foregroundMark x1="86220" y1="54233" x2="86220" y2="54233"/>
                        <a14:foregroundMark x1="67970" y1="68650" x2="67970" y2="68650"/>
                        <a14:foregroundMark x1="62570" y1="65446" x2="62570" y2="65446"/>
                        <a14:foregroundMark x1="54562" y1="60870" x2="54562" y2="60870"/>
                        <a14:foregroundMark x1="51024" y1="58581" x2="51024" y2="58581"/>
                        <a14:foregroundMark x1="48417" y1="56751" x2="48417" y2="56751"/>
                        <a14:foregroundMark x1="45251" y1="54691" x2="45251" y2="54691"/>
                        <a14:foregroundMark x1="42644" y1="53547" x2="42644" y2="53547"/>
                        <a14:foregroundMark x1="35382" y1="48970" x2="35382" y2="48970"/>
                        <a14:foregroundMark x1="31844" y1="46453" x2="31844" y2="46453"/>
                        <a14:foregroundMark x1="32216" y1="47368" x2="32216" y2="47368"/>
                        <a14:foregroundMark x1="29236" y1="45309" x2="29236" y2="45309"/>
                        <a14:foregroundMark x1="27188" y1="44394" x2="27188" y2="44394"/>
                        <a14:foregroundMark x1="25512" y1="42792" x2="25512" y2="42792"/>
                        <a14:foregroundMark x1="24209" y1="42105" x2="24209" y2="42105"/>
                        <a14:foregroundMark x1="33520" y1="30664" x2="33520" y2="30664"/>
                        <a14:backgroundMark x1="34823" y1="46224" x2="34823" y2="46224"/>
                        <a14:backgroundMark x1="59777" y1="17391" x2="59777" y2="17391"/>
                        <a14:backgroundMark x1="8007" y1="47368" x2="81006" y2="91762"/>
                        <a14:backgroundMark x1="10056" y1="37300" x2="19367" y2="64989"/>
                        <a14:backgroundMark x1="15829" y1="61098" x2="18250" y2="70481"/>
                        <a14:backgroundMark x1="5400" y1="37986" x2="6518" y2="41648"/>
                        <a14:backgroundMark x1="34451" y1="94050" x2="35940" y2="94508"/>
                        <a14:backgroundMark x1="30354" y1="92220" x2="35382" y2="93822"/>
                        <a14:backgroundMark x1="63687" y1="79634" x2="78957" y2="80320"/>
                        <a14:backgroundMark x1="78957" y1="80320" x2="79702" y2="80092"/>
                        <a14:backgroundMark x1="77654" y1="74600" x2="80261" y2="83524"/>
                        <a14:backgroundMark x1="75791" y1="66133" x2="75791" y2="66133"/>
                        <a14:backgroundMark x1="89199" y1="47368" x2="89199" y2="47368"/>
                        <a14:backgroundMark x1="27188" y1="44851" x2="27188" y2="44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3112" r="2227" b="27945"/>
          <a:stretch/>
        </p:blipFill>
        <p:spPr bwMode="auto">
          <a:xfrm>
            <a:off x="6124644" y="4221787"/>
            <a:ext cx="3080043" cy="22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3B007-F548-469F-C4D6-A8DE671F9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7" b="94737" l="6145" r="94786">
                        <a14:foregroundMark x1="47096" y1="18324" x2="47194" y2="18514"/>
                        <a14:foregroundMark x1="11918" y1="48284" x2="11918" y2="48284"/>
                        <a14:foregroundMark x1="10428" y1="40046" x2="18808" y2="69108"/>
                        <a14:foregroundMark x1="15642" y1="47140" x2="17691" y2="60412"/>
                        <a14:foregroundMark x1="12104" y1="37757" x2="14153" y2="44394"/>
                        <a14:foregroundMark x1="12104" y1="37071" x2="12104" y2="37071"/>
                        <a14:foregroundMark x1="6331" y1="39588" x2="6331" y2="39588"/>
                        <a14:foregroundMark x1="11918" y1="36384" x2="11918" y2="36384"/>
                        <a14:foregroundMark x1="32588" y1="94737" x2="32588" y2="92220"/>
                        <a14:foregroundMark x1="76536" y1="78490" x2="65177" y2="81007"/>
                        <a14:foregroundMark x1="79143" y1="78719" x2="76909" y2="82380"/>
                        <a14:foregroundMark x1="78585" y1="77574" x2="78957" y2="80778"/>
                        <a14:foregroundMark x1="78212" y1="76430" x2="78212" y2="76430"/>
                        <a14:foregroundMark x1="79516" y1="81007" x2="79516" y2="81007"/>
                        <a14:foregroundMark x1="79516" y1="80092" x2="79516" y2="80092"/>
                        <a14:foregroundMark x1="79516" y1="78032" x2="79516" y2="78032"/>
                        <a14:backgroundMark x1="34823" y1="46224" x2="34823" y2="46224"/>
                        <a14:backgroundMark x1="59777" y1="17391" x2="59777" y2="17391"/>
                        <a14:backgroundMark x1="27747" y1="47826" x2="45251" y2="11213"/>
                        <a14:backgroundMark x1="45251" y1="11213" x2="62011" y2="26545"/>
                        <a14:backgroundMark x1="62011" y1="26545" x2="60708" y2="64531"/>
                        <a14:backgroundMark x1="60708" y1="64531" x2="75605" y2="43707"/>
                        <a14:backgroundMark x1="75605" y1="43707" x2="83799" y2="21968"/>
                        <a14:backgroundMark x1="83799" y1="21968" x2="84358" y2="21281"/>
                        <a14:backgroundMark x1="85102" y1="21281" x2="82868" y2="63616"/>
                        <a14:backgroundMark x1="82868" y1="63616" x2="83613" y2="67048"/>
                        <a14:backgroundMark x1="67039" y1="67963" x2="91806" y2="30206"/>
                        <a14:backgroundMark x1="91806" y1="30206" x2="92924" y2="26773"/>
                        <a14:backgroundMark x1="89572" y1="58810" x2="94413" y2="30664"/>
                        <a14:backgroundMark x1="89199" y1="31579" x2="93669" y2="34554"/>
                        <a14:backgroundMark x1="69274" y1="69794" x2="61825" y2="64989"/>
                        <a14:backgroundMark x1="47486" y1="63616" x2="50652" y2="17162"/>
                        <a14:backgroundMark x1="50652" y1="17162" x2="34637" y2="9840"/>
                        <a14:backgroundMark x1="34637" y1="9840" x2="36872" y2="16018"/>
                        <a14:backgroundMark x1="22719" y1="24943" x2="37616" y2="48741"/>
                        <a14:backgroundMark x1="37616" y1="48741" x2="42831" y2="52860"/>
                        <a14:backgroundMark x1="24209" y1="41648" x2="38920" y2="49199"/>
                        <a14:backgroundMark x1="41341" y1="53318" x2="54749" y2="60641"/>
                        <a14:backgroundMark x1="40037" y1="4805" x2="45624" y2="14188"/>
                        <a14:backgroundMark x1="47114" y1="18535" x2="48603" y2="26773"/>
                        <a14:backgroundMark x1="49721" y1="23570" x2="53073" y2="28146"/>
                        <a14:backgroundMark x1="33892" y1="30435" x2="33706" y2="31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3" t="35326" r="19275" b="4121"/>
          <a:stretch/>
        </p:blipFill>
        <p:spPr bwMode="auto">
          <a:xfrm rot="3463420" flipH="1">
            <a:off x="5246824" y="5204384"/>
            <a:ext cx="2839600" cy="1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1EE86A-51AB-B0BB-ED25-81EEE10C0231}"/>
              </a:ext>
            </a:extLst>
          </p:cNvPr>
          <p:cNvSpPr txBox="1"/>
          <p:nvPr/>
        </p:nvSpPr>
        <p:spPr>
          <a:xfrm rot="1403101">
            <a:off x="7770851" y="4460161"/>
            <a:ext cx="154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контроллер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Uno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5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0648-313D-955F-1EBA-C2748ADB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25">
            <a:extLst>
              <a:ext uri="{FF2B5EF4-FFF2-40B4-BE49-F238E27FC236}">
                <a16:creationId xmlns:a16="http://schemas.microsoft.com/office/drawing/2014/main" id="{91FFA797-C690-7D59-FB6F-0DAD3A39A7BF}"/>
              </a:ext>
            </a:extLst>
          </p:cNvPr>
          <p:cNvSpPr/>
          <p:nvPr/>
        </p:nvSpPr>
        <p:spPr>
          <a:xfrm>
            <a:off x="1426040" y="262745"/>
            <a:ext cx="7839733" cy="1185838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B65140C-A44F-1D76-3EF4-5AAF41C79A1C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3C26A6-749A-753C-60F1-D6259CF699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FAF0F5BF-3486-4143-EEDD-CA153590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436D01-7DAA-4374-12AB-C45686B528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891726F5-1E0D-DA29-3DA9-AB31421D35CE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9393FF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E4A67AA-CB5C-31DE-8F5E-0FE1A0C1626B}"/>
              </a:ext>
            </a:extLst>
          </p:cNvPr>
          <p:cNvSpPr>
            <a:spLocks noChangeAspect="1"/>
          </p:cNvSpPr>
          <p:nvPr/>
        </p:nvSpPr>
        <p:spPr>
          <a:xfrm>
            <a:off x="5234617" y="4046151"/>
            <a:ext cx="1224000" cy="122478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239EF4BF-0101-C721-BBFB-DF6C71F2FF76}"/>
              </a:ext>
            </a:extLst>
          </p:cNvPr>
          <p:cNvSpPr/>
          <p:nvPr/>
        </p:nvSpPr>
        <p:spPr>
          <a:xfrm flipV="1">
            <a:off x="5513178" y="4287702"/>
            <a:ext cx="664900" cy="778665"/>
          </a:xfrm>
          <a:prstGeom prst="snip2DiagRect">
            <a:avLst>
              <a:gd name="adj1" fmla="val 5882"/>
              <a:gd name="adj2" fmla="val 22549"/>
            </a:avLst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A977F-D236-504F-7EB9-139AE713EA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116" t="30364" r="34116" b="49280"/>
          <a:stretch/>
        </p:blipFill>
        <p:spPr>
          <a:xfrm>
            <a:off x="5268911" y="2919164"/>
            <a:ext cx="1242020" cy="1224242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913A707-FA7F-8B81-660E-354E37884C45}"/>
              </a:ext>
            </a:extLst>
          </p:cNvPr>
          <p:cNvSpPr/>
          <p:nvPr/>
        </p:nvSpPr>
        <p:spPr>
          <a:xfrm>
            <a:off x="-779749" y="4658543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801CE8-27DB-1631-CC4D-2241B3459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00" b="75900" l="9100" r="96200">
                        <a14:foregroundMark x1="28600" y1="27000" x2="28600" y2="33700"/>
                        <a14:foregroundMark x1="9100" y1="37300" x2="13000" y2="41400"/>
                        <a14:foregroundMark x1="75100" y1="75200" x2="80900" y2="72100"/>
                        <a14:foregroundMark x1="80900" y1="72100" x2="82100" y2="71800"/>
                        <a14:foregroundMark x1="74600" y1="75900" x2="77300" y2="73500"/>
                        <a14:foregroundMark x1="92900" y1="53600" x2="96200" y2="60200"/>
                        <a14:foregroundMark x1="96200" y1="60200" x2="90200" y2="70400"/>
                        <a14:foregroundMark x1="55000" y1="25800" x2="60500" y2="29400"/>
                        <a14:foregroundMark x1="31137" y1="56700" x2="31400" y2="57400"/>
                        <a14:foregroundMark x1="30200" y1="54200" x2="31137" y2="56700"/>
                        <a14:foregroundMark x1="31400" y1="57400" x2="31400" y2="57500"/>
                        <a14:foregroundMark x1="28700" y1="25700" x2="28700" y2="26300"/>
                        <a14:backgroundMark x1="52100" y1="27700" x2="52100" y2="27700"/>
                        <a14:backgroundMark x1="93600" y1="51900" x2="93600" y2="51900"/>
                        <a14:backgroundMark x1="94100" y1="67000" x2="94100" y2="67000"/>
                        <a14:backgroundMark x1="61000" y1="57600" x2="65800" y2="59500"/>
                        <a14:backgroundMark x1="62700" y1="56500" x2="63200" y2="60700"/>
                        <a14:backgroundMark x1="64600" y1="58100" x2="65500" y2="60700"/>
                        <a14:backgroundMark x1="65700" y1="58900" x2="67200" y2="60100"/>
                        <a14:backgroundMark x1="59200" y1="52400" x2="59700" y2="52700"/>
                        <a14:backgroundMark x1="59100" y1="63400" x2="38600" y2="69500"/>
                        <a14:backgroundMark x1="53600" y1="64700" x2="49200" y2="66200"/>
                        <a14:backgroundMark x1="49200" y1="66200" x2="47600" y2="67300"/>
                        <a14:backgroundMark x1="29992" y1="57500" x2="30300" y2="58700"/>
                        <a14:backgroundMark x1="29300" y1="54800" x2="29967" y2="57400"/>
                        <a14:backgroundMark x1="30300" y1="58700" x2="31100" y2="59600"/>
                        <a14:backgroundMark x1="28900" y1="53900" x2="28800" y2="55200"/>
                        <a14:backgroundMark x1="30500" y1="56700" x2="30500" y2="56700"/>
                        <a14:backgroundMark x1="71200" y1="61000" x2="71200" y2="64300"/>
                        <a14:backgroundMark x1="71600" y1="64300" x2="72200" y2="67800"/>
                        <a14:backgroundMark x1="72600" y1="67200" x2="72800" y2="68900"/>
                        <a14:backgroundMark x1="96900" y1="67300" x2="95000" y2="71900"/>
                        <a14:backgroundMark x1="95400" y1="68800" x2="93900" y2="70600"/>
                        <a14:backgroundMark x1="93400" y1="70200" x2="95700" y2="69200"/>
                        <a14:backgroundMark x1="94800" y1="69200" x2="92100" y2="71000"/>
                        <a14:backgroundMark x1="83800" y1="71000" x2="83800" y2="71000"/>
                        <a14:backgroundMark x1="83200" y1="71100" x2="83300" y2="71100"/>
                        <a14:backgroundMark x1="84500" y1="71000" x2="83800" y2="71300"/>
                        <a14:backgroundMark x1="85100" y1="71000" x2="84400" y2="71000"/>
                        <a14:backgroundMark x1="82900" y1="71200" x2="83500" y2="71000"/>
                        <a14:backgroundMark x1="64600" y1="39400" x2="64600" y2="39400"/>
                        <a14:backgroundMark x1="90800" y1="50100" x2="90800" y2="50100"/>
                        <a14:backgroundMark x1="63100" y1="48100" x2="64500" y2="46900"/>
                        <a14:backgroundMark x1="40800" y1="68500" x2="55400" y2="64600"/>
                        <a14:backgroundMark x1="81000" y1="74700" x2="77900" y2="75900"/>
                        <a14:backgroundMark x1="77900" y1="75900" x2="77900" y2="75900"/>
                        <a14:backgroundMark x1="78600" y1="75500" x2="78600" y2="75500"/>
                      </a14:backgroundRemoval>
                    </a14:imgEffect>
                  </a14:imgLayer>
                </a14:imgProps>
              </a:ext>
            </a:extLst>
          </a:blip>
          <a:srcRect t="22160" b="22679"/>
          <a:stretch/>
        </p:blipFill>
        <p:spPr>
          <a:xfrm>
            <a:off x="285622" y="4928036"/>
            <a:ext cx="3602983" cy="1987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D070A-8729-61ED-B94B-FA2FEFC0AFF3}"/>
              </a:ext>
            </a:extLst>
          </p:cNvPr>
          <p:cNvSpPr txBox="1"/>
          <p:nvPr/>
        </p:nvSpPr>
        <p:spPr>
          <a:xfrm>
            <a:off x="1415489" y="320665"/>
            <a:ext cx="7860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Два сервопривода </a:t>
            </a:r>
            <a:r>
              <a:rPr lang="en-US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SG90</a:t>
            </a:r>
            <a:endParaRPr lang="ru-RU" sz="1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Микро сервопривод SG90 с пластиковым редуктором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в комплекте три различные насадки под различные задачи и механизмы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: верхний, синий, предназначен для управления поворотом камеры, а нижний, черный, –  для поворота передних колес и управления направлением движения робота.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EB034B-F574-4CE0-12F4-BA0B1CB43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088" t="62410" r="6276" b="8070"/>
          <a:stretch/>
        </p:blipFill>
        <p:spPr>
          <a:xfrm>
            <a:off x="232156" y="6756161"/>
            <a:ext cx="1828800" cy="764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FD63D1-0D6C-4C52-4462-5CA121EAF1CF}"/>
              </a:ext>
            </a:extLst>
          </p:cNvPr>
          <p:cNvSpPr txBox="1"/>
          <p:nvPr/>
        </p:nvSpPr>
        <p:spPr>
          <a:xfrm>
            <a:off x="1821914" y="7184979"/>
            <a:ext cx="154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набор насадок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D0098-5CFC-6CC3-2558-49B23EBF50A2}"/>
              </a:ext>
            </a:extLst>
          </p:cNvPr>
          <p:cNvSpPr txBox="1"/>
          <p:nvPr/>
        </p:nvSpPr>
        <p:spPr>
          <a:xfrm>
            <a:off x="0" y="6244647"/>
            <a:ext cx="1698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сервопривод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SG90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99FA8B08-AF75-77F7-FFB7-318EAF940FC3}"/>
              </a:ext>
            </a:extLst>
          </p:cNvPr>
          <p:cNvSpPr/>
          <p:nvPr/>
        </p:nvSpPr>
        <p:spPr>
          <a:xfrm rot="15278177">
            <a:off x="357764" y="5914890"/>
            <a:ext cx="991902" cy="991902"/>
          </a:xfrm>
          <a:prstGeom prst="arc">
            <a:avLst>
              <a:gd name="adj1" fmla="val 18125981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id="{314EB385-ED29-7B95-F17D-C7B72229D9A0}"/>
              </a:ext>
            </a:extLst>
          </p:cNvPr>
          <p:cNvSpPr/>
          <p:nvPr/>
        </p:nvSpPr>
        <p:spPr>
          <a:xfrm rot="16932250" flipV="1">
            <a:off x="1407812" y="7031851"/>
            <a:ext cx="991902" cy="991902"/>
          </a:xfrm>
          <a:prstGeom prst="arc">
            <a:avLst>
              <a:gd name="adj1" fmla="val 19190623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2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1FC8-234C-8363-386B-5BA4ED2E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D4C5DA5-66FD-9B38-258B-41551A2BEFB9}"/>
              </a:ext>
            </a:extLst>
          </p:cNvPr>
          <p:cNvSpPr/>
          <p:nvPr/>
        </p:nvSpPr>
        <p:spPr>
          <a:xfrm>
            <a:off x="1146556" y="1550273"/>
            <a:ext cx="8398800" cy="5191200"/>
          </a:xfrm>
          <a:prstGeom prst="roundRect">
            <a:avLst>
              <a:gd name="adj" fmla="val 8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2E36B6-0AE5-AB35-BA1C-967F2FF54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413" t="7544" r="486" b="6140"/>
          <a:stretch/>
        </p:blipFill>
        <p:spPr>
          <a:xfrm>
            <a:off x="1146556" y="1557639"/>
            <a:ext cx="8398700" cy="5191156"/>
          </a:xfrm>
          <a:prstGeom prst="roundRect">
            <a:avLst>
              <a:gd name="adj" fmla="val 8959"/>
            </a:avLst>
          </a:prstGeom>
          <a:ln w="38100">
            <a:solidFill>
              <a:srgbClr val="002060"/>
            </a:solidFill>
          </a:ln>
        </p:spPr>
      </p:pic>
      <p:pic>
        <p:nvPicPr>
          <p:cNvPr id="20" name="Picture 2" descr="OpenMV Cam H7">
            <a:extLst>
              <a:ext uri="{FF2B5EF4-FFF2-40B4-BE49-F238E27FC236}">
                <a16:creationId xmlns:a16="http://schemas.microsoft.com/office/drawing/2014/main" id="{139700BE-3127-5805-8A63-659B4E328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0" b="85000" l="17200" r="83700">
                        <a14:foregroundMark x1="48900" y1="15300" x2="47200" y2="22600"/>
                        <a14:foregroundMark x1="22500" y1="61700" x2="45000" y2="80600"/>
                        <a14:foregroundMark x1="45000" y1="80600" x2="50800" y2="84000"/>
                        <a14:foregroundMark x1="50800" y1="84000" x2="51900" y2="85000"/>
                        <a14:foregroundMark x1="23300" y1="66200" x2="29700" y2="70900"/>
                        <a14:foregroundMark x1="59500" y1="18400" x2="59700" y2="19300"/>
                        <a14:backgroundMark x1="77800" y1="41800" x2="77800" y2="41800"/>
                        <a14:backgroundMark x1="54300" y1="87800" x2="68300" y2="6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5" t="8806" r="7906" b="8801"/>
          <a:stretch/>
        </p:blipFill>
        <p:spPr bwMode="auto">
          <a:xfrm rot="8832440">
            <a:off x="7038102" y="1730400"/>
            <a:ext cx="1977028" cy="1958822"/>
          </a:xfrm>
          <a:prstGeom prst="roundRect">
            <a:avLst>
              <a:gd name="adj" fmla="val 43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269245-F8EC-4F9C-A72E-C543C83D46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936" b="78921" l="54945" r="84316">
                        <a14:foregroundMark x1="54945" y1="76923" x2="55145" y2="77822"/>
                        <a14:foregroundMark x1="82740" y1="64244" x2="83417" y2="64136"/>
                        <a14:foregroundMark x1="80919" y1="64535" x2="82183" y2="64333"/>
                        <a14:foregroundMark x1="82872" y1="65335" x2="82418" y2="66334"/>
                        <a14:foregroundMark x1="83190" y1="64635" x2="82872" y2="65335"/>
                        <a14:foregroundMark x1="83417" y1="64136" x2="83190" y2="64635"/>
                        <a14:foregroundMark x1="82418" y1="66334" x2="82418" y2="66334"/>
                        <a14:backgroundMark x1="55644" y1="76923" x2="55644" y2="76923"/>
                        <a14:backgroundMark x1="57542" y1="76224" x2="57542" y2="76224"/>
                        <a14:backgroundMark x1="59141" y1="75425" x2="59141" y2="75425"/>
                        <a14:backgroundMark x1="61239" y1="74825" x2="61239" y2="74825"/>
                        <a14:backgroundMark x1="62937" y1="73926" x2="62937" y2="73926"/>
                        <a14:backgroundMark x1="64635" y1="73227" x2="64635" y2="73227"/>
                        <a14:backgroundMark x1="66334" y1="72328" x2="66334" y2="72328"/>
                        <a14:backgroundMark x1="59441" y1="75425" x2="59441" y2="75425"/>
                        <a14:backgroundMark x1="74725" y1="68531" x2="74725" y2="68531"/>
                        <a14:backgroundMark x1="76424" y1="67732" x2="76424" y2="67732"/>
                        <a14:backgroundMark x1="78222" y1="67133" x2="78222" y2="67133"/>
                        <a14:backgroundMark x1="79920" y1="66134" x2="79920" y2="66134"/>
                        <a14:backgroundMark x1="81618" y1="65335" x2="81618" y2="65335"/>
                        <a14:backgroundMark x1="83616" y1="64635" x2="83616" y2="64635"/>
                        <a14:backgroundMark x1="67532" y1="65634" x2="67532" y2="65634"/>
                        <a14:backgroundMark x1="74326" y1="75425" x2="74326" y2="75425"/>
                        <a14:backgroundMark x1="73127" y1="73726" x2="73127" y2="73726"/>
                        <a14:backgroundMark x1="67632" y1="65834" x2="67632" y2="65834"/>
                        <a14:backgroundMark x1="74026" y1="75225" x2="74026" y2="75225"/>
                        <a14:backgroundMark x1="76224" y1="67832" x2="76623" y2="67932"/>
                        <a14:backgroundMark x1="74625" y1="68332" x2="74925" y2="68731"/>
                        <a14:backgroundMark x1="79620" y1="66334" x2="80020" y2="66334"/>
                        <a14:backgroundMark x1="81419" y1="65534" x2="81918" y2="65534"/>
                        <a14:backgroundMark x1="83317" y1="64635" x2="83317" y2="64635"/>
                      </a14:backgroundRemoval>
                    </a14:imgEffect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78" t="62101" r="12059" b="19145"/>
          <a:stretch/>
        </p:blipFill>
        <p:spPr>
          <a:xfrm rot="21387684">
            <a:off x="6268246" y="2670852"/>
            <a:ext cx="1076216" cy="558128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67AF16B3-3152-464A-B42D-80EEC2E1A1B8}"/>
              </a:ext>
            </a:extLst>
          </p:cNvPr>
          <p:cNvSpPr/>
          <p:nvPr/>
        </p:nvSpPr>
        <p:spPr>
          <a:xfrm rot="10497294" flipV="1">
            <a:off x="5972470" y="2473281"/>
            <a:ext cx="1780036" cy="1576760"/>
          </a:xfrm>
          <a:custGeom>
            <a:avLst/>
            <a:gdLst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  <a:gd name="connsiteX3" fmla="*/ 890018 w 1780036"/>
              <a:gd name="connsiteY3" fmla="*/ 788380 h 1576760"/>
              <a:gd name="connsiteX4" fmla="*/ 301736 w 1780036"/>
              <a:gd name="connsiteY4" fmla="*/ 196775 h 1576760"/>
              <a:gd name="connsiteX0" fmla="*/ 301736 w 1780036"/>
              <a:gd name="connsiteY0" fmla="*/ 196775 h 1576760"/>
              <a:gd name="connsiteX1" fmla="*/ 1203021 w 1780036"/>
              <a:gd name="connsiteY1" fmla="*/ 50361 h 1576760"/>
              <a:gd name="connsiteX2" fmla="*/ 1779925 w 1780036"/>
              <a:gd name="connsiteY2" fmla="*/ 800859 h 15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0036" h="1576760" stroke="0" extrusionOk="0">
                <a:moveTo>
                  <a:pt x="301736" y="196775"/>
                </a:moveTo>
                <a:cubicBezTo>
                  <a:pt x="493717" y="-29614"/>
                  <a:pt x="859182" y="-38607"/>
                  <a:pt x="1203021" y="50361"/>
                </a:cubicBezTo>
                <a:cubicBezTo>
                  <a:pt x="1615844" y="180297"/>
                  <a:pt x="1760403" y="468679"/>
                  <a:pt x="1779925" y="800859"/>
                </a:cubicBezTo>
                <a:cubicBezTo>
                  <a:pt x="1470123" y="862746"/>
                  <a:pt x="1179313" y="776405"/>
                  <a:pt x="890018" y="788380"/>
                </a:cubicBezTo>
                <a:cubicBezTo>
                  <a:pt x="562673" y="526904"/>
                  <a:pt x="366125" y="321742"/>
                  <a:pt x="301736" y="196775"/>
                </a:cubicBezTo>
                <a:close/>
              </a:path>
              <a:path w="1780036" h="1576760" fill="none" extrusionOk="0">
                <a:moveTo>
                  <a:pt x="301736" y="196775"/>
                </a:moveTo>
                <a:cubicBezTo>
                  <a:pt x="541950" y="-58692"/>
                  <a:pt x="880552" y="-31840"/>
                  <a:pt x="1203021" y="50361"/>
                </a:cubicBezTo>
                <a:cubicBezTo>
                  <a:pt x="1575155" y="178782"/>
                  <a:pt x="1806487" y="472825"/>
                  <a:pt x="1779925" y="800859"/>
                </a:cubicBezTo>
              </a:path>
              <a:path w="1780036" h="1576760" fill="none" stroke="0" extrusionOk="0">
                <a:moveTo>
                  <a:pt x="301736" y="196775"/>
                </a:moveTo>
                <a:cubicBezTo>
                  <a:pt x="567720" y="6480"/>
                  <a:pt x="901110" y="-64406"/>
                  <a:pt x="1203021" y="50361"/>
                </a:cubicBezTo>
                <a:cubicBezTo>
                  <a:pt x="1515272" y="161403"/>
                  <a:pt x="1737391" y="513517"/>
                  <a:pt x="1779925" y="800859"/>
                </a:cubicBezTo>
              </a:path>
            </a:pathLst>
          </a:custGeom>
          <a:ln w="63500" cap="rnd">
            <a:solidFill>
              <a:srgbClr val="9393FF"/>
            </a:solidFill>
            <a:prstDash val="sysDot"/>
            <a:round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3509680"/>
                      <a:gd name="adj2" fmla="val 482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171F0F-4D58-CD9B-7A55-74518EBD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1653" t="69462" r="26369" b="12829"/>
          <a:stretch/>
        </p:blipFill>
        <p:spPr>
          <a:xfrm>
            <a:off x="6127040" y="5281246"/>
            <a:ext cx="1080536" cy="1065069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308DB0-FBCC-C93D-BFA5-9777A81BA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7059" t="51217" r="20963" b="31074"/>
          <a:stretch/>
        </p:blipFill>
        <p:spPr>
          <a:xfrm>
            <a:off x="6614989" y="4186591"/>
            <a:ext cx="1080536" cy="1065069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sp>
        <p:nvSpPr>
          <p:cNvPr id="31" name="Скругленный прямоугольник 25">
            <a:extLst>
              <a:ext uri="{FF2B5EF4-FFF2-40B4-BE49-F238E27FC236}">
                <a16:creationId xmlns:a16="http://schemas.microsoft.com/office/drawing/2014/main" id="{F5D4342A-45B2-C6BF-311E-29DA37E48D6D}"/>
              </a:ext>
            </a:extLst>
          </p:cNvPr>
          <p:cNvSpPr/>
          <p:nvPr/>
        </p:nvSpPr>
        <p:spPr>
          <a:xfrm>
            <a:off x="816293" y="262744"/>
            <a:ext cx="9059228" cy="1392355"/>
          </a:xfrm>
          <a:prstGeom prst="roundRect">
            <a:avLst>
              <a:gd name="adj" fmla="val 936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479071-AC97-1584-9A62-6778DA266079}"/>
              </a:ext>
            </a:extLst>
          </p:cNvPr>
          <p:cNvSpPr txBox="1"/>
          <p:nvPr/>
        </p:nvSpPr>
        <p:spPr>
          <a:xfrm>
            <a:off x="835509" y="284089"/>
            <a:ext cx="902079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Два датчика отражения (или датчик линии)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41E9FE-A12D-5655-B913-B5DCC7541CB2}"/>
              </a:ext>
            </a:extLst>
          </p:cNvPr>
          <p:cNvSpPr txBox="1"/>
          <p:nvPr/>
        </p:nvSpPr>
        <p:spPr>
          <a:xfrm>
            <a:off x="816092" y="524440"/>
            <a:ext cx="9059428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Нужны для того, чтобы робот мог самостоятельно ехать по заданной линии направления движения. Каждый датчик состоит из двух элементов: ИК-светодиода (излучателя) и фототранзистора (приёмника).</a:t>
            </a:r>
          </a:p>
          <a:p>
            <a:pPr marL="81446" lvl="8" indent="0" algn="just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Расположив два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датчика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с двух сторон от заданной линии, можно с помощью полученного и преобразованного датчиками электрического сигнала управлять направлением движения робота – сигналы поступают на основной контроллер управления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Uno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и затем с учетом прописанного кода программы передаются в обработанном виде на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сервопривод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для изменения направления движения передних колес и на </a:t>
            </a:r>
            <a:r>
              <a:rPr lang="ru-RU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датчик двигателей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для их вращения.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F7694F4-39AE-156E-EA44-05F49568D10E}"/>
              </a:ext>
            </a:extLst>
          </p:cNvPr>
          <p:cNvSpPr/>
          <p:nvPr/>
        </p:nvSpPr>
        <p:spPr>
          <a:xfrm>
            <a:off x="-1347652" y="1829353"/>
            <a:ext cx="5203326" cy="52033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DCFF51D-CA75-1A18-FDAC-233AF070D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1" b="97785" l="9205" r="89540">
                        <a14:foregroundMark x1="19665" y1="2044" x2="20084" y2="16184"/>
                        <a14:foregroundMark x1="80335" y1="3748" x2="81172" y2="19932"/>
                        <a14:foregroundMark x1="84519" y1="46337" x2="83264" y2="35945"/>
                        <a14:foregroundMark x1="23849" y1="44974" x2="23013" y2="35094"/>
                        <a14:backgroundMark x1="20921" y1="43101" x2="24686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5"/>
          <a:stretch/>
        </p:blipFill>
        <p:spPr bwMode="auto">
          <a:xfrm rot="20564462" flipH="1">
            <a:off x="222490" y="2126756"/>
            <a:ext cx="924026" cy="205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6300150-F401-404D-21C2-22BC2D8D9A55}"/>
              </a:ext>
            </a:extLst>
          </p:cNvPr>
          <p:cNvGrpSpPr>
            <a:grpSpLocks noChangeAspect="1"/>
          </p:cNvGrpSpPr>
          <p:nvPr/>
        </p:nvGrpSpPr>
        <p:grpSpPr>
          <a:xfrm rot="14443901">
            <a:off x="2909179" y="4348896"/>
            <a:ext cx="562704" cy="428840"/>
            <a:chOff x="3284218" y="3800475"/>
            <a:chExt cx="8023862" cy="611505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DC27F9D7-6883-3B5B-5A27-F57B32563268}"/>
                </a:ext>
              </a:extLst>
            </p:cNvPr>
            <p:cNvGrpSpPr/>
            <p:nvPr/>
          </p:nvGrpSpPr>
          <p:grpSpPr>
            <a:xfrm>
              <a:off x="3284218" y="3800475"/>
              <a:ext cx="8023862" cy="6115050"/>
              <a:chOff x="3154680" y="3838575"/>
              <a:chExt cx="8023862" cy="6115050"/>
            </a:xfrm>
          </p:grpSpPr>
          <p:pic>
            <p:nvPicPr>
              <p:cNvPr id="28" name="Picture 4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D5E81227-158F-5523-A01E-2A75399CF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6191" y1="27051" x2="38867" y2="41992"/>
                            <a14:foregroundMark x1="38867" y1="41992" x2="36914" y2="52148"/>
                            <a14:foregroundMark x1="36914" y1="52148" x2="40723" y2="59277"/>
                            <a14:foregroundMark x1="40723" y1="59277" x2="50977" y2="63086"/>
                            <a14:foregroundMark x1="50977" y1="63086" x2="61719" y2="56543"/>
                            <a14:foregroundMark x1="61719" y1="56543" x2="58887" y2="39453"/>
                            <a14:foregroundMark x1="58887" y1="39453" x2="65723" y2="33594"/>
                            <a14:foregroundMark x1="65723" y1="33594" x2="75488" y2="38184"/>
                            <a14:foregroundMark x1="75488" y1="38184" x2="72656" y2="66211"/>
                            <a14:foregroundMark x1="72656" y1="66211" x2="72168" y2="66211"/>
                            <a14:foregroundMark x1="65137" y1="33105" x2="68555" y2="42773"/>
                            <a14:foregroundMark x1="68555" y1="42773" x2="69141" y2="58398"/>
                            <a14:foregroundMark x1="69141" y1="58398" x2="66797" y2="62793"/>
                            <a14:foregroundMark x1="66797" y1="62793" x2="66992" y2="41602"/>
                            <a14:foregroundMark x1="61621" y1="47168" x2="55078" y2="48438"/>
                            <a14:foregroundMark x1="55078" y1="48438" x2="38281" y2="63086"/>
                            <a14:foregroundMark x1="38281" y1="63086" x2="60645" y2="63574"/>
                            <a14:foregroundMark x1="60645" y1="63574" x2="72656" y2="60059"/>
                            <a14:foregroundMark x1="35156" y1="66211" x2="47656" y2="65234"/>
                            <a14:foregroundMark x1="47656" y1="65234" x2="48047" y2="652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54" t="18224" r="8515" b="19081"/>
              <a:stretch/>
            </p:blipFill>
            <p:spPr bwMode="auto">
              <a:xfrm>
                <a:off x="5372102" y="3838575"/>
                <a:ext cx="580644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Драйвер коллекторного двигателя L9110S двухканальный H-мост 2.6-12В, 0.8А">
                <a:extLst>
                  <a:ext uri="{FF2B5EF4-FFF2-40B4-BE49-F238E27FC236}">
                    <a16:creationId xmlns:a16="http://schemas.microsoft.com/office/drawing/2014/main" id="{CD40AA81-4822-C122-C82F-7A2849AB73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11719" y1="23242" x2="13867" y2="75781"/>
                            <a14:foregroundMark x1="81348" y1="24219" x2="81348" y2="29395"/>
                            <a14:foregroundMark x1="80371" y1="54199" x2="79297" y2="74609"/>
                            <a14:foregroundMark x1="79297" y1="74609" x2="81543" y2="720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21" t="17594" r="7698" b="18075"/>
              <a:stretch/>
            </p:blipFill>
            <p:spPr bwMode="auto">
              <a:xfrm flipH="1">
                <a:off x="3154680" y="3838575"/>
                <a:ext cx="2232000" cy="611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8AE9693-16D4-CBD3-E887-6DD3EABB6A43}"/>
                </a:ext>
              </a:extLst>
            </p:cNvPr>
            <p:cNvSpPr/>
            <p:nvPr/>
          </p:nvSpPr>
          <p:spPr>
            <a:xfrm>
              <a:off x="3563297" y="3909060"/>
              <a:ext cx="1897021" cy="288036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6040D4-A510-CCEB-EA7D-3E977E04C6C1}"/>
                </a:ext>
              </a:extLst>
            </p:cNvPr>
            <p:cNvSpPr/>
            <p:nvPr/>
          </p:nvSpPr>
          <p:spPr>
            <a:xfrm>
              <a:off x="3563297" y="6926581"/>
              <a:ext cx="1897021" cy="288036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41" name="Дуга 40">
            <a:extLst>
              <a:ext uri="{FF2B5EF4-FFF2-40B4-BE49-F238E27FC236}">
                <a16:creationId xmlns:a16="http://schemas.microsoft.com/office/drawing/2014/main" id="{71C7E57C-7312-CD39-4ACE-0D5FB08F0D12}"/>
              </a:ext>
            </a:extLst>
          </p:cNvPr>
          <p:cNvSpPr/>
          <p:nvPr/>
        </p:nvSpPr>
        <p:spPr>
          <a:xfrm rot="9539796">
            <a:off x="1852094" y="4656317"/>
            <a:ext cx="991902" cy="991902"/>
          </a:xfrm>
          <a:prstGeom prst="arc">
            <a:avLst>
              <a:gd name="adj1" fmla="val 17904646"/>
              <a:gd name="adj2" fmla="val 20563053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96B3738D-74AA-9336-C5F1-0856EBD01616}"/>
              </a:ext>
            </a:extLst>
          </p:cNvPr>
          <p:cNvSpPr/>
          <p:nvPr/>
        </p:nvSpPr>
        <p:spPr>
          <a:xfrm rot="1673673" flipV="1">
            <a:off x="1620602" y="5507095"/>
            <a:ext cx="991902" cy="991902"/>
          </a:xfrm>
          <a:prstGeom prst="arc">
            <a:avLst>
              <a:gd name="adj1" fmla="val 18181579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7B80F6B5-85BE-9E7D-52F2-6D8793063850}"/>
              </a:ext>
            </a:extLst>
          </p:cNvPr>
          <p:cNvSpPr/>
          <p:nvPr/>
        </p:nvSpPr>
        <p:spPr>
          <a:xfrm flipV="1">
            <a:off x="2320597" y="4376117"/>
            <a:ext cx="991902" cy="991902"/>
          </a:xfrm>
          <a:prstGeom prst="arc">
            <a:avLst>
              <a:gd name="adj1" fmla="val 19190623"/>
              <a:gd name="adj2" fmla="val 0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>
            <a:extLst>
              <a:ext uri="{FF2B5EF4-FFF2-40B4-BE49-F238E27FC236}">
                <a16:creationId xmlns:a16="http://schemas.microsoft.com/office/drawing/2014/main" id="{CEE83A81-7347-0807-AF56-E9BBBE32DE2F}"/>
              </a:ext>
            </a:extLst>
          </p:cNvPr>
          <p:cNvSpPr/>
          <p:nvPr/>
        </p:nvSpPr>
        <p:spPr>
          <a:xfrm rot="15883695" flipV="1">
            <a:off x="1813706" y="4126109"/>
            <a:ext cx="1539321" cy="1539321"/>
          </a:xfrm>
          <a:prstGeom prst="arc">
            <a:avLst>
              <a:gd name="adj1" fmla="val 19193227"/>
              <a:gd name="adj2" fmla="val 1218547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EDD0E523-87B3-4BB0-19EF-4C9FAD46C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1" b="97785" l="9205" r="89540">
                        <a14:foregroundMark x1="19665" y1="2044" x2="20084" y2="16184"/>
                        <a14:foregroundMark x1="80335" y1="3748" x2="81172" y2="19932"/>
                        <a14:foregroundMark x1="84519" y1="46337" x2="83264" y2="35945"/>
                        <a14:foregroundMark x1="23849" y1="44974" x2="23013" y2="35094"/>
                        <a14:backgroundMark x1="20921" y1="43101" x2="24686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5" r="6774"/>
          <a:stretch/>
        </p:blipFill>
        <p:spPr bwMode="auto">
          <a:xfrm rot="20564462">
            <a:off x="1082142" y="1850623"/>
            <a:ext cx="861437" cy="2050119"/>
          </a:xfrm>
          <a:prstGeom prst="roundRect">
            <a:avLst>
              <a:gd name="adj" fmla="val 3759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A9D2F6-49C3-ACD2-85FE-FD49B10E5C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601" y="6445852"/>
            <a:ext cx="1711952" cy="3756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052A0B-1E86-DDBF-857E-C10A23324235}"/>
              </a:ext>
            </a:extLst>
          </p:cNvPr>
          <p:cNvSpPr txBox="1"/>
          <p:nvPr/>
        </p:nvSpPr>
        <p:spPr>
          <a:xfrm>
            <a:off x="2002736" y="3056206"/>
            <a:ext cx="140221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датчики линии</a:t>
            </a:r>
          </a:p>
          <a:p>
            <a:pPr marL="81446" lvl="8" indent="0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(с резисторами)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D008C2D-1875-CD47-79D0-B3517E3F5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3" r="8417"/>
          <a:stretch/>
        </p:blipFill>
        <p:spPr bwMode="auto">
          <a:xfrm>
            <a:off x="358775" y="6328612"/>
            <a:ext cx="823457" cy="1193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199BB53-4DBC-4E38-F6AA-4FFF697626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29252"/>
          <a:stretch/>
        </p:blipFill>
        <p:spPr>
          <a:xfrm rot="21048548">
            <a:off x="102310" y="4418108"/>
            <a:ext cx="2132191" cy="18291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68DE30-875E-CA55-91B5-3300F8AAC7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200" b="57600" l="22000" r="96000">
                        <a14:foregroundMark x1="22600" y1="36600" x2="22000" y2="44000"/>
                        <a14:foregroundMark x1="22000" y1="44000" x2="26400" y2="44200"/>
                        <a14:foregroundMark x1="26400" y1="44200" x2="30000" y2="43600"/>
                        <a14:foregroundMark x1="30000" y1="43600" x2="30200" y2="43600"/>
                        <a14:foregroundMark x1="28000" y1="57000" x2="33600" y2="56200"/>
                        <a14:foregroundMark x1="33600" y1="56200" x2="43000" y2="50800"/>
                        <a14:foregroundMark x1="43000" y1="50800" x2="44600" y2="46800"/>
                        <a14:backgroundMark x1="54000" y1="46400" x2="57400" y2="50400"/>
                        <a14:backgroundMark x1="60400" y1="51600" x2="60400" y2="51600"/>
                        <a14:backgroundMark x1="61600" y1="52000" x2="61600" y2="52000"/>
                        <a14:backgroundMark x1="53000" y1="53400" x2="53000" y2="53400"/>
                        <a14:backgroundMark x1="56800" y1="54800" x2="56800" y2="54800"/>
                        <a14:backgroundMark x1="69200" y1="55800" x2="69200" y2="55800"/>
                        <a14:backgroundMark x1="67200" y1="55800" x2="67200" y2="55800"/>
                        <a14:backgroundMark x1="65600" y1="56200" x2="65600" y2="56200"/>
                        <a14:backgroundMark x1="62400" y1="55800" x2="62400" y2="55800"/>
                        <a14:backgroundMark x1="64400" y1="48000" x2="64400" y2="48000"/>
                        <a14:backgroundMark x1="67000" y1="48400" x2="67000" y2="48400"/>
                        <a14:backgroundMark x1="70400" y1="47800" x2="70400" y2="47800"/>
                        <a14:backgroundMark x1="72400" y1="47000" x2="72400" y2="47000"/>
                        <a14:backgroundMark x1="74600" y1="46200" x2="74600" y2="46200"/>
                        <a14:backgroundMark x1="75800" y1="45600" x2="75800" y2="45600"/>
                        <a14:backgroundMark x1="58600" y1="19800" x2="89600" y2="56800"/>
                        <a14:backgroundMark x1="89600" y1="56800" x2="89600" y2="57000"/>
                        <a14:backgroundMark x1="61600" y1="34000" x2="71400" y2="56400"/>
                        <a14:backgroundMark x1="68600" y1="19200" x2="78000" y2="22800"/>
                        <a14:backgroundMark x1="64400" y1="19400" x2="66400" y2="21400"/>
                        <a14:backgroundMark x1="87400" y1="51400" x2="96200" y2="53600"/>
                        <a14:backgroundMark x1="80200" y1="57400" x2="94000" y2="55200"/>
                        <a14:backgroundMark x1="94000" y1="55200" x2="97200" y2="57000"/>
                      </a14:backgroundRemoval>
                    </a14:imgEffect>
                  </a14:imgLayer>
                </a14:imgProps>
              </a:ext>
            </a:extLst>
          </a:blip>
          <a:srcRect l="17957" t="24806" r="41188" b="40722"/>
          <a:stretch/>
        </p:blipFill>
        <p:spPr>
          <a:xfrm rot="1063046">
            <a:off x="1322599" y="4942263"/>
            <a:ext cx="762642" cy="643531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29391F4-95B4-B84C-085E-D84BC531E2F9}"/>
              </a:ext>
            </a:extLst>
          </p:cNvPr>
          <p:cNvGrpSpPr/>
          <p:nvPr/>
        </p:nvGrpSpPr>
        <p:grpSpPr>
          <a:xfrm rot="221329">
            <a:off x="1230348" y="4023602"/>
            <a:ext cx="964128" cy="1014866"/>
            <a:chOff x="-2343575" y="-188931"/>
            <a:chExt cx="1463040" cy="154003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7E0007F-D99A-3B33-ED6C-242E923E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719" r="94063">
                          <a14:foregroundMark x1="72813" y1="10000" x2="72813" y2="10000"/>
                          <a14:foregroundMark x1="91094" y1="28906" x2="91094" y2="28906"/>
                          <a14:foregroundMark x1="93438" y1="36875" x2="93438" y2="36875"/>
                          <a14:foregroundMark x1="94063" y1="27344" x2="94063" y2="27344"/>
                          <a14:foregroundMark x1="9219" y1="79844" x2="9219" y2="79844"/>
                          <a14:foregroundMark x1="6719" y1="83281" x2="6719" y2="8328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2623">
              <a:off x="-1803713" y="-188931"/>
              <a:ext cx="909469" cy="90946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6BFDE77-7284-8178-F3A7-878A3F560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662" b="74097" l="22491" r="35465">
                          <a14:foregroundMark x1="24792" y1="62250" x2="30208" y2="70063"/>
                          <a14:backgroundMark x1="30958" y1="54625" x2="35500" y2="60500"/>
                          <a14:backgroundMark x1="35500" y1="60500" x2="35667" y2="61000"/>
                          <a14:backgroundMark x1="30375" y1="55937" x2="34750" y2="61063"/>
                          <a14:backgroundMark x1="34750" y1="61063" x2="35667" y2="63313"/>
                          <a14:backgroundMark x1="30292" y1="56063" x2="30292" y2="56063"/>
                          <a14:backgroundMark x1="29875" y1="55875" x2="29875" y2="55875"/>
                          <a14:backgroundMark x1="30083" y1="56000" x2="30083" y2="56000"/>
                          <a14:backgroundMark x1="32542" y1="72063" x2="32542" y2="72063"/>
                          <a14:backgroundMark x1="32417" y1="72063" x2="32417" y2="72063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869" t="51108" r="62913" b="23349"/>
            <a:stretch/>
          </p:blipFill>
          <p:spPr>
            <a:xfrm>
              <a:off x="-2343575" y="-185090"/>
              <a:ext cx="1463040" cy="1536193"/>
            </a:xfrm>
            <a:prstGeom prst="flowChartConnector">
              <a:avLst/>
            </a:prstGeom>
            <a:ln w="38100">
              <a:noFill/>
            </a:ln>
          </p:spPr>
        </p:pic>
      </p:grpSp>
      <p:sp>
        <p:nvSpPr>
          <p:cNvPr id="40" name="Дуга 39">
            <a:extLst>
              <a:ext uri="{FF2B5EF4-FFF2-40B4-BE49-F238E27FC236}">
                <a16:creationId xmlns:a16="http://schemas.microsoft.com/office/drawing/2014/main" id="{487B080A-758E-CE4E-71C5-E583239080F6}"/>
              </a:ext>
            </a:extLst>
          </p:cNvPr>
          <p:cNvSpPr/>
          <p:nvPr/>
        </p:nvSpPr>
        <p:spPr>
          <a:xfrm rot="13650423">
            <a:off x="1455930" y="4671607"/>
            <a:ext cx="458867" cy="458867"/>
          </a:xfrm>
          <a:prstGeom prst="arc">
            <a:avLst>
              <a:gd name="adj1" fmla="val 17071889"/>
              <a:gd name="adj2" fmla="val 21326317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3D9678-2EC5-D360-041D-065EAA945CE3}"/>
              </a:ext>
            </a:extLst>
          </p:cNvPr>
          <p:cNvSpPr txBox="1"/>
          <p:nvPr/>
        </p:nvSpPr>
        <p:spPr>
          <a:xfrm rot="21077045">
            <a:off x="-122692" y="4285052"/>
            <a:ext cx="131779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46" lvl="8" indent="0" algn="just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код программы</a:t>
            </a:r>
          </a:p>
        </p:txBody>
      </p:sp>
      <p:sp>
        <p:nvSpPr>
          <p:cNvPr id="2" name="Дуга 1">
            <a:extLst>
              <a:ext uri="{FF2B5EF4-FFF2-40B4-BE49-F238E27FC236}">
                <a16:creationId xmlns:a16="http://schemas.microsoft.com/office/drawing/2014/main" id="{71C7E57C-7312-CD39-4ACE-0D5FB08F0D12}"/>
              </a:ext>
            </a:extLst>
          </p:cNvPr>
          <p:cNvSpPr/>
          <p:nvPr/>
        </p:nvSpPr>
        <p:spPr>
          <a:xfrm rot="8662116">
            <a:off x="1811253" y="4600408"/>
            <a:ext cx="991902" cy="991902"/>
          </a:xfrm>
          <a:prstGeom prst="arc">
            <a:avLst>
              <a:gd name="adj1" fmla="val 18163475"/>
              <a:gd name="adj2" fmla="val 20853144"/>
            </a:avLst>
          </a:prstGeom>
          <a:ln>
            <a:solidFill>
              <a:srgbClr val="000099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80E1DF-D322-54C5-B8E7-A6B4B38180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494" b="64416" l="16600" r="84000">
                        <a14:foregroundMark x1="25400" y1="8831" x2="36300" y2="40260"/>
                        <a14:foregroundMark x1="36300" y1="40260" x2="36700" y2="55325"/>
                        <a14:foregroundMark x1="36700" y1="55325" x2="26600" y2="63766"/>
                        <a14:foregroundMark x1="25400" y1="44675" x2="25700" y2="64935"/>
                        <a14:foregroundMark x1="44900" y1="47792" x2="43200" y2="58052"/>
                        <a14:foregroundMark x1="43200" y1="58052" x2="43200" y2="58052"/>
                        <a14:foregroundMark x1="81719" y1="58956" x2="81800" y2="63377"/>
                        <a14:foregroundMark x1="81100" y1="25065" x2="81650" y2="55142"/>
                        <a14:foregroundMark x1="79400" y1="7013" x2="38600" y2="11039"/>
                        <a14:foregroundMark x1="18200" y1="18571" x2="34100" y2="27922"/>
                        <a14:foregroundMark x1="38900" y1="50000" x2="44400" y2="56494"/>
                        <a14:foregroundMark x1="69800" y1="26364" x2="72700" y2="42208"/>
                        <a14:foregroundMark x1="72700" y1="42208" x2="72700" y2="42208"/>
                        <a14:foregroundMark x1="40800" y1="17922" x2="39100" y2="30390"/>
                        <a14:foregroundMark x1="18200" y1="25714" x2="40600" y2="18831"/>
                        <a14:foregroundMark x1="17800" y1="15974" x2="31900" y2="23247"/>
                        <a14:foregroundMark x1="27100" y1="6623" x2="35733" y2="8388"/>
                        <a14:foregroundMark x1="84000" y1="51818" x2="73200" y2="56494"/>
                        <a14:foregroundMark x1="24700" y1="46234" x2="26400" y2="49351"/>
                        <a14:foregroundMark x1="24200" y1="44675" x2="24500" y2="49351"/>
                        <a14:foregroundMark x1="28300" y1="9481" x2="29500" y2="10779"/>
                        <a14:foregroundMark x1="16600" y1="15065" x2="19400" y2="18182"/>
                        <a14:foregroundMark x1="24700" y1="36234" x2="32400" y2="32208"/>
                        <a14:foregroundMark x1="24200" y1="35844" x2="24500" y2="37922"/>
                        <a14:foregroundMark x1="24200" y1="36753" x2="25600" y2="36753"/>
                        <a14:backgroundMark x1="36600" y1="62078" x2="35900" y2="64286"/>
                        <a14:backgroundMark x1="35800" y1="61558" x2="35800" y2="64286"/>
                        <a14:backgroundMark x1="36600" y1="61948" x2="37000" y2="63766"/>
                        <a14:backgroundMark x1="35400" y1="61948" x2="35200" y2="63896"/>
                        <a14:backgroundMark x1="36800" y1="61558" x2="35700" y2="62208"/>
                        <a14:backgroundMark x1="37000" y1="7013" x2="37400" y2="7013"/>
                        <a14:backgroundMark x1="37800" y1="6234" x2="37400" y2="8831"/>
                        <a14:backgroundMark x1="82500" y1="24286" x2="82900" y2="26234"/>
                        <a14:backgroundMark x1="82600" y1="56364" x2="83000" y2="58571"/>
                        <a14:backgroundMark x1="82500" y1="56364" x2="82800" y2="58571"/>
                        <a14:backgroundMark x1="82600" y1="55714" x2="82000" y2="57273"/>
                      </a14:backgroundRemoval>
                    </a14:imgEffect>
                  </a14:imgLayer>
                </a14:imgProps>
              </a:ext>
            </a:extLst>
          </a:blip>
          <a:srcRect l="11520" r="12640" b="31922"/>
          <a:stretch/>
        </p:blipFill>
        <p:spPr>
          <a:xfrm rot="18621995">
            <a:off x="2094828" y="5301028"/>
            <a:ext cx="1356438" cy="937559"/>
          </a:xfrm>
          <a:prstGeom prst="rect">
            <a:avLst/>
          </a:prstGeom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D264E4C3-107A-60B6-1CCD-BB7B7ABE4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3" r="8417"/>
          <a:stretch/>
        </p:blipFill>
        <p:spPr bwMode="auto">
          <a:xfrm>
            <a:off x="1334516" y="6328612"/>
            <a:ext cx="823457" cy="1193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7100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31047</TotalTime>
  <Words>1079</Words>
  <Application>Microsoft Office PowerPoint</Application>
  <PresentationFormat>Произвольный</PresentationFormat>
  <Paragraphs>99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Times New Roman</vt:lpstr>
      <vt:lpstr>Специальное оформление</vt:lpstr>
      <vt:lpstr>1_Специальное оформление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Ale Kap</cp:lastModifiedBy>
  <cp:revision>937</cp:revision>
  <cp:lastPrinted>2025-01-20T18:48:01Z</cp:lastPrinted>
  <dcterms:modified xsi:type="dcterms:W3CDTF">2025-05-13T13:58:04Z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2022-11-14T10:01:42Z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38e77a37-a445-461b-8ca8-a6b25f151121</vt:lpwstr>
  </property>
  <property fmtid="{D5CDD505-2E9C-101B-9397-08002B2CF9AE}" pid="8" name="MSIP_Label_1ada0a2f-b917-4d51-b0d0-d418a10c8b23_ContentBits">
    <vt:lpwstr>0</vt:lpwstr>
  </property>
</Properties>
</file>