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63" r:id="rId5"/>
    <p:sldId id="262" r:id="rId6"/>
    <p:sldId id="259" r:id="rId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35" autoAdjust="0"/>
  </p:normalViewPr>
  <p:slideViewPr>
    <p:cSldViewPr>
      <p:cViewPr varScale="1">
        <p:scale>
          <a:sx n="104" d="100"/>
          <a:sy n="104" d="100"/>
        </p:scale>
        <p:origin x="756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B9E4E-2E1D-4551-BBC8-643782C4A703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E4336-2920-4FE9-8C57-3273BE3BA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53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E4336-2920-4FE9-8C57-3273BE3BA4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9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E4336-2920-4FE9-8C57-3273BE3BA4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32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E4336-2920-4FE9-8C57-3273BE3BA48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7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44972-05A9-4627-BFDF-7826BC13C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A09674-D243-4427-843A-266672C4A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96BC34-B024-4E47-BEE1-67804F2C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CDE3B-FD6D-48B7-904E-87440AE5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13080-0FBC-4348-AE55-0DA374AB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4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5E4C3-6EFD-4C48-89ED-980E86D0F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D97CED-F967-4E71-B424-FE30AFC7E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DF4229-7F0A-4235-9131-23E59B3E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36356-D91B-4523-BB31-0E676187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24FE82-9E43-40CA-BBB2-4BAB3E8C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58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083168-8B30-493A-A537-8627DF7EA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EE314A-663A-4DDE-A891-9AD456EAF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AE55E-8E4A-4C98-87BF-9AF50F99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7F8995-5A6A-4735-B734-CEAB58CB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06BB2-B3A9-409E-A8EE-6E76C7CA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001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Grp="1" noChangeArrowheads="1"/>
          </p:cNvSpPr>
          <p:nvPr userDrawn="1"/>
        </p:nvSpPr>
        <p:spPr bwMode="auto">
          <a:xfrm>
            <a:off x="8220990" y="1"/>
            <a:ext cx="3971006" cy="685746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102"/>
          <p:cNvSpPr>
            <a:spLocks noGrp="1" noChangeArrowheads="1"/>
          </p:cNvSpPr>
          <p:nvPr userDrawn="1"/>
        </p:nvSpPr>
        <p:spPr bwMode="auto">
          <a:xfrm>
            <a:off x="8400255" y="3356809"/>
            <a:ext cx="190499" cy="14524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19" name="Text Placeholder 4"/>
          <p:cNvSpPr>
            <a:spLocks noGrp="1"/>
          </p:cNvSpPr>
          <p:nvPr>
            <p:ph type="subTitle" idx="1"/>
          </p:nvPr>
        </p:nvSpPr>
        <p:spPr bwMode="auto">
          <a:xfrm>
            <a:off x="8881393" y="2597939"/>
            <a:ext cx="297488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t>Образец подзаголовка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395" y="2569090"/>
            <a:ext cx="7383251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24.04.2025</a:t>
            </a:fld>
            <a:endParaRPr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24.04.2025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4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7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24.04.2025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15413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24.04.2025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15413" y="1535113"/>
            <a:ext cx="5181103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15413" y="2174874"/>
            <a:ext cx="518110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7" y="1535113"/>
            <a:ext cx="5183210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7" y="2174874"/>
            <a:ext cx="5183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24.04.2025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24.04.2025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24.04.2025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10" y="273054"/>
            <a:ext cx="4011084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1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24.04.2025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AA4A1-DDF5-45B1-9808-09B8A206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4BBA05-14D1-4C00-A1B8-37CFF9F31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6D787-83E1-4091-87C9-9DE06329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7A95A1-5C6A-41E7-BB3B-690E5818A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CDD26-5E29-40E5-AD2F-6ACC510D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31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15413" y="4800603"/>
            <a:ext cx="1056117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815413" y="612778"/>
            <a:ext cx="10561173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15413" y="5367337"/>
            <a:ext cx="1056117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24.04.2025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24.04.2025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42"/>
            <a:ext cx="2743200" cy="5835649"/>
          </a:xfrm>
        </p:spPr>
        <p:txBody>
          <a:bodyPr vert="eaVert"/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42"/>
            <a:ext cx="8026399" cy="5835649"/>
          </a:xfrm>
        </p:spPr>
        <p:txBody>
          <a:bodyPr vert="eaVert"/>
          <a:lstStyle/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24.04.2025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1120B-D562-4993-819D-FD49A716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48645-A085-4E71-9818-716FD6A51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345A80-95D3-4C5D-B789-AF1DAF29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E32B2-BCD0-44F2-8367-33A3AC3BB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8A1BC9-7F6F-4BDC-A3F9-189E2D63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8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EB588-3B51-41BC-B6CD-C35390BC0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382D40-EF6D-4A56-BC17-91EBAA394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31188-DCF2-42C7-A107-73CEA1416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7108E7-B816-42AA-A52A-D0CF3F3C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F97147-E622-44F2-8C1F-68F727A79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C286C-37A2-43C6-B615-A796B714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0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1646F-B416-42FF-AB59-94865B1AE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740E3B-C074-46E6-B556-3BF21FA59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4E1E12-7B25-4F3B-AB3A-B31111346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21BE0B-9AD7-4160-A7D0-E336C8404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5318C7-EB25-485E-A394-22DDCC8F7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6B7549-A7B2-45C4-BE87-D01872249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05814A-4D91-447B-B120-334350E24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F3CA4F-66D0-4F16-82E3-C4943343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58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B2818-BAB4-4C9E-9B07-38109F4B0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483D84-4120-4B9F-A4C5-796A5F2E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E5F790-2C7F-4FFB-B465-C12DA915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EBB70F-E4C0-422D-B949-32F20B5F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3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529384-0B8F-45C6-9F9F-4FD445F48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E7BF0A-7B52-4408-8F69-6BE80420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8E348D-FCD4-4CDD-ADFF-9769C877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28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77984-0959-4D3E-A8DC-D6902C3A7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F637A-5CCE-4607-BB11-F210E2E30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6D5209-67DB-46EC-903A-5629F42A5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5093C3-84E9-45B0-9E04-72B7596F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50819A-1CCB-48BB-BF4D-A208C8D6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B85E84-C082-43E0-8711-364F2DAC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3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EDB0C-A68C-47AA-9CC9-926860E80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5D901A-E893-4C31-87E0-5795B9B80D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6BD0F8-AA0B-420D-A700-109501740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6DF8CA-6543-4E55-8D7A-9CE553B5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A43234-8B8C-4D4F-B8E9-9991E43F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C64CA2-781C-4C2A-B04D-E85EDDAE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20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78EA2-CE1C-4EAD-A062-AB7CEFDD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9491FE-0D60-4937-90C4-224ACD868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0E110-5AF7-4EE2-82B3-041950053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184183-74E9-4393-9769-E1D9236041B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0A723-1958-40AE-846A-7E4365781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DE8D78-0850-4603-81F3-C958D7A60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hape 1100">
            <a:extLst>
              <a:ext uri="{FF2B5EF4-FFF2-40B4-BE49-F238E27FC236}">
                <a16:creationId xmlns:a16="http://schemas.microsoft.com/office/drawing/2014/main" id="{C3DF2896-DC5F-4911-B138-386B60692EA9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669" y="270"/>
            <a:ext cx="12184661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103">
            <a:extLst>
              <a:ext uri="{FF2B5EF4-FFF2-40B4-BE49-F238E27FC236}">
                <a16:creationId xmlns:a16="http://schemas.microsoft.com/office/drawing/2014/main" id="{6E1C3B0A-318F-4D26-9E9B-AB87C2A01E8E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83165" y="101751"/>
            <a:ext cx="7789614" cy="58578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104">
            <a:extLst>
              <a:ext uri="{FF2B5EF4-FFF2-40B4-BE49-F238E27FC236}">
                <a16:creationId xmlns:a16="http://schemas.microsoft.com/office/drawing/2014/main" id="{A23963D4-3C6A-4B2D-9FFD-0EA503DF49B0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44971" y="130323"/>
            <a:ext cx="7610403" cy="572343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Shape 1105">
            <a:extLst>
              <a:ext uri="{FF2B5EF4-FFF2-40B4-BE49-F238E27FC236}">
                <a16:creationId xmlns:a16="http://schemas.microsoft.com/office/drawing/2014/main" id="{367ECA70-B65B-434F-84B9-D4B979A637EF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06493" y="159054"/>
            <a:ext cx="7431757" cy="55888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106">
            <a:extLst>
              <a:ext uri="{FF2B5EF4-FFF2-40B4-BE49-F238E27FC236}">
                <a16:creationId xmlns:a16="http://schemas.microsoft.com/office/drawing/2014/main" id="{0D765C14-D248-456A-9A10-C2EFCDF7E3A5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68021" y="187787"/>
            <a:ext cx="7252827" cy="54543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Shape 1107">
            <a:extLst>
              <a:ext uri="{FF2B5EF4-FFF2-40B4-BE49-F238E27FC236}">
                <a16:creationId xmlns:a16="http://schemas.microsoft.com/office/drawing/2014/main" id="{D87228B8-92CA-4954-8983-90AAA3088951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429541" y="216360"/>
            <a:ext cx="7074181" cy="5319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Shape 1108">
            <a:extLst>
              <a:ext uri="{FF2B5EF4-FFF2-40B4-BE49-F238E27FC236}">
                <a16:creationId xmlns:a16="http://schemas.microsoft.com/office/drawing/2014/main" id="{D5E3BB77-138E-4983-ACC6-6566BCAB924A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491347" y="245090"/>
            <a:ext cx="6894970" cy="518531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109">
            <a:extLst>
              <a:ext uri="{FF2B5EF4-FFF2-40B4-BE49-F238E27FC236}">
                <a16:creationId xmlns:a16="http://schemas.microsoft.com/office/drawing/2014/main" id="{80E067AC-B4C4-4297-8213-890320CBEAEA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552877" y="273821"/>
            <a:ext cx="6716041" cy="505071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110">
            <a:extLst>
              <a:ext uri="{FF2B5EF4-FFF2-40B4-BE49-F238E27FC236}">
                <a16:creationId xmlns:a16="http://schemas.microsoft.com/office/drawing/2014/main" id="{5720715C-BCC0-4E82-ADBB-D7467582289F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614397" y="302395"/>
            <a:ext cx="6537394" cy="49162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111">
            <a:extLst>
              <a:ext uri="{FF2B5EF4-FFF2-40B4-BE49-F238E27FC236}">
                <a16:creationId xmlns:a16="http://schemas.microsoft.com/office/drawing/2014/main" id="{23A9F866-04BB-432C-937C-77ACB4F18466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676203" y="331128"/>
            <a:ext cx="6358183" cy="4781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112">
            <a:extLst>
              <a:ext uri="{FF2B5EF4-FFF2-40B4-BE49-F238E27FC236}">
                <a16:creationId xmlns:a16="http://schemas.microsoft.com/office/drawing/2014/main" id="{90BDEE2F-23F2-4868-B275-ADA6188AD09E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737731" y="359857"/>
            <a:ext cx="6179254" cy="464703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Shape 1113">
            <a:extLst>
              <a:ext uri="{FF2B5EF4-FFF2-40B4-BE49-F238E27FC236}">
                <a16:creationId xmlns:a16="http://schemas.microsoft.com/office/drawing/2014/main" id="{043B0AA6-DD6F-434A-8534-22FA2D77E3E1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799253" y="388590"/>
            <a:ext cx="6000607" cy="45124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Shape 1114">
            <a:extLst>
              <a:ext uri="{FF2B5EF4-FFF2-40B4-BE49-F238E27FC236}">
                <a16:creationId xmlns:a16="http://schemas.microsoft.com/office/drawing/2014/main" id="{FF5C2B0A-48BA-4BB2-A4A8-1A60EEBF0833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860777" y="417163"/>
            <a:ext cx="5821679" cy="437797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Shape 1115">
            <a:extLst>
              <a:ext uri="{FF2B5EF4-FFF2-40B4-BE49-F238E27FC236}">
                <a16:creationId xmlns:a16="http://schemas.microsoft.com/office/drawing/2014/main" id="{CAC6D794-72CE-4237-AB95-D11BFB6CCD6C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922587" y="445894"/>
            <a:ext cx="5642750" cy="42435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Shape 1116">
            <a:extLst>
              <a:ext uri="{FF2B5EF4-FFF2-40B4-BE49-F238E27FC236}">
                <a16:creationId xmlns:a16="http://schemas.microsoft.com/office/drawing/2014/main" id="{5E557C17-1DA3-4F87-8D06-478053B0B450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984107" y="474624"/>
            <a:ext cx="5463821" cy="410891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Shape 1117">
            <a:extLst>
              <a:ext uri="{FF2B5EF4-FFF2-40B4-BE49-F238E27FC236}">
                <a16:creationId xmlns:a16="http://schemas.microsoft.com/office/drawing/2014/main" id="{E7744269-3AE6-4C9F-98CB-C85F28AD2F56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045633" y="503197"/>
            <a:ext cx="5284893" cy="397446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Shape 1118">
            <a:extLst>
              <a:ext uri="{FF2B5EF4-FFF2-40B4-BE49-F238E27FC236}">
                <a16:creationId xmlns:a16="http://schemas.microsoft.com/office/drawing/2014/main" id="{D9EB4FD6-E2BB-4EFF-B6E7-BF16859A6FB1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107443" y="531930"/>
            <a:ext cx="5105963" cy="383985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Shape 1119">
            <a:extLst>
              <a:ext uri="{FF2B5EF4-FFF2-40B4-BE49-F238E27FC236}">
                <a16:creationId xmlns:a16="http://schemas.microsoft.com/office/drawing/2014/main" id="{B879B842-CDCC-4A4E-B17A-69223C83A977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168963" y="560659"/>
            <a:ext cx="4927034" cy="37052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Shape 1120">
            <a:extLst>
              <a:ext uri="{FF2B5EF4-FFF2-40B4-BE49-F238E27FC236}">
                <a16:creationId xmlns:a16="http://schemas.microsoft.com/office/drawing/2014/main" id="{856A6854-5145-4C9F-9FCF-6F03DFCD0A47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023254" y="5083093"/>
            <a:ext cx="1181945" cy="888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Shape 1121">
            <a:extLst>
              <a:ext uri="{FF2B5EF4-FFF2-40B4-BE49-F238E27FC236}">
                <a16:creationId xmlns:a16="http://schemas.microsoft.com/office/drawing/2014/main" id="{DA6641E3-19D9-4716-99FC-6EAC3D545352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851007" y="4515765"/>
            <a:ext cx="1869157" cy="140562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Shape 1124">
            <a:extLst>
              <a:ext uri="{FF2B5EF4-FFF2-40B4-BE49-F238E27FC236}">
                <a16:creationId xmlns:a16="http://schemas.microsoft.com/office/drawing/2014/main" id="{53F0BD2E-B056-490B-B005-95CF9D63C3F6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037839" y="4457826"/>
            <a:ext cx="835941" cy="6287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Shape 1125">
            <a:extLst>
              <a:ext uri="{FF2B5EF4-FFF2-40B4-BE49-F238E27FC236}">
                <a16:creationId xmlns:a16="http://schemas.microsoft.com/office/drawing/2014/main" id="{4CE312B0-2ABB-4EB5-B6A4-EEC6999C7ACB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015999" y="4613071"/>
            <a:ext cx="685800" cy="5155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Shape 1138">
            <a:extLst>
              <a:ext uri="{FF2B5EF4-FFF2-40B4-BE49-F238E27FC236}">
                <a16:creationId xmlns:a16="http://schemas.microsoft.com/office/drawing/2014/main" id="{4ED0F537-FC2B-4E00-9604-97E63EE2EF6F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311403" y="4372901"/>
            <a:ext cx="796430" cy="5989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Shape 1139">
            <a:extLst>
              <a:ext uri="{FF2B5EF4-FFF2-40B4-BE49-F238E27FC236}">
                <a16:creationId xmlns:a16="http://schemas.microsoft.com/office/drawing/2014/main" id="{2A2697A4-D207-4ECC-A456-29C8797640A8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648463" y="4729109"/>
            <a:ext cx="755507" cy="56812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Shape 1140">
            <a:extLst>
              <a:ext uri="{FF2B5EF4-FFF2-40B4-BE49-F238E27FC236}">
                <a16:creationId xmlns:a16="http://schemas.microsoft.com/office/drawing/2014/main" id="{5AF52497-0AC6-41AF-B74A-F0D7609709B9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506501" y="5387076"/>
            <a:ext cx="753250" cy="566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Shape 1141">
            <a:extLst>
              <a:ext uri="{FF2B5EF4-FFF2-40B4-BE49-F238E27FC236}">
                <a16:creationId xmlns:a16="http://schemas.microsoft.com/office/drawing/2014/main" id="{9A854D67-3A9A-4EF1-A0C5-649B24D07EF2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370101" y="5855034"/>
            <a:ext cx="893514" cy="67193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Shape 1142">
            <a:extLst>
              <a:ext uri="{FF2B5EF4-FFF2-40B4-BE49-F238E27FC236}">
                <a16:creationId xmlns:a16="http://schemas.microsoft.com/office/drawing/2014/main" id="{A83CA1B0-8A8D-40C3-9145-1A041C1BAA61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241977" y="6244482"/>
            <a:ext cx="688339" cy="51780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Shape 1143">
            <a:extLst>
              <a:ext uri="{FF2B5EF4-FFF2-40B4-BE49-F238E27FC236}">
                <a16:creationId xmlns:a16="http://schemas.microsoft.com/office/drawing/2014/main" id="{CEE30251-0091-4600-985A-17E5B9AD55B9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596921" y="5964721"/>
            <a:ext cx="726439" cy="5462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Shape 1144">
            <a:extLst>
              <a:ext uri="{FF2B5EF4-FFF2-40B4-BE49-F238E27FC236}">
                <a16:creationId xmlns:a16="http://schemas.microsoft.com/office/drawing/2014/main" id="{6CC3A4C1-D4F6-4E42-BD0D-C397E368E782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037843" y="5578670"/>
            <a:ext cx="977899" cy="73527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Shape 1147">
            <a:extLst>
              <a:ext uri="{FF2B5EF4-FFF2-40B4-BE49-F238E27FC236}">
                <a16:creationId xmlns:a16="http://schemas.microsoft.com/office/drawing/2014/main" id="{418D078B-7E21-4AF8-9AA7-085A86843232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609712" y="36827"/>
            <a:ext cx="752403" cy="5658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Shape 1148">
            <a:extLst>
              <a:ext uri="{FF2B5EF4-FFF2-40B4-BE49-F238E27FC236}">
                <a16:creationId xmlns:a16="http://schemas.microsoft.com/office/drawing/2014/main" id="{A9A3F6FF-1E34-49C3-8D3A-5F8ECCB5C36D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272174" y="35715"/>
            <a:ext cx="748734" cy="5630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696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2">
            <a:extLst>
              <a:ext uri="{FF2B5EF4-FFF2-40B4-BE49-F238E27FC236}">
                <a16:creationId xmlns:a16="http://schemas.microsoft.com/office/drawing/2014/main" id="{787B1AFC-46F2-45E2-9D10-E5C42EB2EF96}"/>
              </a:ext>
            </a:extLst>
          </p:cNvPr>
          <p:cNvSpPr txBox="1">
            <a:spLocks/>
          </p:cNvSpPr>
          <p:nvPr/>
        </p:nvSpPr>
        <p:spPr bwMode="auto">
          <a:xfrm>
            <a:off x="7886583" y="4504838"/>
            <a:ext cx="4176464" cy="1545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/>
              <a:buNone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ученик 8 класса МОБУ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Струговская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ООШ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Елисеев Ярослав Артемович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Arial"/>
              <a:buNone/>
              <a:defRPr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laceHolder 2">
            <a:extLst>
              <a:ext uri="{FF2B5EF4-FFF2-40B4-BE49-F238E27FC236}">
                <a16:creationId xmlns:a16="http://schemas.microsoft.com/office/drawing/2014/main" id="{721E1DA5-428A-41E7-A71B-320A9307BEF5}"/>
              </a:ext>
            </a:extLst>
          </p:cNvPr>
          <p:cNvSpPr txBox="1">
            <a:spLocks/>
          </p:cNvSpPr>
          <p:nvPr/>
        </p:nvSpPr>
        <p:spPr bwMode="auto">
          <a:xfrm>
            <a:off x="1271464" y="2598882"/>
            <a:ext cx="9142920" cy="50405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/>
              <a:buNone/>
              <a:defRPr/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«Л.Э.В.А»</a:t>
            </a:r>
          </a:p>
          <a:p>
            <a:pPr indent="0" algn="ctr">
              <a:buFont typeface="Arial"/>
              <a:buNone/>
              <a:defRPr/>
            </a:pPr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6433FB-8F1A-482E-8A11-A4DE2AAE05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51" t="21650" r="24012" b="39501"/>
          <a:stretch/>
        </p:blipFill>
        <p:spPr>
          <a:xfrm>
            <a:off x="477799" y="3856996"/>
            <a:ext cx="3816424" cy="2664296"/>
          </a:xfrm>
          <a:prstGeom prst="rect">
            <a:avLst/>
          </a:prstGeom>
        </p:spPr>
      </p:pic>
      <p:sp>
        <p:nvSpPr>
          <p:cNvPr id="8" name="PlaceHolder 2">
            <a:extLst>
              <a:ext uri="{FF2B5EF4-FFF2-40B4-BE49-F238E27FC236}">
                <a16:creationId xmlns:a16="http://schemas.microsoft.com/office/drawing/2014/main" id="{83A8ABC8-FE09-4253-B26D-F19BFF8102F9}"/>
              </a:ext>
            </a:extLst>
          </p:cNvPr>
          <p:cNvSpPr txBox="1">
            <a:spLocks/>
          </p:cNvSpPr>
          <p:nvPr/>
        </p:nvSpPr>
        <p:spPr bwMode="auto">
          <a:xfrm>
            <a:off x="5375920" y="6353944"/>
            <a:ext cx="1150032" cy="50405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/>
              <a:buNone/>
              <a:defRPr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  <a:p>
            <a:pPr indent="0" algn="ctr">
              <a:buFont typeface="Arial"/>
              <a:buNone/>
              <a:defRPr/>
            </a:pP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85183-D5F2-4EE7-B022-D2C50CFA0B69}"/>
              </a:ext>
            </a:extLst>
          </p:cNvPr>
          <p:cNvSpPr txBox="1"/>
          <p:nvPr/>
        </p:nvSpPr>
        <p:spPr>
          <a:xfrm>
            <a:off x="335360" y="134117"/>
            <a:ext cx="11377264" cy="1755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 (</a:t>
            </a:r>
            <a:r>
              <a:rPr lang="ru-RU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Струговская</a:t>
            </a:r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основная Общеобразовательная школа Октябрьского муниципального округа)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8980890" name="TextBox 1218980889"/>
          <p:cNvSpPr txBox="1"/>
          <p:nvPr/>
        </p:nvSpPr>
        <p:spPr bwMode="auto">
          <a:xfrm>
            <a:off x="524849" y="1247774"/>
            <a:ext cx="1490216" cy="35779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44979" name="TextBox 206144978"/>
          <p:cNvSpPr txBox="1"/>
          <p:nvPr/>
        </p:nvSpPr>
        <p:spPr bwMode="auto">
          <a:xfrm>
            <a:off x="1283624" y="1611705"/>
            <a:ext cx="3518271" cy="505203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жизнь лучше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2013168" name="TextBox 1732013167"/>
          <p:cNvSpPr txBox="1"/>
          <p:nvPr/>
        </p:nvSpPr>
        <p:spPr bwMode="auto">
          <a:xfrm>
            <a:off x="263352" y="2944032"/>
            <a:ext cx="1568443" cy="35779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167517" name="TextBox 452167516"/>
          <p:cNvSpPr txBox="1"/>
          <p:nvPr/>
        </p:nvSpPr>
        <p:spPr bwMode="auto">
          <a:xfrm>
            <a:off x="8868746" y="1840439"/>
            <a:ext cx="3119729" cy="168488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Елисеев Ярослав Артемович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5155751" name="TextBox 875155750"/>
          <p:cNvSpPr txBox="1"/>
          <p:nvPr/>
        </p:nvSpPr>
        <p:spPr bwMode="auto">
          <a:xfrm>
            <a:off x="162439" y="3512909"/>
            <a:ext cx="5760640" cy="115397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Удаленное управление работая в сложных условиях при малом потребления энергии и высоком сроке службе</a:t>
            </a:r>
          </a:p>
        </p:txBody>
      </p:sp>
      <p:sp>
        <p:nvSpPr>
          <p:cNvPr id="708904173" name="TextBox 708904172"/>
          <p:cNvSpPr txBox="1"/>
          <p:nvPr/>
        </p:nvSpPr>
        <p:spPr bwMode="auto">
          <a:xfrm>
            <a:off x="524849" y="5124449"/>
            <a:ext cx="1646156" cy="35779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Благодарности</a:t>
            </a:r>
          </a:p>
        </p:txBody>
      </p:sp>
      <p:sp>
        <p:nvSpPr>
          <p:cNvPr id="915938414" name="TextBox 915938413"/>
          <p:cNvSpPr txBox="1"/>
          <p:nvPr/>
        </p:nvSpPr>
        <p:spPr bwMode="auto">
          <a:xfrm>
            <a:off x="374855" y="5930912"/>
            <a:ext cx="11726459" cy="4314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выражаю всем учителям школы, которые меня вдохновили и поддерживали. 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5DACA0-0D42-44F6-A7EB-64CE869BA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23" y="1835675"/>
            <a:ext cx="2253979" cy="3156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738203-CC8E-42CA-A362-44CF42A94684}"/>
              </a:ext>
            </a:extLst>
          </p:cNvPr>
          <p:cNvSpPr txBox="1"/>
          <p:nvPr/>
        </p:nvSpPr>
        <p:spPr bwMode="auto">
          <a:xfrm>
            <a:off x="8868746" y="3818665"/>
            <a:ext cx="2977204" cy="1153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конструктор, мыслитель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3B7DFF-1308-43FB-B5F1-3BB1CCEF00CF}"/>
              </a:ext>
            </a:extLst>
          </p:cNvPr>
          <p:cNvSpPr txBox="1"/>
          <p:nvPr/>
        </p:nvSpPr>
        <p:spPr bwMode="auto">
          <a:xfrm>
            <a:off x="263352" y="108934"/>
            <a:ext cx="5194051" cy="387222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Елисеев Ярослав автор проекта «Л.Э.В.А.»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95BD95-E7EB-492E-B6B6-2144686C9EC9}"/>
              </a:ext>
            </a:extLst>
          </p:cNvPr>
          <p:cNvSpPr txBox="1"/>
          <p:nvPr/>
        </p:nvSpPr>
        <p:spPr>
          <a:xfrm>
            <a:off x="6521466" y="125023"/>
            <a:ext cx="5613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бюджетное учреждение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Струговская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Октябрьского муниципального округа)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8719853" name="TextBox 1648719852"/>
          <p:cNvSpPr txBox="1"/>
          <p:nvPr/>
        </p:nvSpPr>
        <p:spPr bwMode="auto">
          <a:xfrm>
            <a:off x="524849" y="1085850"/>
            <a:ext cx="2472665" cy="35779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ваш продукт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6763524" name="TextBox 816763523"/>
          <p:cNvSpPr txBox="1"/>
          <p:nvPr/>
        </p:nvSpPr>
        <p:spPr bwMode="auto">
          <a:xfrm>
            <a:off x="581999" y="1819274"/>
            <a:ext cx="4012124" cy="35779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&lt;Ваше описание/ фотографии/ схемы&gt;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AEED84-18E0-47DA-8DD2-65DF4A178B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6"/>
          <a:stretch/>
        </p:blipFill>
        <p:spPr>
          <a:xfrm>
            <a:off x="325509" y="486557"/>
            <a:ext cx="5112568" cy="54440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160668-E64F-4686-88B2-110D76CFAF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9" t="4863" r="5112" b="15833"/>
          <a:stretch/>
        </p:blipFill>
        <p:spPr>
          <a:xfrm>
            <a:off x="5735960" y="620688"/>
            <a:ext cx="6213481" cy="469303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9C4BC87-CB22-404C-B1AE-703144A5BBEE}"/>
              </a:ext>
            </a:extLst>
          </p:cNvPr>
          <p:cNvSpPr/>
          <p:nvPr/>
        </p:nvSpPr>
        <p:spPr>
          <a:xfrm>
            <a:off x="654134" y="-36663"/>
            <a:ext cx="2973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«Л.Э.В.А»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663C997-98F2-4D80-9921-A4152D56FDDB}"/>
              </a:ext>
            </a:extLst>
          </p:cNvPr>
          <p:cNvSpPr/>
          <p:nvPr/>
        </p:nvSpPr>
        <p:spPr bwMode="auto">
          <a:xfrm>
            <a:off x="7248128" y="42050"/>
            <a:ext cx="3858749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этап разработки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2316A5-EE40-4AA1-A67B-B85D481211DE}"/>
              </a:ext>
            </a:extLst>
          </p:cNvPr>
          <p:cNvSpPr txBox="1"/>
          <p:nvPr/>
        </p:nvSpPr>
        <p:spPr>
          <a:xfrm>
            <a:off x="140602" y="5999124"/>
            <a:ext cx="545134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фотографии представлен первый образец на стадии разработки. В ходе испытания выяснилось, что двойные колёса не нужды, т.к. создают большой радиус поворота.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EF93A3-F392-46C5-8800-C355206A41F9}"/>
              </a:ext>
            </a:extLst>
          </p:cNvPr>
          <p:cNvSpPr txBox="1"/>
          <p:nvPr/>
        </p:nvSpPr>
        <p:spPr bwMode="auto">
          <a:xfrm>
            <a:off x="5755069" y="5374362"/>
            <a:ext cx="63347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тестирования и программирование объекта, где убрано все лишнее.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84C30A-AD19-43A1-B3CA-1CF816D61CE6}"/>
              </a:ext>
            </a:extLst>
          </p:cNvPr>
          <p:cNvSpPr txBox="1"/>
          <p:nvPr/>
        </p:nvSpPr>
        <p:spPr bwMode="auto">
          <a:xfrm>
            <a:off x="5633789" y="6029902"/>
            <a:ext cx="6456040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перевод: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Л.Э.В.А.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легкий энергоэффективный вычислительный аппарат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35799A-CA50-4EC5-BC1C-6E15FF97B9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r="17389"/>
          <a:stretch/>
        </p:blipFill>
        <p:spPr>
          <a:xfrm>
            <a:off x="135344" y="3284984"/>
            <a:ext cx="5672623" cy="35316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1CB1D3-FC53-426C-B73B-43ACFCFCD4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r="14562" b="16340"/>
          <a:stretch/>
        </p:blipFill>
        <p:spPr>
          <a:xfrm>
            <a:off x="135344" y="485813"/>
            <a:ext cx="5672623" cy="27113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87D502-97BF-41F1-A0DF-0C4F01D4DC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15350"/>
          <a:stretch/>
        </p:blipFill>
        <p:spPr>
          <a:xfrm rot="5400000">
            <a:off x="7081439" y="2407304"/>
            <a:ext cx="3465257" cy="543613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59820EC-9A0F-4BA7-BB3D-7B509C51EAEB}"/>
              </a:ext>
            </a:extLst>
          </p:cNvPr>
          <p:cNvSpPr/>
          <p:nvPr/>
        </p:nvSpPr>
        <p:spPr bwMode="auto">
          <a:xfrm>
            <a:off x="654134" y="-36663"/>
            <a:ext cx="2973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«Л.Э.В.А»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8B7623-1D1F-41EB-8294-9813DD9029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4223" r="18107"/>
          <a:stretch/>
        </p:blipFill>
        <p:spPr>
          <a:xfrm>
            <a:off x="6096000" y="224947"/>
            <a:ext cx="4973935" cy="302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9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323145-F66B-48DC-A54A-BF0DDCE67E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5" t="25289"/>
          <a:stretch/>
        </p:blipFill>
        <p:spPr>
          <a:xfrm>
            <a:off x="191344" y="1127821"/>
            <a:ext cx="8060640" cy="524669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59820EC-9A0F-4BA7-BB3D-7B509C51EAEB}"/>
              </a:ext>
            </a:extLst>
          </p:cNvPr>
          <p:cNvSpPr/>
          <p:nvPr/>
        </p:nvSpPr>
        <p:spPr bwMode="auto">
          <a:xfrm>
            <a:off x="654134" y="-36663"/>
            <a:ext cx="2973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«Л.Э.В.А»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075C21-EE1E-494F-8E6F-9AE887FA3146}"/>
              </a:ext>
            </a:extLst>
          </p:cNvPr>
          <p:cNvSpPr txBox="1"/>
          <p:nvPr/>
        </p:nvSpPr>
        <p:spPr bwMode="auto">
          <a:xfrm>
            <a:off x="7464152" y="6392210"/>
            <a:ext cx="46085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Готовый и полностью работающий образец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1F1F7E-93F6-4158-825A-9B12DD7065B8}"/>
              </a:ext>
            </a:extLst>
          </p:cNvPr>
          <p:cNvSpPr txBox="1"/>
          <p:nvPr/>
        </p:nvSpPr>
        <p:spPr bwMode="auto">
          <a:xfrm>
            <a:off x="8400256" y="1412776"/>
            <a:ext cx="340905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от аккумулятора;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проходимость;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больших дистанциях удаленно;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Дополняемые модули.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сделать автономным.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28834B-E420-4DFB-9053-D8666244ED9E}"/>
              </a:ext>
            </a:extLst>
          </p:cNvPr>
          <p:cNvSpPr txBox="1"/>
          <p:nvPr/>
        </p:nvSpPr>
        <p:spPr bwMode="auto">
          <a:xfrm>
            <a:off x="551384" y="483480"/>
            <a:ext cx="70567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Л.Э.В.А.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легкий энергоэффективный вычислительный аппарат</a:t>
            </a:r>
          </a:p>
        </p:txBody>
      </p:sp>
    </p:spTree>
    <p:extLst>
      <p:ext uri="{BB962C8B-B14F-4D97-AF65-F5344CB8AC3E}">
        <p14:creationId xmlns:p14="http://schemas.microsoft.com/office/powerpoint/2010/main" val="270991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2050092" name="TextBox 1952050091"/>
          <p:cNvSpPr txBox="1"/>
          <p:nvPr/>
        </p:nvSpPr>
        <p:spPr bwMode="auto">
          <a:xfrm>
            <a:off x="642201" y="1556792"/>
            <a:ext cx="10854399" cy="38672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проектом может пользоваться любой человек, т.к. в основе заложено простота и удобство. Всё что нужно это пульт управления и знать направления движения. Если не хочется пользоваться пультом управления то, для этого предусмотрено ряд программ который будущий пользователь может выбрать из списка или запрограммировать сам(т.к. есть поддержка открытого исходного кода)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0826462-8B37-487B-BED3-3AADD1A75D8F}"/>
              </a:ext>
            </a:extLst>
          </p:cNvPr>
          <p:cNvSpPr/>
          <p:nvPr/>
        </p:nvSpPr>
        <p:spPr bwMode="auto">
          <a:xfrm>
            <a:off x="654134" y="-36663"/>
            <a:ext cx="2973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«Л.Э.В.А»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324</Words>
  <Application>Microsoft Office PowerPoint</Application>
  <DocSecurity>0</DocSecurity>
  <PresentationFormat>Широкоэкранный</PresentationFormat>
  <Paragraphs>37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Vladimir M</dc:creator>
  <cp:keywords/>
  <dc:description/>
  <cp:lastModifiedBy>Vladimir M</cp:lastModifiedBy>
  <cp:revision>25</cp:revision>
  <dcterms:created xsi:type="dcterms:W3CDTF">2023-08-25T13:22:51Z</dcterms:created>
  <dcterms:modified xsi:type="dcterms:W3CDTF">2025-04-24T13:10:14Z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