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4689465" y="622994"/>
            <a:ext cx="7444296" cy="258591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ctr">
              <a:defRPr/>
            </a:pPr>
            <a:r>
              <a:rPr lang="en-US" sz="60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Сортировка мусора: важность </a:t>
            </a:r>
            <a:br>
              <a:rPr lang="en-US" sz="60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</a:br>
            <a:r>
              <a:rPr lang="en-US" sz="60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и преимущества</a:t>
            </a:r>
            <a:endParaRPr lang="ru-RU"/>
          </a:p>
        </p:txBody>
      </p:sp>
      <p:pic>
        <p:nvPicPr>
          <p:cNvPr id="1646810241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7547" y="-25689"/>
            <a:ext cx="4606254" cy="6909379"/>
          </a:xfrm>
          <a:prstGeom prst="rect">
            <a:avLst/>
          </a:prstGeom>
        </p:spPr>
      </p:pic>
      <p:sp>
        <p:nvSpPr>
          <p:cNvPr id="269917706" name="Text 1"/>
          <p:cNvSpPr/>
          <p:nvPr/>
        </p:nvSpPr>
        <p:spPr bwMode="auto">
          <a:xfrm flipH="0" flipV="0">
            <a:off x="5013131" y="3603387"/>
            <a:ext cx="6545748" cy="23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Раздельный сбор мусора - это ключевой шаг к созданию экологически чистой окружающей среды. Сортировка отходов на различные категории позволяет эффективно перерабатывать материалы, таким образом уменьшая количество отправляемых на свалку отходов и сохраняя природные ресурсы.</a:t>
            </a:r>
            <a:endParaRPr lang="en-US" sz="17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6739293" name="Заголовок 1"/>
          <p:cNvSpPr>
            <a:spLocks noGrp="1"/>
          </p:cNvSpPr>
          <p:nvPr>
            <p:ph type="title"/>
          </p:nvPr>
        </p:nvSpPr>
        <p:spPr bwMode="auto">
          <a:xfrm>
            <a:off x="742948" y="166686"/>
            <a:ext cx="10515600" cy="13255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4400" b="1" i="0" u="sng" strike="noStrike" cap="none" spc="0">
                <a:solidFill>
                  <a:srgbClr val="97B8FF"/>
                </a:solidFill>
                <a:latin typeface="Adobe Devanagari"/>
                <a:ea typeface="Adobe Devanagari"/>
                <a:cs typeface="Adobe Devanagari"/>
              </a:rPr>
              <a:t>Перерабатываемые </a:t>
            </a:r>
            <a:r>
              <a:rPr lang="ru-RU" sz="4400" b="1" i="0" u="sng" strike="noStrike" cap="none" spc="0">
                <a:solidFill>
                  <a:srgbClr val="97B8FF"/>
                </a:solidFill>
                <a:latin typeface="Adobe Devanagari"/>
                <a:ea typeface="Adobe Devanagari"/>
                <a:cs typeface="Adobe Devanagari"/>
              </a:rPr>
              <a:t>отходы</a:t>
            </a:r>
            <a:endParaRPr sz="4400">
              <a:solidFill>
                <a:srgbClr val="97B8FF"/>
              </a:solidFill>
              <a:latin typeface="Adobe Devanagari"/>
              <a:cs typeface="Adobe Devanagari"/>
            </a:endParaRPr>
          </a:p>
          <a:p>
            <a:pPr>
              <a:defRPr/>
            </a:pPr>
            <a:endParaRPr>
              <a:solidFill>
                <a:srgbClr val="97B8FF"/>
              </a:solidFill>
              <a:latin typeface="Adobe Devanagari"/>
              <a:cs typeface="Adobe Devanagari"/>
            </a:endParaRPr>
          </a:p>
        </p:txBody>
      </p:sp>
      <p:sp>
        <p:nvSpPr>
          <p:cNvPr id="70298298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285875"/>
            <a:ext cx="3854082" cy="4891086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rgbClr val="97B8FF"/>
                </a:solidFill>
              </a:rPr>
              <a:t>Если в наш контейнер для отходов, которые подлежат повторной переработке, попадают кубики данных цветов, на экран выводится смайл «улыбка» и кубик перемещается в отсек для отходов.</a:t>
            </a:r>
            <a:endParaRPr>
              <a:solidFill>
                <a:srgbClr val="97B8FF"/>
              </a:solidFill>
            </a:endParaRPr>
          </a:p>
        </p:txBody>
      </p:sp>
      <p:pic>
        <p:nvPicPr>
          <p:cNvPr id="72761132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96870" y="1343818"/>
            <a:ext cx="6964756" cy="4335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29803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672526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475778" y="1904997"/>
            <a:ext cx="4723238" cy="4271963"/>
          </a:xfrm>
        </p:spPr>
        <p:txBody>
          <a:bodyPr/>
          <a:lstStyle/>
          <a:p>
            <a:pPr>
              <a:defRPr/>
            </a:pPr>
            <a:r>
              <a:rPr lang="ru-RU" sz="2800" b="0" i="0" u="none" strike="noStrike" cap="none" spc="0">
                <a:solidFill>
                  <a:srgbClr val="97B8FF"/>
                </a:solidFill>
                <a:latin typeface="+mn-lt"/>
                <a:ea typeface="+mn-ea"/>
                <a:cs typeface="+mn-cs"/>
              </a:rPr>
              <a:t>Если в наш контейнер для отходов, которые НЕ подлежат повторной переработке, попадают кубики данных цветов, на экран выводится смайл «грусть» и кубик НЕ перемещается в отсек для отходов.</a:t>
            </a:r>
            <a:endParaRPr/>
          </a:p>
        </p:txBody>
      </p:sp>
      <p:pic>
        <p:nvPicPr>
          <p:cNvPr id="142069223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0150" y="1610073"/>
            <a:ext cx="5346316" cy="5224114"/>
          </a:xfrm>
          <a:prstGeom prst="rect">
            <a:avLst/>
          </a:prstGeom>
        </p:spPr>
      </p:pic>
      <p:sp>
        <p:nvSpPr>
          <p:cNvPr id="147395292" name="Заголовок 1"/>
          <p:cNvSpPr>
            <a:spLocks noGrp="1"/>
          </p:cNvSpPr>
          <p:nvPr/>
        </p:nvSpPr>
        <p:spPr bwMode="auto">
          <a:xfrm>
            <a:off x="778666" y="579435"/>
            <a:ext cx="10515600" cy="1325561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i="0" u="sng" strike="noStrike" cap="none" spc="0">
                <a:solidFill>
                  <a:srgbClr val="97B8FF"/>
                </a:solidFill>
                <a:latin typeface="Adobe Devanagari"/>
                <a:ea typeface="Adobe Devanagari"/>
                <a:cs typeface="Adobe Devanagari"/>
              </a:rPr>
              <a:t>Не </a:t>
            </a:r>
            <a:r>
              <a:rPr lang="ru-RU" sz="4400" b="1" i="0" u="sng" strike="noStrike" cap="none" spc="0">
                <a:solidFill>
                  <a:srgbClr val="97B8FF"/>
                </a:solidFill>
                <a:latin typeface="Adobe Devanagari"/>
                <a:ea typeface="Adobe Devanagari"/>
                <a:cs typeface="Adobe Devanagari"/>
              </a:rPr>
              <a:t>перерабатываемые отходы</a:t>
            </a:r>
            <a:endParaRPr sz="4400">
              <a:solidFill>
                <a:srgbClr val="97B8FF"/>
              </a:solidFill>
              <a:latin typeface="Adobe Devanagari"/>
              <a:cs typeface="Adobe Devanagari"/>
            </a:endParaRPr>
          </a:p>
          <a:p>
            <a:pPr>
              <a:defRPr/>
            </a:pPr>
            <a:endParaRPr>
              <a:solidFill>
                <a:srgbClr val="97B8FF"/>
              </a:solidFill>
              <a:latin typeface="Adobe Devanagari"/>
              <a:cs typeface="Adobe Devanaga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3148894" name="Shape 1"/>
          <p:cNvSpPr/>
          <p:nvPr/>
        </p:nvSpPr>
        <p:spPr bwMode="auto">
          <a:xfrm flipH="0" flipV="0">
            <a:off x="5050120" y="1825624"/>
            <a:ext cx="3295176" cy="2058355"/>
          </a:xfrm>
          <a:prstGeom prst="roundRect">
            <a:avLst>
              <a:gd name="adj" fmla="val 1420"/>
            </a:avLst>
          </a:prstGeom>
          <a:solidFill>
            <a:srgbClr val="26262B"/>
          </a:solidFill>
          <a:ln/>
        </p:spPr>
      </p:sp>
      <p:sp>
        <p:nvSpPr>
          <p:cNvPr id="35635903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5050120" y="365124"/>
            <a:ext cx="6590353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marL="0" indent="0" algn="ctr">
              <a:lnSpc>
                <a:spcPts val="5249"/>
              </a:lnSpc>
              <a:buNone/>
              <a:defRPr/>
            </a:pPr>
            <a:r>
              <a:rPr lang="en-US" sz="44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Основные виды отходов и их правильная утилизация</a:t>
            </a:r>
            <a:endParaRPr sz="4400"/>
          </a:p>
          <a:p>
            <a:pPr algn="ctr">
              <a:defRPr/>
            </a:pPr>
            <a:endParaRPr/>
          </a:p>
        </p:txBody>
      </p:sp>
      <p:sp>
        <p:nvSpPr>
          <p:cNvPr id="137902234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050120" y="1825624"/>
            <a:ext cx="6035499" cy="4351338"/>
          </a:xfrm>
        </p:spPr>
        <p:txBody>
          <a:bodyPr/>
          <a:lstStyle/>
          <a:p>
            <a:pPr marL="0" indent="0" algn="l">
              <a:buFont typeface="Arial"/>
              <a:buNone/>
              <a:defRPr/>
            </a:pPr>
            <a:r>
              <a:rPr lang="en-US" sz="2800" b="0" i="0" u="none" strike="noStrike" cap="none" spc="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Бумага и картон</a:t>
            </a:r>
            <a:endParaRPr/>
          </a:p>
        </p:txBody>
      </p:sp>
      <p:pic>
        <p:nvPicPr>
          <p:cNvPr id="253487826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4578495" cy="6867742"/>
          </a:xfrm>
          <a:prstGeom prst="rect">
            <a:avLst/>
          </a:prstGeom>
        </p:spPr>
      </p:pic>
      <p:sp>
        <p:nvSpPr>
          <p:cNvPr id="212303239" name=""/>
          <p:cNvSpPr txBox="1"/>
          <p:nvPr/>
        </p:nvSpPr>
        <p:spPr bwMode="auto">
          <a:xfrm flipH="0" flipV="0">
            <a:off x="5050120" y="2332847"/>
            <a:ext cx="3627567" cy="1437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0" algn="l">
              <a:lnSpc>
                <a:spcPts val="2649"/>
              </a:lnSpc>
              <a:buNone/>
              <a:defRPr/>
            </a:pPr>
            <a:r>
              <a:rPr lang="en-US" sz="160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Вторично переработанные бумага и картон используются для производства новой бумажной продукции.</a:t>
            </a:r>
            <a:endParaRPr lang="en-US" sz="1600"/>
          </a:p>
        </p:txBody>
      </p:sp>
      <p:sp>
        <p:nvSpPr>
          <p:cNvPr id="42976795" name="Shape 4"/>
          <p:cNvSpPr/>
          <p:nvPr/>
        </p:nvSpPr>
        <p:spPr bwMode="auto">
          <a:xfrm flipH="0" flipV="0">
            <a:off x="8677689" y="4264201"/>
            <a:ext cx="3113911" cy="2253495"/>
          </a:xfrm>
          <a:prstGeom prst="roundRect">
            <a:avLst>
              <a:gd name="adj" fmla="val 1420"/>
            </a:avLst>
          </a:prstGeom>
          <a:solidFill>
            <a:srgbClr val="26262B"/>
          </a:solidFill>
          <a:ln/>
        </p:spPr>
      </p:sp>
      <p:sp>
        <p:nvSpPr>
          <p:cNvPr id="1960899993" name="Shape 4"/>
          <p:cNvSpPr/>
          <p:nvPr/>
        </p:nvSpPr>
        <p:spPr bwMode="auto">
          <a:xfrm flipH="0" flipV="0">
            <a:off x="8677689" y="1825624"/>
            <a:ext cx="3113911" cy="2058355"/>
          </a:xfrm>
          <a:prstGeom prst="roundRect">
            <a:avLst>
              <a:gd name="adj" fmla="val 1420"/>
            </a:avLst>
          </a:prstGeom>
          <a:solidFill>
            <a:srgbClr val="26262B"/>
          </a:solidFill>
          <a:ln/>
        </p:spPr>
      </p:sp>
      <p:sp>
        <p:nvSpPr>
          <p:cNvPr id="461777294" name="Shape 4"/>
          <p:cNvSpPr/>
          <p:nvPr/>
        </p:nvSpPr>
        <p:spPr bwMode="auto">
          <a:xfrm flipH="0" flipV="0">
            <a:off x="5004625" y="4264201"/>
            <a:ext cx="3340672" cy="2253495"/>
          </a:xfrm>
          <a:prstGeom prst="roundRect">
            <a:avLst>
              <a:gd name="adj" fmla="val 1420"/>
            </a:avLst>
          </a:prstGeom>
          <a:solidFill>
            <a:srgbClr val="26262B"/>
          </a:solidFill>
          <a:ln/>
        </p:spPr>
      </p:sp>
      <p:sp>
        <p:nvSpPr>
          <p:cNvPr id="184919228" name="Text 5"/>
          <p:cNvSpPr/>
          <p:nvPr/>
        </p:nvSpPr>
        <p:spPr bwMode="auto">
          <a:xfrm>
            <a:off x="9460181" y="1879363"/>
            <a:ext cx="1241643" cy="334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99"/>
              </a:lnSpc>
              <a:buNone/>
              <a:defRPr/>
            </a:pPr>
            <a:r>
              <a:rPr lang="en-US" sz="2400" b="1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Пластик</a:t>
            </a:r>
            <a:endParaRPr sz="2400" b="1"/>
          </a:p>
        </p:txBody>
      </p:sp>
      <p:sp>
        <p:nvSpPr>
          <p:cNvPr id="520002388" name="Text 8"/>
          <p:cNvSpPr/>
          <p:nvPr/>
        </p:nvSpPr>
        <p:spPr bwMode="auto">
          <a:xfrm flipH="0" flipV="0">
            <a:off x="6095999" y="4336971"/>
            <a:ext cx="1071815" cy="333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99"/>
              </a:lnSpc>
              <a:buNone/>
              <a:defRPr/>
            </a:pPr>
            <a:r>
              <a:rPr lang="en-US" sz="2400" b="1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Стекло</a:t>
            </a:r>
            <a:endParaRPr sz="2400" b="1"/>
          </a:p>
        </p:txBody>
      </p:sp>
      <p:sp>
        <p:nvSpPr>
          <p:cNvPr id="1388603330" name="Text 11"/>
          <p:cNvSpPr/>
          <p:nvPr/>
        </p:nvSpPr>
        <p:spPr bwMode="auto">
          <a:xfrm flipH="0" flipV="0">
            <a:off x="9460181" y="4336971"/>
            <a:ext cx="1562839" cy="333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99"/>
              </a:lnSpc>
              <a:buNone/>
              <a:defRPr/>
            </a:pPr>
            <a:r>
              <a:rPr lang="en-US" sz="2200" b="1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Металл</a:t>
            </a:r>
            <a:endParaRPr sz="2200" b="1"/>
          </a:p>
        </p:txBody>
      </p:sp>
      <p:sp>
        <p:nvSpPr>
          <p:cNvPr id="145453980" name="Text 6"/>
          <p:cNvSpPr/>
          <p:nvPr/>
        </p:nvSpPr>
        <p:spPr bwMode="auto">
          <a:xfrm flipH="0" flipV="0">
            <a:off x="8767645" y="2140120"/>
            <a:ext cx="3023956" cy="1429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49"/>
              </a:lnSpc>
              <a:buNone/>
              <a:defRPr/>
            </a:pPr>
            <a:r>
              <a:rPr lang="en-US" sz="16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Пластиковые отходы могут быть переработаны в новые пластиковые изделия, сберегая ископаемые ресурсы.</a:t>
            </a:r>
            <a:endParaRPr lang="en-US" sz="1650"/>
          </a:p>
        </p:txBody>
      </p:sp>
      <p:sp>
        <p:nvSpPr>
          <p:cNvPr id="1263873133" name="Text 9"/>
          <p:cNvSpPr/>
          <p:nvPr/>
        </p:nvSpPr>
        <p:spPr bwMode="auto">
          <a:xfrm>
            <a:off x="5050120" y="4811553"/>
            <a:ext cx="3291840" cy="1365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49"/>
              </a:lnSpc>
              <a:buNone/>
              <a:defRPr/>
            </a:pPr>
            <a:r>
              <a:rPr lang="en-US" sz="16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Стекло бесконечно перерабатывается без потери качества, сокращая объемы новых материалов.</a:t>
            </a:r>
            <a:endParaRPr lang="en-US" sz="1650"/>
          </a:p>
        </p:txBody>
      </p:sp>
      <p:sp>
        <p:nvSpPr>
          <p:cNvPr id="1718657084" name="Text 12"/>
          <p:cNvSpPr/>
          <p:nvPr/>
        </p:nvSpPr>
        <p:spPr bwMode="auto">
          <a:xfrm flipH="0" flipV="0">
            <a:off x="8860296" y="4756068"/>
            <a:ext cx="2838654" cy="1365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49"/>
              </a:lnSpc>
              <a:buNone/>
              <a:defRPr/>
            </a:pPr>
            <a:r>
              <a:rPr lang="en-US" sz="16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Металлические предметы, такие как консервные банки, могут быть плавлеными и использованы повторно.</a:t>
            </a:r>
            <a:endParaRPr lang="en-US" sz="16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5059061" name="Заголовок 1"/>
          <p:cNvSpPr>
            <a:spLocks noGrp="1"/>
          </p:cNvSpPr>
          <p:nvPr>
            <p:ph type="title"/>
          </p:nvPr>
        </p:nvSpPr>
        <p:spPr bwMode="auto">
          <a:xfrm>
            <a:off x="884437" y="500061"/>
            <a:ext cx="10515600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marL="0" indent="0" algn="ctr">
              <a:lnSpc>
                <a:spcPts val="5549"/>
              </a:lnSpc>
              <a:buNone/>
              <a:defRPr/>
            </a:pPr>
            <a:r>
              <a:rPr lang="en-US" sz="44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Практические советы по сортировке мусора в домашних условиях</a:t>
            </a:r>
            <a:endParaRPr sz="4400"/>
          </a:p>
          <a:p>
            <a:pPr>
              <a:defRPr/>
            </a:pPr>
            <a:endParaRPr/>
          </a:p>
        </p:txBody>
      </p:sp>
      <p:sp>
        <p:nvSpPr>
          <p:cNvPr id="2072932774" name="Text 1"/>
          <p:cNvSpPr/>
          <p:nvPr/>
        </p:nvSpPr>
        <p:spPr bwMode="auto">
          <a:xfrm>
            <a:off x="969493" y="3074310"/>
            <a:ext cx="3492245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Организуйте пространство</a:t>
            </a:r>
            <a:endParaRPr lang="en-US" sz="2200"/>
          </a:p>
        </p:txBody>
      </p:sp>
      <p:sp>
        <p:nvSpPr>
          <p:cNvPr id="140635662" name="Text 3"/>
          <p:cNvSpPr/>
          <p:nvPr/>
        </p:nvSpPr>
        <p:spPr bwMode="auto">
          <a:xfrm>
            <a:off x="5368607" y="3074310"/>
            <a:ext cx="2157597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Приучите семью</a:t>
            </a:r>
            <a:endParaRPr lang="en-US" sz="2200"/>
          </a:p>
        </p:txBody>
      </p:sp>
      <p:sp>
        <p:nvSpPr>
          <p:cNvPr id="889521532" name="Text 5"/>
          <p:cNvSpPr/>
          <p:nvPr/>
        </p:nvSpPr>
        <p:spPr bwMode="auto">
          <a:xfrm>
            <a:off x="8503426" y="3074310"/>
            <a:ext cx="2264419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Информируйтесь</a:t>
            </a:r>
            <a:endParaRPr lang="en-US" sz="2200"/>
          </a:p>
        </p:txBody>
      </p:sp>
      <p:sp>
        <p:nvSpPr>
          <p:cNvPr id="1502374170" name="Text 2"/>
          <p:cNvSpPr/>
          <p:nvPr/>
        </p:nvSpPr>
        <p:spPr bwMode="auto">
          <a:xfrm>
            <a:off x="726558" y="3798688"/>
            <a:ext cx="3978115" cy="1088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Выделите специальные контейнеры для каждой категории отходов в удобном месте на кухне.</a:t>
            </a:r>
            <a:endParaRPr lang="en-US" sz="1750"/>
          </a:p>
        </p:txBody>
      </p:sp>
      <p:sp>
        <p:nvSpPr>
          <p:cNvPr id="569630988" name="Text 4"/>
          <p:cNvSpPr/>
          <p:nvPr/>
        </p:nvSpPr>
        <p:spPr bwMode="auto">
          <a:xfrm flipH="0" flipV="0">
            <a:off x="5073995" y="3798688"/>
            <a:ext cx="2852120" cy="1088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Вовлекайте всех членов семьи в процесс сортировки, это станет полезной привычкой.</a:t>
            </a:r>
            <a:endParaRPr lang="en-US" sz="1750"/>
          </a:p>
        </p:txBody>
      </p:sp>
      <p:sp>
        <p:nvSpPr>
          <p:cNvPr id="289389737" name="Text 6"/>
          <p:cNvSpPr/>
          <p:nvPr/>
        </p:nvSpPr>
        <p:spPr bwMode="auto">
          <a:xfrm flipH="0" flipV="0">
            <a:off x="8503426" y="3798688"/>
            <a:ext cx="2896611" cy="1088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Узнайте о местных программах и правилах сортировки, чтобы правильно утилизировать отходы.</a:t>
            </a:r>
            <a:endParaRPr lang="en-US" sz="17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plit orient="vert" dir="in"/>
      </p:transition>
    </mc:Choice>
    <mc:Fallback>
      <p:transition spd="slow" advClick="1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4136338" name="Shape 2"/>
          <p:cNvSpPr/>
          <p:nvPr/>
        </p:nvSpPr>
        <p:spPr bwMode="auto">
          <a:xfrm>
            <a:off x="634116" y="5808500"/>
            <a:ext cx="704254" cy="22860"/>
          </a:xfrm>
          <a:prstGeom prst="roundRect">
            <a:avLst>
              <a:gd name="adj" fmla="val 132045"/>
            </a:avLst>
          </a:prstGeom>
          <a:solidFill>
            <a:srgbClr val="3F3F44"/>
          </a:solidFill>
          <a:ln/>
        </p:spPr>
      </p:sp>
      <p:sp>
        <p:nvSpPr>
          <p:cNvPr id="524771156" name="Shape 2"/>
          <p:cNvSpPr/>
          <p:nvPr/>
        </p:nvSpPr>
        <p:spPr bwMode="auto">
          <a:xfrm>
            <a:off x="645546" y="3894253"/>
            <a:ext cx="704254" cy="22860"/>
          </a:xfrm>
          <a:prstGeom prst="roundRect">
            <a:avLst>
              <a:gd name="adj" fmla="val 132045"/>
            </a:avLst>
          </a:prstGeom>
          <a:solidFill>
            <a:srgbClr val="3F3F44"/>
          </a:solidFill>
          <a:ln/>
        </p:spPr>
      </p:sp>
      <p:sp>
        <p:nvSpPr>
          <p:cNvPr id="667509973" name="Shape 2"/>
          <p:cNvSpPr/>
          <p:nvPr/>
        </p:nvSpPr>
        <p:spPr bwMode="auto">
          <a:xfrm>
            <a:off x="645546" y="2241468"/>
            <a:ext cx="704254" cy="22860"/>
          </a:xfrm>
          <a:prstGeom prst="roundRect">
            <a:avLst>
              <a:gd name="adj" fmla="val 132045"/>
            </a:avLst>
          </a:prstGeom>
          <a:solidFill>
            <a:srgbClr val="3F3F44"/>
          </a:solidFill>
          <a:ln/>
        </p:spPr>
      </p:sp>
      <p:pic>
        <p:nvPicPr>
          <p:cNvPr id="48707814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593203" y="0"/>
            <a:ext cx="4589425" cy="6884137"/>
          </a:xfrm>
          <a:prstGeom prst="rect">
            <a:avLst/>
          </a:prstGeom>
        </p:spPr>
      </p:pic>
      <p:sp>
        <p:nvSpPr>
          <p:cNvPr id="1338913544" name="Text 0"/>
          <p:cNvSpPr/>
          <p:nvPr/>
        </p:nvSpPr>
        <p:spPr bwMode="auto">
          <a:xfrm flipH="0" flipV="0">
            <a:off x="325104" y="282800"/>
            <a:ext cx="7471545" cy="134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49"/>
              </a:lnSpc>
              <a:buNone/>
              <a:defRPr/>
            </a:pPr>
            <a:r>
              <a:rPr lang="en-US" sz="395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Влияние раздельного сбора мусора на экологию </a:t>
            </a:r>
            <a:endParaRPr lang="en-US" sz="3950"/>
          </a:p>
        </p:txBody>
      </p:sp>
      <p:sp>
        <p:nvSpPr>
          <p:cNvPr id="1100477682" name="Shape 1"/>
          <p:cNvSpPr/>
          <p:nvPr/>
        </p:nvSpPr>
        <p:spPr bwMode="auto">
          <a:xfrm>
            <a:off x="550764" y="1786609"/>
            <a:ext cx="22860" cy="4846914"/>
          </a:xfrm>
          <a:prstGeom prst="roundRect">
            <a:avLst>
              <a:gd name="adj" fmla="val 132045"/>
            </a:avLst>
          </a:prstGeom>
          <a:solidFill>
            <a:srgbClr val="3F3F44"/>
          </a:solidFill>
          <a:ln/>
        </p:spPr>
      </p:sp>
      <p:sp>
        <p:nvSpPr>
          <p:cNvPr id="351663325" name="Shape 3"/>
          <p:cNvSpPr/>
          <p:nvPr/>
        </p:nvSpPr>
        <p:spPr bwMode="auto">
          <a:xfrm>
            <a:off x="347286" y="2003700"/>
            <a:ext cx="452675" cy="452675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  <p:txBody>
          <a:bodyPr/>
          <a:p>
            <a:pPr>
              <a:defRPr/>
            </a:pPr>
            <a:endParaRPr/>
          </a:p>
        </p:txBody>
      </p:sp>
      <p:sp>
        <p:nvSpPr>
          <p:cNvPr id="737244179" name="Text 4"/>
          <p:cNvSpPr/>
          <p:nvPr/>
        </p:nvSpPr>
        <p:spPr bwMode="auto">
          <a:xfrm>
            <a:off x="478842" y="2078946"/>
            <a:ext cx="166703" cy="30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49"/>
              </a:lnSpc>
              <a:buNone/>
              <a:defRPr/>
            </a:pPr>
            <a:r>
              <a:rPr lang="en-US" sz="235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1</a:t>
            </a:r>
            <a:endParaRPr lang="en-US" sz="2350"/>
          </a:p>
        </p:txBody>
      </p:sp>
      <p:sp>
        <p:nvSpPr>
          <p:cNvPr id="1656276664" name="Text 5"/>
          <p:cNvSpPr/>
          <p:nvPr/>
        </p:nvSpPr>
        <p:spPr bwMode="auto">
          <a:xfrm>
            <a:off x="1544000" y="1903804"/>
            <a:ext cx="4086776" cy="314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49"/>
              </a:lnSpc>
              <a:buNone/>
              <a:defRPr/>
            </a:pPr>
            <a:r>
              <a:rPr lang="en-US" sz="195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Бережное использование ресурсов</a:t>
            </a:r>
            <a:endParaRPr lang="en-US" sz="1950"/>
          </a:p>
        </p:txBody>
      </p:sp>
      <p:sp>
        <p:nvSpPr>
          <p:cNvPr id="554751108" name="Text 6"/>
          <p:cNvSpPr/>
          <p:nvPr/>
        </p:nvSpPr>
        <p:spPr bwMode="auto">
          <a:xfrm flipH="0" flipV="0">
            <a:off x="1544000" y="2218608"/>
            <a:ext cx="5928985" cy="64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15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Переработка материалов сокращает потребность в добыче новых, ограниченных природных ресурсов.</a:t>
            </a:r>
            <a:endParaRPr lang="en-US" sz="1550"/>
          </a:p>
        </p:txBody>
      </p:sp>
      <p:sp>
        <p:nvSpPr>
          <p:cNvPr id="1579288257" name="Shape 8"/>
          <p:cNvSpPr/>
          <p:nvPr/>
        </p:nvSpPr>
        <p:spPr bwMode="auto">
          <a:xfrm>
            <a:off x="347286" y="3667915"/>
            <a:ext cx="452675" cy="452675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1249344308" name="Shape 8"/>
          <p:cNvSpPr/>
          <p:nvPr/>
        </p:nvSpPr>
        <p:spPr bwMode="auto">
          <a:xfrm>
            <a:off x="347286" y="5582162"/>
            <a:ext cx="452675" cy="452675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733018836" name="Text 9"/>
          <p:cNvSpPr/>
          <p:nvPr/>
        </p:nvSpPr>
        <p:spPr bwMode="auto">
          <a:xfrm>
            <a:off x="467412" y="3743161"/>
            <a:ext cx="166703" cy="30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49"/>
              </a:lnSpc>
              <a:buNone/>
              <a:defRPr/>
            </a:pPr>
            <a:r>
              <a:rPr lang="en-US" sz="235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2</a:t>
            </a:r>
            <a:endParaRPr lang="en-US" sz="2350"/>
          </a:p>
        </p:txBody>
      </p:sp>
      <p:sp>
        <p:nvSpPr>
          <p:cNvPr id="600690584" name="Text 14"/>
          <p:cNvSpPr/>
          <p:nvPr/>
        </p:nvSpPr>
        <p:spPr bwMode="auto">
          <a:xfrm>
            <a:off x="467412" y="5657409"/>
            <a:ext cx="166703" cy="30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49"/>
              </a:lnSpc>
              <a:buNone/>
              <a:defRPr/>
            </a:pPr>
            <a:r>
              <a:rPr lang="en-US" sz="235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3</a:t>
            </a:r>
            <a:endParaRPr lang="en-US" sz="2350"/>
          </a:p>
        </p:txBody>
      </p:sp>
      <p:sp>
        <p:nvSpPr>
          <p:cNvPr id="2129034726" name="Text 10"/>
          <p:cNvSpPr/>
          <p:nvPr/>
        </p:nvSpPr>
        <p:spPr bwMode="auto">
          <a:xfrm>
            <a:off x="1544000" y="3585759"/>
            <a:ext cx="3418572" cy="314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49"/>
              </a:lnSpc>
              <a:buNone/>
              <a:defRPr/>
            </a:pPr>
            <a:r>
              <a:rPr lang="en-US" sz="195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Снижение вредных выбросов</a:t>
            </a:r>
            <a:endParaRPr lang="en-US" sz="1950"/>
          </a:p>
        </p:txBody>
      </p:sp>
      <p:sp>
        <p:nvSpPr>
          <p:cNvPr id="1346401191" name="Text 11"/>
          <p:cNvSpPr/>
          <p:nvPr/>
        </p:nvSpPr>
        <p:spPr bwMode="auto">
          <a:xfrm>
            <a:off x="1544000" y="3989858"/>
            <a:ext cx="6326980" cy="64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15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Уменьшение отходов на свалках сокращает выбросы парниковых газов и загрязнение окружающей среды.</a:t>
            </a:r>
            <a:endParaRPr lang="en-US" sz="1550"/>
          </a:p>
        </p:txBody>
      </p:sp>
      <p:sp>
        <p:nvSpPr>
          <p:cNvPr id="608190012" name="Text 15"/>
          <p:cNvSpPr/>
          <p:nvPr/>
        </p:nvSpPr>
        <p:spPr bwMode="auto">
          <a:xfrm>
            <a:off x="1544000" y="5493696"/>
            <a:ext cx="2139823" cy="314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49"/>
              </a:lnSpc>
              <a:buNone/>
              <a:defRPr/>
            </a:pPr>
            <a:r>
              <a:rPr lang="en-US" sz="195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Забота о будущем</a:t>
            </a:r>
            <a:endParaRPr lang="en-US" sz="1950"/>
          </a:p>
        </p:txBody>
      </p:sp>
      <p:sp>
        <p:nvSpPr>
          <p:cNvPr id="444077828" name="Text 16"/>
          <p:cNvSpPr/>
          <p:nvPr/>
        </p:nvSpPr>
        <p:spPr bwMode="auto">
          <a:xfrm>
            <a:off x="1544000" y="5808500"/>
            <a:ext cx="6326980" cy="64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15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Привычка сортировать мусор прививает экологическую ответственность у подрастающих поколений.</a:t>
            </a:r>
            <a:endParaRPr lang="en-US" sz="15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cover dir="r"/>
      </p:transition>
    </mc:Choice>
    <mc:Fallback>
      <p:transition spd="slow" advClick="1">
        <p:cover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530665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956863" y="661047"/>
            <a:ext cx="6748343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lang="en-US" sz="44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Изучаем сортировку мусора на базе </a:t>
            </a:r>
            <a:br>
              <a:rPr lang="en-US" sz="44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</a:br>
            <a:r>
              <a:rPr lang="en-US" sz="4400" b="0" i="0" u="none" strike="noStrike" cap="none" spc="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Lego Education Spike Prime</a:t>
            </a:r>
            <a:endParaRPr/>
          </a:p>
        </p:txBody>
      </p:sp>
      <p:sp>
        <p:nvSpPr>
          <p:cNvPr id="87062326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013131" y="3236650"/>
            <a:ext cx="6963422" cy="4003783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en-US" sz="2800" b="0" i="0" u="none" strike="noStrike" cap="none" spc="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Lego Education Spike Prime - это мощная платформа для обучения робототехнике и программированию. С ее помощью можно создавать увлекательные проекты, в том числе устройства для сортировки мусора.</a:t>
            </a:r>
            <a:endParaRPr/>
          </a:p>
        </p:txBody>
      </p:sp>
      <p:pic>
        <p:nvPicPr>
          <p:cNvPr id="723471679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8495" y="-64980"/>
            <a:ext cx="4623951" cy="6935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3862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25804711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8300" y="-9247"/>
            <a:ext cx="12216164" cy="2367377"/>
          </a:xfrm>
          <a:prstGeom prst="rect">
            <a:avLst/>
          </a:prstGeom>
        </p:spPr>
      </p:pic>
      <p:sp>
        <p:nvSpPr>
          <p:cNvPr id="2091413750" name="Text 0"/>
          <p:cNvSpPr/>
          <p:nvPr/>
        </p:nvSpPr>
        <p:spPr bwMode="auto">
          <a:xfrm flipH="0" flipV="0">
            <a:off x="84174" y="2433546"/>
            <a:ext cx="12383795" cy="141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49"/>
              </a:lnSpc>
              <a:buNone/>
              <a:defRPr/>
            </a:pPr>
            <a:r>
              <a:rPr lang="en-US" sz="445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Использование Lego Education Spike Prime для изучения сортировки</a:t>
            </a:r>
            <a:r>
              <a:rPr lang="ru-RU" sz="445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 мусора.</a:t>
            </a:r>
            <a:endParaRPr lang="en-US" sz="4450"/>
          </a:p>
        </p:txBody>
      </p:sp>
      <p:pic>
        <p:nvPicPr>
          <p:cNvPr id="61420963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401" y="3920911"/>
            <a:ext cx="566975" cy="566975"/>
          </a:xfrm>
          <a:prstGeom prst="rect">
            <a:avLst/>
          </a:prstGeom>
        </p:spPr>
      </p:pic>
      <p:pic>
        <p:nvPicPr>
          <p:cNvPr id="1153492550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25237" y="3920911"/>
            <a:ext cx="566975" cy="566975"/>
          </a:xfrm>
          <a:prstGeom prst="rect">
            <a:avLst/>
          </a:prstGeom>
        </p:spPr>
      </p:pic>
      <p:pic>
        <p:nvPicPr>
          <p:cNvPr id="2087346961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91441" y="3920911"/>
            <a:ext cx="566975" cy="566975"/>
          </a:xfrm>
          <a:prstGeom prst="rect">
            <a:avLst/>
          </a:prstGeom>
        </p:spPr>
      </p:pic>
      <p:sp>
        <p:nvSpPr>
          <p:cNvPr id="2128065261" name="Text 1"/>
          <p:cNvSpPr/>
          <p:nvPr/>
        </p:nvSpPr>
        <p:spPr bwMode="auto">
          <a:xfrm>
            <a:off x="311581" y="4655933"/>
            <a:ext cx="1053236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Датчики</a:t>
            </a:r>
            <a:endParaRPr lang="en-US" sz="2200"/>
          </a:p>
        </p:txBody>
      </p:sp>
      <p:sp>
        <p:nvSpPr>
          <p:cNvPr id="1572512098" name="Text 3"/>
          <p:cNvSpPr/>
          <p:nvPr/>
        </p:nvSpPr>
        <p:spPr bwMode="auto">
          <a:xfrm>
            <a:off x="4570383" y="4655933"/>
            <a:ext cx="2545592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Программирование</a:t>
            </a:r>
            <a:endParaRPr lang="en-US" sz="2200"/>
          </a:p>
        </p:txBody>
      </p:sp>
      <p:sp>
        <p:nvSpPr>
          <p:cNvPr id="1490082346" name="Text 5"/>
          <p:cNvSpPr/>
          <p:nvPr/>
        </p:nvSpPr>
        <p:spPr bwMode="auto">
          <a:xfrm>
            <a:off x="9660724" y="4655933"/>
            <a:ext cx="1028409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Моторы</a:t>
            </a:r>
            <a:endParaRPr lang="en-US" sz="2200"/>
          </a:p>
        </p:txBody>
      </p:sp>
      <p:sp>
        <p:nvSpPr>
          <p:cNvPr id="19237259" name="Text 2"/>
          <p:cNvSpPr/>
          <p:nvPr/>
        </p:nvSpPr>
        <p:spPr bwMode="auto">
          <a:xfrm flipH="0" flipV="0">
            <a:off x="155707" y="5251357"/>
            <a:ext cx="3886428" cy="1088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Spike Prime оснащен различными датчиками, которые помогают распознавать разные типы мусора.</a:t>
            </a:r>
            <a:endParaRPr lang="en-US" sz="1750"/>
          </a:p>
        </p:txBody>
      </p:sp>
      <p:sp>
        <p:nvSpPr>
          <p:cNvPr id="806106650" name="Text 4"/>
          <p:cNvSpPr/>
          <p:nvPr/>
        </p:nvSpPr>
        <p:spPr bwMode="auto">
          <a:xfrm flipH="0" flipV="0">
            <a:off x="4413174" y="5251357"/>
            <a:ext cx="4012310" cy="1088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Используя интуитивно понятное программное обеспечение, можно настраивать алгоритмы сортировки.</a:t>
            </a:r>
            <a:endParaRPr lang="en-US" sz="1750"/>
          </a:p>
        </p:txBody>
      </p:sp>
      <p:sp>
        <p:nvSpPr>
          <p:cNvPr id="1273912509" name="Text 6"/>
          <p:cNvSpPr/>
          <p:nvPr/>
        </p:nvSpPr>
        <p:spPr bwMode="auto">
          <a:xfrm flipH="0" flipV="0">
            <a:off x="8730655" y="5140387"/>
            <a:ext cx="3302558" cy="1088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Моторы платформы приводят в действие механизмы для сортировки и перемещения мусора.</a:t>
            </a:r>
            <a:endParaRPr lang="en-US" sz="17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0309225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19999" y="0"/>
            <a:ext cx="4572000" cy="6858000"/>
          </a:xfrm>
          <a:prstGeom prst="rect">
            <a:avLst/>
          </a:prstGeom>
        </p:spPr>
      </p:pic>
      <p:sp>
        <p:nvSpPr>
          <p:cNvPr id="848296386" name="Text 0"/>
          <p:cNvSpPr/>
          <p:nvPr/>
        </p:nvSpPr>
        <p:spPr bwMode="auto">
          <a:xfrm>
            <a:off x="593030" y="467519"/>
            <a:ext cx="6433939" cy="1588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99"/>
              </a:lnSpc>
              <a:buNone/>
              <a:defRPr/>
            </a:pPr>
            <a:r>
              <a:rPr lang="en-US" sz="4000">
                <a:solidFill>
                  <a:srgbClr val="97B8FF"/>
                </a:solidFill>
                <a:latin typeface="Sora Medium"/>
                <a:ea typeface="Sora Medium"/>
                <a:cs typeface="Sora Medium"/>
              </a:rPr>
              <a:t>Практическое занятие: создание сортировщика мусора</a:t>
            </a:r>
            <a:endParaRPr lang="en-US" sz="4000"/>
          </a:p>
        </p:txBody>
      </p:sp>
      <p:sp>
        <p:nvSpPr>
          <p:cNvPr id="719331286" name="Shape 1"/>
          <p:cNvSpPr/>
          <p:nvPr/>
        </p:nvSpPr>
        <p:spPr bwMode="auto">
          <a:xfrm>
            <a:off x="837604" y="2310208"/>
            <a:ext cx="19049" cy="4080271"/>
          </a:xfrm>
          <a:prstGeom prst="roundRect">
            <a:avLst>
              <a:gd name="adj" fmla="val 133429"/>
            </a:avLst>
          </a:prstGeom>
          <a:solidFill>
            <a:srgbClr val="3F3F44"/>
          </a:solidFill>
          <a:ln/>
        </p:spPr>
      </p:sp>
      <p:sp>
        <p:nvSpPr>
          <p:cNvPr id="438282555" name="Shape 2"/>
          <p:cNvSpPr/>
          <p:nvPr/>
        </p:nvSpPr>
        <p:spPr bwMode="auto">
          <a:xfrm>
            <a:off x="1018679" y="2681882"/>
            <a:ext cx="593030" cy="19049"/>
          </a:xfrm>
          <a:prstGeom prst="roundRect">
            <a:avLst>
              <a:gd name="adj" fmla="val 133429"/>
            </a:avLst>
          </a:prstGeom>
          <a:solidFill>
            <a:srgbClr val="3F3F44"/>
          </a:solidFill>
          <a:ln/>
        </p:spPr>
      </p:sp>
      <p:sp>
        <p:nvSpPr>
          <p:cNvPr id="1296443899" name="Shape 3"/>
          <p:cNvSpPr/>
          <p:nvPr/>
        </p:nvSpPr>
        <p:spPr bwMode="auto">
          <a:xfrm>
            <a:off x="656530" y="2500808"/>
            <a:ext cx="381198" cy="381198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2010272826" name="Text 4"/>
          <p:cNvSpPr/>
          <p:nvPr/>
        </p:nvSpPr>
        <p:spPr bwMode="auto">
          <a:xfrm>
            <a:off x="793353" y="2564308"/>
            <a:ext cx="10755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99"/>
              </a:lnSpc>
              <a:buNone/>
              <a:defRPr/>
            </a:pPr>
            <a:r>
              <a:rPr lang="en-US" sz="240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1</a:t>
            </a:r>
            <a:endParaRPr lang="en-US" sz="2400"/>
          </a:p>
        </p:txBody>
      </p:sp>
      <p:sp>
        <p:nvSpPr>
          <p:cNvPr id="529681653" name="Text 5"/>
          <p:cNvSpPr/>
          <p:nvPr/>
        </p:nvSpPr>
        <p:spPr bwMode="auto">
          <a:xfrm>
            <a:off x="1779091" y="2479575"/>
            <a:ext cx="2065822" cy="265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2000" u="sng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Конструирование</a:t>
            </a:r>
            <a:endParaRPr lang="en-US" sz="2000"/>
          </a:p>
        </p:txBody>
      </p:sp>
      <p:sp>
        <p:nvSpPr>
          <p:cNvPr id="1371871394" name="Text 6"/>
          <p:cNvSpPr/>
          <p:nvPr/>
        </p:nvSpPr>
        <p:spPr bwMode="auto">
          <a:xfrm>
            <a:off x="1779091" y="2845891"/>
            <a:ext cx="5247878" cy="542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Сборка механической части сортировщика с использованием деталей Lego.</a:t>
            </a:r>
            <a:endParaRPr lang="en-US" sz="1600"/>
          </a:p>
        </p:txBody>
      </p:sp>
      <p:sp>
        <p:nvSpPr>
          <p:cNvPr id="1155856372" name="Shape 7"/>
          <p:cNvSpPr/>
          <p:nvPr/>
        </p:nvSpPr>
        <p:spPr bwMode="auto">
          <a:xfrm>
            <a:off x="1018679" y="4098428"/>
            <a:ext cx="593030" cy="19049"/>
          </a:xfrm>
          <a:prstGeom prst="roundRect">
            <a:avLst>
              <a:gd name="adj" fmla="val 133429"/>
            </a:avLst>
          </a:prstGeom>
          <a:solidFill>
            <a:srgbClr val="3F3F44"/>
          </a:solidFill>
          <a:ln/>
        </p:spPr>
      </p:sp>
      <p:sp>
        <p:nvSpPr>
          <p:cNvPr id="2135293667" name="Shape 8"/>
          <p:cNvSpPr/>
          <p:nvPr/>
        </p:nvSpPr>
        <p:spPr bwMode="auto">
          <a:xfrm>
            <a:off x="656530" y="3917354"/>
            <a:ext cx="381198" cy="381198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306755186" name="Text 9"/>
          <p:cNvSpPr/>
          <p:nvPr/>
        </p:nvSpPr>
        <p:spPr bwMode="auto">
          <a:xfrm>
            <a:off x="767952" y="3980854"/>
            <a:ext cx="15835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99"/>
              </a:lnSpc>
              <a:buNone/>
              <a:defRPr/>
            </a:pPr>
            <a:r>
              <a:rPr lang="en-US" sz="240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2</a:t>
            </a:r>
            <a:endParaRPr lang="en-US" sz="2400"/>
          </a:p>
        </p:txBody>
      </p:sp>
      <p:sp>
        <p:nvSpPr>
          <p:cNvPr id="105673357" name="Text 10"/>
          <p:cNvSpPr/>
          <p:nvPr/>
        </p:nvSpPr>
        <p:spPr bwMode="auto">
          <a:xfrm>
            <a:off x="1779091" y="3896121"/>
            <a:ext cx="2314240" cy="265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2000" u="sng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Программирование</a:t>
            </a:r>
            <a:endParaRPr lang="en-US" sz="2000"/>
          </a:p>
        </p:txBody>
      </p:sp>
      <p:sp>
        <p:nvSpPr>
          <p:cNvPr id="277312430" name="Text 11"/>
          <p:cNvSpPr/>
          <p:nvPr/>
        </p:nvSpPr>
        <p:spPr bwMode="auto">
          <a:xfrm>
            <a:off x="1779091" y="4262437"/>
            <a:ext cx="5247878" cy="542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Написание </a:t>
            </a:r>
            <a:r>
              <a:rPr lang="ru-RU" sz="160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программы в среде программирования </a:t>
            </a:r>
            <a:r>
              <a:rPr>
                <a:solidFill>
                  <a:schemeClr val="bg1"/>
                </a:solidFill>
              </a:rPr>
              <a:t>Scratch</a:t>
            </a:r>
            <a:r>
              <a:rPr lang="en-US" sz="1600">
                <a:solidFill>
                  <a:schemeClr val="bg1"/>
                </a:solidFill>
                <a:latin typeface="Noto Sans TC"/>
                <a:ea typeface="Noto Sans TC"/>
                <a:cs typeface="Noto Sans TC"/>
              </a:rPr>
              <a:t> </a:t>
            </a:r>
            <a:r>
              <a:rPr lang="en-US" sz="160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для управления датчиками и моторами, реализующего алгоритм сортировки.</a:t>
            </a:r>
            <a:endParaRPr lang="en-US" sz="1600"/>
          </a:p>
        </p:txBody>
      </p:sp>
      <p:sp>
        <p:nvSpPr>
          <p:cNvPr id="944938328" name="Shape 12"/>
          <p:cNvSpPr/>
          <p:nvPr/>
        </p:nvSpPr>
        <p:spPr bwMode="auto">
          <a:xfrm>
            <a:off x="1018679" y="5514975"/>
            <a:ext cx="593030" cy="19049"/>
          </a:xfrm>
          <a:prstGeom prst="roundRect">
            <a:avLst>
              <a:gd name="adj" fmla="val 133429"/>
            </a:avLst>
          </a:prstGeom>
          <a:solidFill>
            <a:srgbClr val="3F3F44"/>
          </a:solidFill>
          <a:ln/>
        </p:spPr>
      </p:sp>
      <p:sp>
        <p:nvSpPr>
          <p:cNvPr id="1559683576" name="Shape 13"/>
          <p:cNvSpPr/>
          <p:nvPr/>
        </p:nvSpPr>
        <p:spPr bwMode="auto">
          <a:xfrm>
            <a:off x="656530" y="5333900"/>
            <a:ext cx="381198" cy="381198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642857367" name="Text 14"/>
          <p:cNvSpPr/>
          <p:nvPr/>
        </p:nvSpPr>
        <p:spPr bwMode="auto">
          <a:xfrm>
            <a:off x="768349" y="5397400"/>
            <a:ext cx="157559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99"/>
              </a:lnSpc>
              <a:buNone/>
              <a:defRPr/>
            </a:pPr>
            <a:r>
              <a:rPr lang="en-US" sz="2400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3</a:t>
            </a:r>
            <a:endParaRPr lang="en-US" sz="2400"/>
          </a:p>
        </p:txBody>
      </p:sp>
      <p:sp>
        <p:nvSpPr>
          <p:cNvPr id="825545744" name="Text 15"/>
          <p:cNvSpPr/>
          <p:nvPr/>
        </p:nvSpPr>
        <p:spPr bwMode="auto">
          <a:xfrm>
            <a:off x="1779091" y="5312668"/>
            <a:ext cx="1664482" cy="265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2000" u="sng">
                <a:solidFill>
                  <a:srgbClr val="E0D6DE"/>
                </a:solidFill>
                <a:latin typeface="Sora Medium"/>
                <a:ea typeface="Sora Medium"/>
                <a:cs typeface="Sora Medium"/>
              </a:rPr>
              <a:t>Тестирование</a:t>
            </a:r>
            <a:endParaRPr sz="2000" u="sng"/>
          </a:p>
        </p:txBody>
      </p:sp>
      <p:sp>
        <p:nvSpPr>
          <p:cNvPr id="1775457715" name="Text 16"/>
          <p:cNvSpPr/>
          <p:nvPr/>
        </p:nvSpPr>
        <p:spPr bwMode="auto">
          <a:xfrm>
            <a:off x="1779091" y="5678983"/>
            <a:ext cx="5247878" cy="542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E0D6DE"/>
                </a:solidFill>
                <a:latin typeface="Noto Sans TC"/>
                <a:ea typeface="Noto Sans TC"/>
                <a:cs typeface="Noto Sans TC"/>
              </a:rPr>
              <a:t>Проверка работоспособности устройства с разными типами мусора.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74474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9768230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45404358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11526" y="-1189744"/>
            <a:ext cx="12316651" cy="9237489"/>
          </a:xfrm>
          <a:prstGeom prst="rect">
            <a:avLst/>
          </a:prstGeom>
        </p:spPr>
      </p:pic>
      <p:sp>
        <p:nvSpPr>
          <p:cNvPr id="1554935559" name="Текст 2"/>
          <p:cNvSpPr>
            <a:spLocks noGrp="1"/>
          </p:cNvSpPr>
          <p:nvPr/>
        </p:nvSpPr>
        <p:spPr bwMode="auto">
          <a:xfrm>
            <a:off x="568866" y="2430330"/>
            <a:ext cx="10955864" cy="157096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600" b="1">
                <a:solidFill>
                  <a:schemeClr val="tx1"/>
                </a:solidFill>
                <a:latin typeface="Times New Roman"/>
                <a:cs typeface="Times New Roman"/>
              </a:rPr>
              <a:t>Конструирование</a:t>
            </a:r>
            <a:endParaRPr lang="ru-RU" sz="9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01012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17498"/>
            <a:ext cx="10515600" cy="1325561"/>
          </a:xfrm>
        </p:spPr>
        <p:txBody>
          <a:bodyPr/>
          <a:lstStyle/>
          <a:p>
            <a:pPr algn="ctr">
              <a:defRPr/>
            </a:pPr>
            <a:r>
              <a:rPr>
                <a:solidFill>
                  <a:srgbClr val="97B8FF"/>
                </a:solidFill>
                <a:latin typeface="Adobe Devanagari"/>
                <a:ea typeface="Adobe Devanagari"/>
                <a:cs typeface="Adobe Devanagari"/>
              </a:rPr>
              <a:t>Наш предполагаемый мусор: </a:t>
            </a:r>
            <a:endParaRPr>
              <a:solidFill>
                <a:srgbClr val="97B8FF"/>
              </a:solidFill>
              <a:latin typeface="Adobe Devanagari"/>
              <a:cs typeface="Adobe Devanagari"/>
            </a:endParaRPr>
          </a:p>
        </p:txBody>
      </p:sp>
      <p:sp>
        <p:nvSpPr>
          <p:cNvPr id="61059514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61263370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1299" y="1806093"/>
            <a:ext cx="11817932" cy="4668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Р7-Офис/2024.4.1.625</Application>
  <DocSecurity>0</DocSecurity>
  <PresentationFormat>Widescreen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2025-02-13T02:05:48Z</dcterms:modified>
  <cp:category/>
  <cp:contentStatus/>
  <cp:version/>
</cp:coreProperties>
</file>