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7" r:id="rId2"/>
    <p:sldId id="258" r:id="rId3"/>
    <p:sldId id="260" r:id="rId4"/>
    <p:sldId id="303" r:id="rId5"/>
    <p:sldId id="261" r:id="rId6"/>
    <p:sldId id="304" r:id="rId7"/>
    <p:sldId id="306" r:id="rId8"/>
    <p:sldId id="307" r:id="rId9"/>
    <p:sldId id="308" r:id="rId10"/>
    <p:sldId id="310" r:id="rId11"/>
    <p:sldId id="311" r:id="rId12"/>
    <p:sldId id="314" r:id="rId13"/>
    <p:sldId id="309" r:id="rId14"/>
    <p:sldId id="305" r:id="rId15"/>
    <p:sldId id="312" r:id="rId16"/>
    <p:sldId id="298" r:id="rId17"/>
    <p:sldId id="31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9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72E13-3852-4A05-829E-3F0317096294}" type="datetimeFigureOut">
              <a:rPr lang="ru-RU" smtClean="0"/>
              <a:pPr/>
              <a:t>05.02.25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0458-33FE-412E-899A-F186CAA221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89;&#1086;&#1096;%2014%20&#1058;&#1086;&#1081;&#1082;&#1077;&#1077;&#1074;&#1072;%20&#1044;.,%20&#1058;&#1072;&#1083;&#1072;&#1085;&#1090;&#1099;%2021,%20&#1088;&#1086;&#1073;&#1086;&#1090;&#1086;&#1090;&#1077;&#1093;&#1085;&#1080;&#1082;&#1072;\&#1074;&#1080;&#1076;&#1077;&#1086;%20&#1082;&#1088;&#1072;&#1073;&#1086;&#1090;.mp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988" t="13107" r="14598" b="14210"/>
          <a:stretch>
            <a:fillRect/>
          </a:stretch>
        </p:blipFill>
        <p:spPr bwMode="auto">
          <a:xfrm>
            <a:off x="500034" y="3857628"/>
            <a:ext cx="30003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42910" y="2143116"/>
            <a:ext cx="799651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Создание мобильного робота с датчиком расстояния и сервоприводом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Кработ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 на основе конструктора «КЛИК»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42852"/>
            <a:ext cx="85792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Ставропольский край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Муниципальное общеобразовательное учреждение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«Средняя общеобразовательная школа № 14»</a:t>
            </a:r>
          </a:p>
          <a:p>
            <a:pPr algn="ctr"/>
            <a:endParaRPr lang="ru-RU" b="1" cap="all" dirty="0" smtClean="0">
              <a:ln w="9000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Муниципальный  (отборочный) этап краевого конкурса-выставки научно-технического творчества молодежи «Таланты ХXI века»</a:t>
            </a:r>
            <a:endParaRPr lang="ru-RU" b="1" cap="all" dirty="0">
              <a:ln w="9000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4500570"/>
            <a:ext cx="37679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Тойкеева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Дарина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Мухаметовна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Руководитель</a:t>
            </a:r>
          </a:p>
          <a:p>
            <a:pPr algn="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Педагог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допобразования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Тойкеева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Мария Алексеевна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61091" y="5929330"/>
            <a:ext cx="15134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Эдельбай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2025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a14="http://schemas.microsoft.com/office/drawing/2010/main" xmlns:p15="http://schemas.microsoft.com/office/powerpoint/2012/main" xmlns:p159="http://schemas.microsoft.com/office/powerpoint/2015/09/main" xmlns:p14="http://schemas.microsoft.com/office/powerpoint/2010/main" val="340440939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7386664862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4286256"/>
            <a:ext cx="2857521" cy="2143140"/>
          </a:xfrm>
          <a:prstGeom prst="rect">
            <a:avLst/>
          </a:prstGeom>
        </p:spPr>
      </p:pic>
      <p:pic>
        <p:nvPicPr>
          <p:cNvPr id="4" name="Рисунок 3" descr="17386664862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286256"/>
            <a:ext cx="2857520" cy="2143140"/>
          </a:xfrm>
          <a:prstGeom prst="rect">
            <a:avLst/>
          </a:prstGeom>
        </p:spPr>
      </p:pic>
      <p:pic>
        <p:nvPicPr>
          <p:cNvPr id="5" name="Рисунок 4" descr="17386664863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4286256"/>
            <a:ext cx="2857520" cy="214314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4282" y="500042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ГЛАВА 3. СОЗДАНИЕ РОБОТА НА ОСНОВЕ КОНСТРУКТОРА «КЛИК»</a:t>
            </a:r>
            <a:endParaRPr lang="ru-RU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9" name="Рисунок 8" descr="17386749041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1928802"/>
            <a:ext cx="2857520" cy="2143141"/>
          </a:xfrm>
          <a:prstGeom prst="rect">
            <a:avLst/>
          </a:prstGeom>
        </p:spPr>
      </p:pic>
      <p:pic>
        <p:nvPicPr>
          <p:cNvPr id="10" name="Рисунок 9" descr="17386749041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3240" y="1928802"/>
            <a:ext cx="2857520" cy="2143140"/>
          </a:xfrm>
          <a:prstGeom prst="rect">
            <a:avLst/>
          </a:prstGeom>
        </p:spPr>
      </p:pic>
      <p:pic>
        <p:nvPicPr>
          <p:cNvPr id="11" name="Рисунок 10" descr="17386749041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72198" y="1928802"/>
            <a:ext cx="2857520" cy="2143141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4282" y="714356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ГЛАВА 3. СОЗДАНИЕ РОБОТА НА ОСНОВЕ КОНСТРУКТОРА «КЛИК»</a:t>
            </a:r>
            <a:endParaRPr lang="ru-RU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1" name="Рисунок 20" descr="17386664860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4214818"/>
            <a:ext cx="2774060" cy="2080545"/>
          </a:xfrm>
          <a:prstGeom prst="rect">
            <a:avLst/>
          </a:prstGeom>
        </p:spPr>
      </p:pic>
      <p:pic>
        <p:nvPicPr>
          <p:cNvPr id="22" name="Рисунок 21" descr="17386664861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4214818"/>
            <a:ext cx="2774060" cy="2080545"/>
          </a:xfrm>
          <a:prstGeom prst="rect">
            <a:avLst/>
          </a:prstGeom>
        </p:spPr>
      </p:pic>
      <p:pic>
        <p:nvPicPr>
          <p:cNvPr id="23" name="Рисунок 22" descr="17386664861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214818"/>
            <a:ext cx="2774060" cy="2080545"/>
          </a:xfrm>
          <a:prstGeom prst="rect">
            <a:avLst/>
          </a:prstGeom>
        </p:spPr>
      </p:pic>
      <p:pic>
        <p:nvPicPr>
          <p:cNvPr id="24" name="Рисунок 23" descr="173866648617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3636" y="1928802"/>
            <a:ext cx="2774060" cy="2080545"/>
          </a:xfrm>
          <a:prstGeom prst="rect">
            <a:avLst/>
          </a:prstGeom>
        </p:spPr>
      </p:pic>
      <p:pic>
        <p:nvPicPr>
          <p:cNvPr id="25" name="Рисунок 24" descr="173866648617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14678" y="1928802"/>
            <a:ext cx="2774060" cy="2080545"/>
          </a:xfrm>
          <a:prstGeom prst="rect">
            <a:avLst/>
          </a:prstGeom>
        </p:spPr>
      </p:pic>
      <p:pic>
        <p:nvPicPr>
          <p:cNvPr id="26" name="Рисунок 25" descr="173866648618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1928802"/>
            <a:ext cx="2774060" cy="208054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14282" y="428604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ГЛАВА 3. СОЗДАНИЕ РОБОТА НА ОСНОВЕ КОНСТРУКТОРА «КЛИК»</a:t>
            </a:r>
            <a:endParaRPr lang="ru-RU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9" name="Рисунок 8" descr="mblock_block_173867022414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357298"/>
            <a:ext cx="5011792" cy="528638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643570" y="2500306"/>
            <a:ext cx="292895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Georgia" pitchFamily="18" charset="0"/>
              </a:rPr>
              <a:t>Программа, созданная с помощью  </a:t>
            </a:r>
            <a:r>
              <a:rPr lang="en-US" sz="3200" b="1" dirty="0" err="1" smtClean="0">
                <a:solidFill>
                  <a:srgbClr val="7030A0"/>
                </a:solidFill>
                <a:latin typeface="Georgia" pitchFamily="18" charset="0"/>
              </a:rPr>
              <a:t>Mblock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785794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ГЛАВА 3. СОЗДАНИЕ РОБОТА НА ОСНОВЕ КОНСТРУКТОРА «КЛИК»</a:t>
            </a:r>
            <a:endParaRPr lang="ru-RU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928802"/>
            <a:ext cx="8358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Выполнив все этапы, я сконструировала робот «</a:t>
            </a:r>
            <a:r>
              <a:rPr lang="ru-RU" sz="2800" dirty="0" err="1" smtClean="0"/>
              <a:t>Кработ</a:t>
            </a:r>
            <a:r>
              <a:rPr lang="ru-RU" sz="2800" dirty="0" smtClean="0"/>
              <a:t>». </a:t>
            </a:r>
            <a:endParaRPr lang="en-US" sz="2800" dirty="0" smtClean="0"/>
          </a:p>
          <a:p>
            <a:pPr algn="just"/>
            <a:r>
              <a:rPr lang="ru-RU" sz="2800" dirty="0" smtClean="0"/>
              <a:t>После загруженной в него программы, выполнил все действия, согласно изложенным условиям: 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робот исследует местность, отслеживает расстояние до препятствия; </a:t>
            </a:r>
            <a:endParaRPr lang="en-US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при наличии поблизости объекта, попытается схватить его клешнями.</a:t>
            </a:r>
            <a:endParaRPr lang="ru-RU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282" y="571480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ГЛАВА 3. СОЗДАНИЕ РОБОТА НА ОСНОВЕ КОНСТРУКТОРА «КЛИК»</a:t>
            </a:r>
            <a:endParaRPr lang="ru-RU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5" name="видео кработ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1500166" y="1428736"/>
            <a:ext cx="6357982" cy="4768487"/>
          </a:xfrm>
          <a:prstGeom prst="rect">
            <a:avLst/>
          </a:prstGeom>
          <a:solidFill>
            <a:schemeClr val="accent1">
              <a:alpha val="73000"/>
            </a:schemeClr>
          </a:solidFill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4282" y="571480"/>
            <a:ext cx="87154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Вывод</a:t>
            </a:r>
            <a:endParaRPr lang="ru-RU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000108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Таким образом, по итогам проделанной работы, можно сделать вывод, что, изучив принцип работы робота и среду его программирования, можно изготовить мобильного робота с датчиком расстояния и сервоприводом «</a:t>
            </a:r>
            <a:r>
              <a:rPr lang="ru-RU" dirty="0" err="1" smtClean="0"/>
              <a:t>Кработ</a:t>
            </a:r>
            <a:r>
              <a:rPr lang="ru-RU" dirty="0" smtClean="0"/>
              <a:t>»</a:t>
            </a:r>
            <a:r>
              <a:rPr lang="ru-RU" b="1" dirty="0" smtClean="0"/>
              <a:t> </a:t>
            </a:r>
            <a:r>
              <a:rPr lang="ru-RU" dirty="0" smtClean="0"/>
              <a:t>на основе конструктора «КЛИК»  своими руками. То есть гипотеза подтвердилась, цель и задачи проекта </a:t>
            </a:r>
            <a:r>
              <a:rPr lang="ru-RU" dirty="0" smtClean="0"/>
              <a:t>выполнены.</a:t>
            </a:r>
            <a:endParaRPr lang="ru-RU" dirty="0" smtClean="0"/>
          </a:p>
          <a:p>
            <a:pPr algn="just"/>
            <a:endParaRPr lang="ru-RU" dirty="0" smtClean="0"/>
          </a:p>
        </p:txBody>
      </p:sp>
      <p:pic>
        <p:nvPicPr>
          <p:cNvPr id="8" name="Рисунок 7" descr="1738754686473.jpg"/>
          <p:cNvPicPr>
            <a:picLocks noChangeAspect="1"/>
          </p:cNvPicPr>
          <p:nvPr/>
        </p:nvPicPr>
        <p:blipFill>
          <a:blip r:embed="rId2" cstate="print"/>
          <a:srcRect l="16779"/>
          <a:stretch>
            <a:fillRect/>
          </a:stretch>
        </p:blipFill>
        <p:spPr>
          <a:xfrm>
            <a:off x="4786314" y="2786058"/>
            <a:ext cx="3797836" cy="292895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28596" y="2786058"/>
            <a:ext cx="4143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</a:t>
            </a:r>
            <a:r>
              <a:rPr lang="ru-RU" dirty="0" smtClean="0"/>
              <a:t>завершение хочу отметить, что процесс был весьма занимательным и познавательным, и я почерпнула множество новых знаний. Учитывая многообразие существующих вариантов роботов, созданных на основе этого конструктора, я испытываю непреодолимое желание попробовать свои силы в создании чего-то нового, и это будет автомобиль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85720" y="571480"/>
            <a:ext cx="8676456" cy="535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000" b="1" i="0" u="none" strike="noStrike" cap="all" normalizeH="0" baseline="0" dirty="0" smtClean="0" bmk="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ПИСОК ЛИТЕРАТУРЫ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all" normalizeH="0" baseline="0" dirty="0" smtClean="0" bmk="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err="1" smtClean="0"/>
              <a:t>Клаузен</a:t>
            </a:r>
            <a:r>
              <a:rPr lang="ru-RU" sz="1600" dirty="0" smtClean="0"/>
              <a:t>, П. Компьютеры и роботы [Текст] / Пер. с нем. С.И. </a:t>
            </a:r>
            <a:r>
              <a:rPr lang="ru-RU" sz="1600" dirty="0" err="1" smtClean="0"/>
              <a:t>Деркунской</a:t>
            </a:r>
            <a:r>
              <a:rPr lang="ru-RU" sz="1600" dirty="0" smtClean="0"/>
              <a:t>. – Москва: Мир книги, 2006. – 48 с.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smtClean="0"/>
              <a:t>Копосов, Д.Г. Первый шаг в робототехнику: практикум для 5-6-го классов [Текст]: учеб. пособие / Д.Г. Копосов. - Москва: Бином. Лаборатория знаний, 2014. – 286 с.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smtClean="0"/>
              <a:t>Медицинские роботы [Электронный ресурс]. – Режим доступа: </a:t>
            </a:r>
            <a:r>
              <a:rPr lang="ru-RU" sz="1600" dirty="0" err="1" smtClean="0"/>
              <a:t>medrobot.ru</a:t>
            </a:r>
            <a:endParaRPr lang="ru-RU" sz="1600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smtClean="0"/>
              <a:t>Мир роботов [Электронный ресурс]. – Режим доступа: </a:t>
            </a:r>
            <a:r>
              <a:rPr lang="ru-RU" sz="1600" dirty="0" err="1" smtClean="0"/>
              <a:t>roboting.ru</a:t>
            </a:r>
            <a:endParaRPr lang="ru-RU" sz="1600" dirty="0" smtClean="0"/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smtClean="0"/>
              <a:t>Промышленная робототехника [Текст]: учеб. пособие / А.В. Бабич [и др.]. – Москва: Машиностроение, 1982. – 415 с.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err="1" smtClean="0"/>
              <a:t>Русецкий</a:t>
            </a:r>
            <a:r>
              <a:rPr lang="ru-RU" sz="1600" dirty="0" smtClean="0"/>
              <a:t>, А.Ю. В мире роботов [Текст]: Кн. для учащихся / А.Ю. </a:t>
            </a:r>
            <a:r>
              <a:rPr lang="ru-RU" sz="1600" dirty="0" err="1" smtClean="0"/>
              <a:t>Русецкий</a:t>
            </a:r>
            <a:r>
              <a:rPr lang="ru-RU" sz="1600" dirty="0" smtClean="0"/>
              <a:t> – Москва: Просвещение, 1990. – 160 с.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smtClean="0"/>
              <a:t>Филиппов, С.А. Основы робототехники на базе конструктора «КЛИК» [Электронный ресурс].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smtClean="0"/>
              <a:t>Филиппов, С.А. Робототехника для детей и родителей [Текст]: научное издание / С.А. Филиппов – 3-е изд., </a:t>
            </a:r>
            <a:r>
              <a:rPr lang="ru-RU" sz="1600" dirty="0" err="1" smtClean="0"/>
              <a:t>перераб</a:t>
            </a:r>
            <a:r>
              <a:rPr lang="ru-RU" sz="1600" dirty="0" smtClean="0"/>
              <a:t>. и </a:t>
            </a:r>
            <a:r>
              <a:rPr lang="ru-RU" sz="1600" dirty="0" err="1" smtClean="0"/>
              <a:t>испр</a:t>
            </a:r>
            <a:r>
              <a:rPr lang="ru-RU" sz="1600" dirty="0" smtClean="0"/>
              <a:t>. — СПб.: Наука, 2010. – 319 с.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 smtClean="0"/>
              <a:t>Методические рекомендации «Робототехника с использованием набора КЛИК», / А.В. </a:t>
            </a:r>
            <a:r>
              <a:rPr lang="ru-RU" sz="1600" dirty="0" err="1" smtClean="0"/>
              <a:t>Корягин</a:t>
            </a:r>
            <a:r>
              <a:rPr lang="ru-RU" sz="1600" dirty="0" smtClean="0"/>
              <a:t>. [Электронный ресурс]. – Режим доступа: https://disk.yandex.ru/d/wBrnVrFxEHDJrQ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dirty="0" smtClean="0"/>
              <a:t>Исследовательский проект по робототехнике "Создание робота на основе конструктора КЛИК" [Электронный ресурс]. – Режим доступа:  https://infourok.ru/issledovatelskij-proekt-po-robototehnike-sozdanie-robota-na-osnove-konstruktora-klik-6636463.htm</a:t>
            </a:r>
            <a:endParaRPr kumimoji="0" lang="ru-RU" sz="1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77909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cap="all" dirty="0" smtClean="0" bmk="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3" name="Рисунок 2" descr="robo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8072462" cy="5753956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785794"/>
            <a:ext cx="87154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cap="all" dirty="0" smtClean="0">
              <a:ln w="9000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all" normalizeH="0" baseline="0" dirty="0" smtClean="0">
              <a:ln w="9000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проекта</a:t>
            </a:r>
            <a:r>
              <a:rPr lang="ru-RU" sz="2800" i="1" dirty="0" smtClean="0"/>
              <a:t> </a:t>
            </a:r>
            <a:r>
              <a:rPr lang="ru-RU" sz="2800" dirty="0" smtClean="0"/>
              <a:t>заключается в использовании автоматизированных устройств для помощи людям в различных сферах деятельности, например для перемещения, подъема, укладки или сборки деталей, перемещения упакованной продукции в конце производственной линии, оказания помощи спасателям, строителям,</a:t>
            </a:r>
            <a:r>
              <a:rPr lang="ru-RU" sz="2800" b="1" dirty="0" smtClean="0"/>
              <a:t> </a:t>
            </a:r>
            <a:r>
              <a:rPr lang="ru-RU" sz="2800" dirty="0" smtClean="0"/>
              <a:t>уборка помещений, доставка товаров, обслуживание клиентов</a:t>
            </a:r>
            <a:r>
              <a:rPr lang="ru-RU" sz="2800" b="1" dirty="0" smtClean="0"/>
              <a:t> </a:t>
            </a:r>
            <a:r>
              <a:rPr lang="ru-RU" sz="2800" dirty="0" smtClean="0"/>
              <a:t>и т.д.</a:t>
            </a:r>
            <a:endParaRPr kumimoji="0" lang="ru-RU" sz="360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25261"/>
            <a:ext cx="842968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Целью</a:t>
            </a:r>
            <a:r>
              <a:rPr lang="ru-RU" sz="3200" b="1" i="1" dirty="0" smtClean="0"/>
              <a:t> </a:t>
            </a:r>
            <a:r>
              <a:rPr lang="ru-RU" sz="2400" dirty="0" smtClean="0"/>
              <a:t>данной работы является создание мобильного робота с датчиком расстояния и сервоприводом  «КРАБОТ» на основе конструктора «КЛИК».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Объектом</a:t>
            </a:r>
            <a:r>
              <a:rPr lang="ru-RU" sz="3200" b="1" i="1" dirty="0" smtClean="0"/>
              <a:t> </a:t>
            </a:r>
            <a:r>
              <a:rPr lang="ru-RU" sz="2400" dirty="0" smtClean="0"/>
              <a:t>является конструктор «КЛИК».</a:t>
            </a:r>
          </a:p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Предметом</a:t>
            </a:r>
            <a:r>
              <a:rPr lang="ru-RU" sz="3200" b="1" i="1" dirty="0" smtClean="0"/>
              <a:t> </a:t>
            </a:r>
            <a:r>
              <a:rPr lang="ru-RU" sz="2400" dirty="0" smtClean="0"/>
              <a:t>является принцип строения и работы робота на основе конструктора «КЛИК».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В основу данной работы положена </a:t>
            </a:r>
            <a:r>
              <a:rPr lang="ru-RU" sz="3200" b="1" dirty="0" smtClean="0">
                <a:solidFill>
                  <a:srgbClr val="7030A0"/>
                </a:solidFill>
              </a:rPr>
              <a:t>гипотеза</a:t>
            </a:r>
            <a:r>
              <a:rPr lang="ru-RU" sz="2400" dirty="0" smtClean="0"/>
              <a:t>, согласно которой, изучив принцип строения и работы робота на основе конструктора «КЛИК», можно создать мобильного работа, который будет отслеживать расстояние до препятствия; при наличии поблизости объекта, попытается схватить его клешнями.</a:t>
            </a:r>
          </a:p>
          <a:p>
            <a:pPr algn="just"/>
            <a:endParaRPr lang="ru-RU" sz="2400" dirty="0" smtClean="0"/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14290"/>
            <a:ext cx="8715436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b="1" dirty="0" smtClean="0"/>
              <a:t>В соответствии с целью и гипотезой были поставлены следующие </a:t>
            </a:r>
            <a:r>
              <a:rPr lang="ru-RU" sz="2800" b="1" dirty="0" smtClean="0">
                <a:solidFill>
                  <a:srgbClr val="7030A0"/>
                </a:solidFill>
              </a:rPr>
              <a:t>задачи</a:t>
            </a:r>
            <a:r>
              <a:rPr lang="ru-RU" sz="2000" dirty="0" smtClean="0"/>
              <a:t>: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изучить историю робототехники;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исследовать виды современных рабочих роботов и функции, которые они выполняют;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исследовать виды робототехнических конструкторов;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изучить принцип строения и работы робота на основе конструктора «КЛИК» и среду его программирования;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создать мобильного робота с датчиком расстояния и сервоприводом  «КРАБОТ» на основе конструктора «КЛИК».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b="1" dirty="0" smtClean="0"/>
              <a:t>К изучению привлекались следующие </a:t>
            </a:r>
            <a:r>
              <a:rPr lang="ru-RU" sz="2800" b="1" dirty="0" smtClean="0">
                <a:solidFill>
                  <a:srgbClr val="7030A0"/>
                </a:solidFill>
              </a:rPr>
              <a:t>источники</a:t>
            </a:r>
            <a:r>
              <a:rPr lang="ru-RU" sz="2000" dirty="0" smtClean="0"/>
              <a:t>: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справочная и учебная литература,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материалы, опубликованные в периодических изданиях,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dirty="0" smtClean="0"/>
              <a:t>Web-</a:t>
            </a:r>
            <a:r>
              <a:rPr lang="ru-RU" sz="2000" dirty="0" smtClean="0"/>
              <a:t>ресурсы</a:t>
            </a:r>
          </a:p>
          <a:p>
            <a:pPr lvl="0" algn="just"/>
            <a:endParaRPr lang="ru-RU" sz="2000" dirty="0" smtClean="0"/>
          </a:p>
          <a:p>
            <a:pPr lvl="0" algn="just"/>
            <a:r>
              <a:rPr lang="ru-RU" sz="2000" b="1" dirty="0" smtClean="0"/>
              <a:t>С целью достижения поставленных задач был разработан комплекс взаимосвязанных </a:t>
            </a:r>
            <a:r>
              <a:rPr lang="ru-RU" sz="2800" b="1" dirty="0" smtClean="0">
                <a:solidFill>
                  <a:srgbClr val="7030A0"/>
                </a:solidFill>
              </a:rPr>
              <a:t>методов</a:t>
            </a:r>
            <a:r>
              <a:rPr lang="ru-RU" sz="2000" dirty="0" smtClean="0"/>
              <a:t>, </a:t>
            </a:r>
            <a:r>
              <a:rPr lang="ru-RU" sz="2000" b="1" dirty="0" smtClean="0"/>
              <a:t>включающий</a:t>
            </a:r>
            <a:r>
              <a:rPr lang="ru-RU" sz="2000" dirty="0" smtClean="0"/>
              <a:t>: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анализ литературы и материалов сети </a:t>
            </a:r>
            <a:r>
              <a:rPr lang="ru-RU" sz="2000" dirty="0" err="1" smtClean="0"/>
              <a:t>Internet</a:t>
            </a:r>
            <a:r>
              <a:rPr lang="ru-RU" sz="2000" dirty="0" smtClean="0"/>
              <a:t>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моделирование.</a:t>
            </a:r>
          </a:p>
          <a:p>
            <a:pPr algn="just"/>
            <a:endParaRPr lang="ru-RU" sz="2000" dirty="0" smtClean="0"/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5"/>
            <a:ext cx="87154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ГЛАВА 1. ОБЗОР ИСТОРИИ РОБОТОТЕХНИКИ  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83582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Изучив историю робототехники, я узнала, что люди с древних времен хотели создать механизмы, которые могли бы выполнять вместо них тяжелую и вредную работу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2500" t="65599" r="38496" b="7448"/>
          <a:stretch>
            <a:fillRect/>
          </a:stretch>
        </p:blipFill>
        <p:spPr bwMode="auto">
          <a:xfrm>
            <a:off x="5857884" y="2357430"/>
            <a:ext cx="276744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4258" t="61927" r="67617" b="6276"/>
          <a:stretch>
            <a:fillRect/>
          </a:stretch>
        </p:blipFill>
        <p:spPr bwMode="auto">
          <a:xfrm>
            <a:off x="142844" y="2285992"/>
            <a:ext cx="2571768" cy="218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62148" t="30131" r="15000" b="42916"/>
          <a:stretch>
            <a:fillRect/>
          </a:stretch>
        </p:blipFill>
        <p:spPr bwMode="auto">
          <a:xfrm>
            <a:off x="3143240" y="2357430"/>
            <a:ext cx="22611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11055" t="31146" r="52031" b="40729"/>
          <a:stretch>
            <a:fillRect/>
          </a:stretch>
        </p:blipFill>
        <p:spPr bwMode="auto">
          <a:xfrm>
            <a:off x="4786313" y="4572008"/>
            <a:ext cx="362547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65019" t="59740" r="3340" b="9792"/>
          <a:stretch>
            <a:fillRect/>
          </a:stretch>
        </p:blipFill>
        <p:spPr bwMode="auto">
          <a:xfrm>
            <a:off x="1142976" y="4631540"/>
            <a:ext cx="2786082" cy="201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5"/>
            <a:ext cx="87154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ГЛАВА 1. ОБЗОР ИСТОРИИ РОБОТОТЕХНИКИ  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928670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Однако первые успехи в этом направлении появились только в середине 18 века. Одними из самых первых роботов того времени, были домашние механические куклы, созданные французским ученым Жаком де </a:t>
            </a:r>
            <a:r>
              <a:rPr lang="ru-RU" sz="2000" dirty="0" err="1" smtClean="0"/>
              <a:t>Викансон</a:t>
            </a:r>
            <a:r>
              <a:rPr lang="ru-RU" sz="2000" dirty="0" smtClean="0"/>
              <a:t> в 1738 году. Современная робототехника начинает формироваться в 60-х годах 20 века и в настоящее время полностью основана на компьютерных технологиях. </a:t>
            </a:r>
            <a:endParaRPr lang="ru-RU" sz="2000" dirty="0"/>
          </a:p>
        </p:txBody>
      </p:sp>
      <p:pic>
        <p:nvPicPr>
          <p:cNvPr id="11" name="Рисунок 10" descr="935422761_0_0_2500_1656_600x0_80_0_1_32bba741a32447aea4a403b0cecccd6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143248"/>
            <a:ext cx="4095898" cy="2786082"/>
          </a:xfrm>
          <a:prstGeom prst="rect">
            <a:avLst/>
          </a:prstGeom>
        </p:spPr>
      </p:pic>
      <p:pic>
        <p:nvPicPr>
          <p:cNvPr id="12" name="Рисунок 11" descr="b4bcc2f84dd4b68c86bc528a5b1ee2c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143248"/>
            <a:ext cx="4185102" cy="2786082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5"/>
            <a:ext cx="87154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ГЛАВА 2. «КЛИК» И СРЕДА ЕГО ПРОГРАММИРОВАНИЯ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 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857232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«КЛИК» </a:t>
            </a:r>
            <a:r>
              <a:rPr lang="ru-RU" sz="2000" dirty="0" smtClean="0"/>
              <a:t>— конструктор для создания, программируемого робота. Вышла в 2022 году.</a:t>
            </a:r>
          </a:p>
          <a:p>
            <a:pPr algn="just"/>
            <a:r>
              <a:rPr lang="ru-RU" sz="2000" dirty="0" smtClean="0"/>
              <a:t>Интуитивно понятный интерфейс позволяет сначала создавать простые программы, а затем продуктивно развивать свои навыки программирования, делая возможным создание сложных многоуровневых программ и проведения различной экспериментальной работы.</a:t>
            </a:r>
            <a:endParaRPr lang="ru-RU" sz="2000" dirty="0"/>
          </a:p>
        </p:txBody>
      </p:sp>
      <p:pic>
        <p:nvPicPr>
          <p:cNvPr id="6" name="Рисунок 5" descr="E:\1.12.22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071810"/>
            <a:ext cx="70009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642918"/>
            <a:ext cx="87154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ГЛАВА 2. «КЛИК» И СРЕДА ЕГО ПРОГРАММИРОВАНИЯ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 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В набор «КЛИК» входят обычные детали </a:t>
            </a:r>
            <a:r>
              <a:rPr lang="ru-RU" sz="2000" b="1" dirty="0" err="1" smtClean="0">
                <a:solidFill>
                  <a:srgbClr val="7030A0"/>
                </a:solidFill>
              </a:rPr>
              <a:t>Lego</a:t>
            </a:r>
            <a:r>
              <a:rPr lang="ru-RU" sz="2000" b="1" dirty="0" smtClean="0"/>
              <a:t> </a:t>
            </a:r>
            <a:r>
              <a:rPr lang="ru-RU" sz="2000" dirty="0" smtClean="0"/>
              <a:t>(балки, оси, пластины, и прочее). Важнейшими элементами конструктора являются микрокомпьютер (микропроцессор) </a:t>
            </a:r>
            <a:r>
              <a:rPr lang="en-US" sz="2000" b="1" dirty="0" smtClean="0">
                <a:solidFill>
                  <a:srgbClr val="7030A0"/>
                </a:solidFill>
              </a:rPr>
              <a:t>ARDUINO</a:t>
            </a:r>
            <a:r>
              <a:rPr lang="ru-RU" sz="2000" dirty="0" smtClean="0"/>
              <a:t>, сервопривод (или сервомотор) и четыре датчика. Программное обеспечение «КЛИК» основано на </a:t>
            </a:r>
            <a:r>
              <a:rPr lang="en-US" sz="2000" b="1" dirty="0" err="1" smtClean="0">
                <a:solidFill>
                  <a:srgbClr val="7030A0"/>
                </a:solidFill>
              </a:rPr>
              <a:t>Mblock</a:t>
            </a:r>
            <a:r>
              <a:rPr lang="ru-RU" sz="2000" dirty="0" smtClean="0"/>
              <a:t>, графическом языке программирования, которым пользуются ученые и инженеры по всему миру.</a:t>
            </a:r>
            <a:endParaRPr lang="ru-RU" sz="2000" dirty="0"/>
          </a:p>
        </p:txBody>
      </p:sp>
      <p:pic>
        <p:nvPicPr>
          <p:cNvPr id="5" name="Рисунок 4" descr="2025-02-04_15-53-5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286124"/>
            <a:ext cx="4461371" cy="2455629"/>
          </a:xfrm>
          <a:prstGeom prst="rect">
            <a:avLst/>
          </a:prstGeom>
        </p:spPr>
      </p:pic>
      <p:pic>
        <p:nvPicPr>
          <p:cNvPr id="7" name="Рисунок 6" descr="Quizmaster_avec_mBlock_et_Arduino_mbloc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2908" y="2786058"/>
            <a:ext cx="5476913" cy="3286148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571480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Georgia" pitchFamily="18" charset="0"/>
              </a:rPr>
              <a:t>ГЛАВА 3. СОЗДАНИЕ РОБОТА НА ОСНОВЕ КОНСТРУКТОРА «КЛИК»</a:t>
            </a:r>
            <a:endParaRPr lang="ru-RU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643050"/>
            <a:ext cx="83582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Создание робота на основе конструктора «КЛИК» было разделено на несколько этапов: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 smtClean="0"/>
              <a:t>составление задачи: какие действия должен выполнить робот;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 smtClean="0"/>
              <a:t>сборка робота;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 smtClean="0"/>
              <a:t>программирование робота на ПК согласно условиям задачи;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 smtClean="0"/>
              <a:t>выгрузка материала непосредственно в робота;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/>
              <a:t>проверка проделанной работы.</a:t>
            </a:r>
            <a:endParaRPr lang="ru-RU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1038</Words>
  <Application>Microsoft Office PowerPoint</Application>
  <PresentationFormat>Экран (4:3)</PresentationFormat>
  <Paragraphs>79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сош 14</cp:lastModifiedBy>
  <cp:revision>72</cp:revision>
  <dcterms:created xsi:type="dcterms:W3CDTF">2023-02-19T15:26:09Z</dcterms:created>
  <dcterms:modified xsi:type="dcterms:W3CDTF">2025-02-05T11:38:20Z</dcterms:modified>
</cp:coreProperties>
</file>