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6"/>
  </p:notesMasterIdLst>
  <p:sldIdLst>
    <p:sldId id="300" r:id="rId2"/>
    <p:sldId id="315" r:id="rId3"/>
    <p:sldId id="306" r:id="rId4"/>
    <p:sldId id="314" r:id="rId5"/>
    <p:sldId id="317" r:id="rId6"/>
    <p:sldId id="303" r:id="rId7"/>
    <p:sldId id="319" r:id="rId8"/>
    <p:sldId id="318" r:id="rId9"/>
    <p:sldId id="320" r:id="rId10"/>
    <p:sldId id="304" r:id="rId11"/>
    <p:sldId id="322" r:id="rId12"/>
    <p:sldId id="321" r:id="rId13"/>
    <p:sldId id="323" r:id="rId14"/>
    <p:sldId id="30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CE0"/>
    <a:srgbClr val="646A6D"/>
    <a:srgbClr val="F06620"/>
    <a:srgbClr val="F38047"/>
    <a:srgbClr val="EE1D23"/>
    <a:srgbClr val="389232"/>
    <a:srgbClr val="21683C"/>
    <a:srgbClr val="E9671D"/>
    <a:srgbClr val="174BA2"/>
    <a:srgbClr val="9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9" y="149"/>
      </p:cViewPr>
      <p:guideLst>
        <p:guide orient="horz" pos="55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3195353772935"/>
          <c:y val="2.116800876135424E-4"/>
          <c:w val="0.53691701481074328"/>
          <c:h val="0.75749189632952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Изучение</c:v>
                </c:pt>
                <c:pt idx="1">
                  <c:v>Формулирование задачи</c:v>
                </c:pt>
                <c:pt idx="2">
                  <c:v>Сборка </c:v>
                </c:pt>
                <c:pt idx="3">
                  <c:v>Программирование </c:v>
                </c:pt>
                <c:pt idx="4">
                  <c:v>Тестирование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0.3</c:v>
                </c:pt>
                <c:pt idx="2">
                  <c:v>0.25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2-43C6-9156-CC75540FB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Лист1!$A$2:$A$6</cx:f>
        <cx:lvl ptCount="5">
          <cx:pt idx="0">Изучение</cx:pt>
          <cx:pt idx="1">Формулирование задачи</cx:pt>
          <cx:pt idx="2">Сборка</cx:pt>
          <cx:pt idx="3">Программирование</cx:pt>
          <cx:pt idx="4">Тестирование</cx:pt>
        </cx:lvl>
      </cx:strDim>
      <cx:numDim type="val">
        <cx:f>Лист1!$B$2:$B$6</cx:f>
        <cx:lvl ptCount="5" formatCode="0%">
          <cx:pt idx="0">0.20000000000000001</cx:pt>
          <cx:pt idx="1">0.29999999999999999</cx:pt>
          <cx:pt idx="2">0.25</cx:pt>
          <cx:pt idx="3">0.14999999999999999</cx:pt>
          <cx:pt idx="4">0.10000000000000001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 eaLnBrk="1" latinLnBrk="0" hangingPunct="1"/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ЭТАПЫ РЕАЛИЗАЦИИ ПРОЕКТА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cx:rich>
      </cx:tx>
    </cx:title>
    <cx:plotArea>
      <cx:plotAreaRegion>
        <cx:plotSurface>
          <cx:spPr>
            <a:noFill/>
          </cx:spPr>
        </cx:plotSurface>
        <cx:series layoutId="funnel" uniqueId="{2B462DBB-5B4F-4F3D-BABE-EAE582F864CE}">
          <cx:tx>
            <cx:txData>
              <cx:f>Лист1!$B$1</cx:f>
              <cx:v>Ряд 1</cx:v>
            </cx:txData>
          </cx:tx>
          <cx:dataLabels/>
          <cx:dataId val="0"/>
        </cx:series>
      </cx:plotAreaRegion>
      <cx:axis id="1">
        <cx:catScaling gapWidth="0.5"/>
        <cx:tickLabels/>
      </cx:axis>
    </cx:plotArea>
  </cx:chart>
  <cx:spPr>
    <a:noFill/>
    <a:effectLst>
      <a:softEdge rad="317500"/>
    </a:effectLst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29">
  <cs:axisTitle>
    <cs:lnRef idx="0"/>
    <cs:fillRef idx="0"/>
    <cs:effectRef idx="0"/>
    <cs:fontRef idx="minor">
      <a:schemeClr val="lt1"/>
    </cs:fontRef>
    <cs:defRPr sz="1197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/>
    <cs:bodyPr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/>
  </cs:chartArea>
  <cs:dataLabel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  <a:ln w="9525"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/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lt1">
            <a:alpha val="2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/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/>
    <cs:bodyPr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995" b="1" cap="all" spc="100"/>
    <cs:bodyPr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lt1"/>
        </a:solidFill>
        <a:prstDash val="sysDash"/>
      </a:ln>
    </cs:spPr>
  </cs:trendline>
  <cs:trendlineLabel>
    <cs:lnRef idx="0"/>
    <cs:fillRef idx="0"/>
    <cs:effectRef idx="0"/>
    <cs:fontRef idx="minor">
      <a:schemeClr val="lt1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/>
    </cs:fontRef>
    <cs:defRPr sz="1197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C4B8-ADAB-4631-99C9-09FACBCE9F4C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1066-E568-4C4C-AEA0-EB5863DAC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9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9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1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8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9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0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68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6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5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1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8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7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bg1">
                <a:tint val="90000"/>
                <a:lumMod val="110000"/>
                <a:alpha val="94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68F05D-DE4D-E04A-A7DB-F2F645796711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AA4E90D-ABF3-43D1-8C42-6CAB9C5D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4" y="3462366"/>
            <a:ext cx="6096000" cy="3581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21550" y="833972"/>
            <a:ext cx="8850517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"Создание робота </a:t>
            </a:r>
          </a:p>
          <a:p>
            <a:pPr algn="ctr">
              <a:lnSpc>
                <a:spcPct val="9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 основе </a:t>
            </a:r>
          </a:p>
          <a:p>
            <a:pPr algn="ctr">
              <a:lnSpc>
                <a:spcPct val="9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конструктора</a:t>
            </a:r>
          </a:p>
          <a:p>
            <a:pPr algn="ctr">
              <a:lnSpc>
                <a:spcPct val="9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VEX IQ "</a:t>
            </a:r>
          </a:p>
          <a:p>
            <a:pPr algn="ctr">
              <a:lnSpc>
                <a:spcPct val="90000"/>
              </a:lnSpc>
            </a:pP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B0B2EAD4-8221-47A8-893D-1BF5FA7D8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8" b="19972"/>
          <a:stretch/>
        </p:blipFill>
        <p:spPr>
          <a:xfrm>
            <a:off x="6278067" y="-184578"/>
            <a:ext cx="6227436" cy="73113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2046" y="127320"/>
            <a:ext cx="11840901" cy="6585995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17364C81-8F9C-4865-AA79-F5191AE7F353}"/>
              </a:ext>
            </a:extLst>
          </p:cNvPr>
          <p:cNvSpPr/>
          <p:nvPr/>
        </p:nvSpPr>
        <p:spPr>
          <a:xfrm>
            <a:off x="8981440" y="688897"/>
            <a:ext cx="2410918" cy="2410918"/>
          </a:xfrm>
          <a:prstGeom prst="donut">
            <a:avLst>
              <a:gd name="adj" fmla="val 1089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4000"/>
                </a:schemeClr>
              </a:gs>
              <a:gs pos="100000">
                <a:schemeClr val="accent1">
                  <a:lumMod val="30000"/>
                  <a:lumOff val="70000"/>
                  <a:alpha val="1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95C663A-82A5-4AC7-A08E-1B66C0F095C0}"/>
              </a:ext>
            </a:extLst>
          </p:cNvPr>
          <p:cNvSpPr/>
          <p:nvPr/>
        </p:nvSpPr>
        <p:spPr>
          <a:xfrm>
            <a:off x="6096000" y="6000193"/>
            <a:ext cx="364135" cy="364135"/>
          </a:xfrm>
          <a:prstGeom prst="donut">
            <a:avLst>
              <a:gd name="adj" fmla="val 17803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76D9E-8422-4E6C-AB3D-9AFBCFFE5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 r="25417" b="10694"/>
          <a:stretch/>
        </p:blipFill>
        <p:spPr>
          <a:xfrm>
            <a:off x="5877327" y="828675"/>
            <a:ext cx="6314673" cy="54591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88710" y="0"/>
            <a:ext cx="786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dirty="0">
                <a:latin typeface="Georgia" panose="02040502050405020303" pitchFamily="18" charset="0"/>
              </a:rPr>
              <a:t>ОБСУЖДЕНИЕ РЕЗУЛЬТАТОВ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EDD035-9751-4653-A542-ECFD3E2F5332}"/>
              </a:ext>
            </a:extLst>
          </p:cNvPr>
          <p:cNvSpPr/>
          <p:nvPr/>
        </p:nvSpPr>
        <p:spPr>
          <a:xfrm>
            <a:off x="0" y="646331"/>
            <a:ext cx="120015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СОЗДАНИЕ РОБОТА НА ОСНОВЕ КОНСТРУКТОРА VEX IQ ЯВЛЯЕТСЯ МНОГОЭТАПНЫМ ПРОЦЕССОМ, КОТОРЫЙ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ВКЛЮЧАЕТ В СЕБЯ ПРОЕКТИРОВАНИЕ, СБОРКУ, ПРОГРАММИРОВАНИЕ И ТЕСТИРОВАНИЕ.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РЕЗУЛЬТАТЕ ВЫПОЛНЕНИЯ ЭТОГО ПРОЦЕССА МОЖНО ПРОВЕСТИ АНАЛИЗ ПО НЕСКОЛЬКИМ КЛЮЧЕВЫМ АСПЕКТАМ:</a:t>
            </a:r>
          </a:p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1. ПРОЕКТИРОВАНИЕ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ЭСТЕТИКА И ФУНКЦИОНАЛЬНОСТЬ: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РОБОТ ДОЛЖЕН БЫТЬ НЕ ТОЛЬКО ФУНКЦИОНАЛЬНЫМ,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 И ЭСТЕТИЧЕСКИ ПРИВЛЕКАТЕЛЬНЫМ.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ОТЗЫВЫ УЧАСТНИКОВ КОМАНДЫ МОГУТ ПОКАЗЫВАТЬ,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НАСКОЛЬКО ХОРОШО ОНИ СМОГЛИ СБАЛАНСИРОВАТЬ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ЭТИ ДВА АСПЕКТА.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ОПТИМИЗАЦИЯ ДИЗАЙНА: СРАВНЕНИЕ ИСХОДНОГО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ПРОЕКТА С ФИНАЛЬНОЙ ВЕРСИЕЙ РОБОТА ПОЗВОЛЯЕТ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ВЫЯВИТЬ ЭЛЕМЕНТЫ, КОТОРЫЕ БЫЛИ ИЗМЕНЕНЫ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УЛУЧШЕНИЯ ПРОИЗВОДИТЕЛЬНОСТИ.</a:t>
            </a:r>
          </a:p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СБОРКА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ТОЧНОСТЬ СБОРКИ: ОЦЕНКА КОЛИЧЕСТВУ ОШИБОК И НЕДОЧЕТОВ, КОТОРЫЕ БЫЛИ ДОПУЩЕНЫ В ПРОЦЕССЕ СБОРКИ. ЭТО ДАЕТ ПОНИМАНИЕ О НАВЫКАХ УЧАСТНИКОВ В РАБОТЕ С МЕХАНИЧЕСКИМИ КОМПОНЕНТАМИ.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ИСПОЛЬЗОВАНИЕ РЕСУРСОВ: АНАЛИЗ КОЛИЧЕСТВА ИСПОЛЬЗОВАННЫХ ДЕТАЛЕЙ И ВРЕМЕНИ, ЗАТРАЧЕННОГО НА СБОРКУ, ПОЗВОЛЯЕТ ОЦЕНИТЬ ЭФФЕКТИВНОСТЬ РАБОТЫ КОМАНДЫ. </a:t>
            </a:r>
          </a:p>
          <a:p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0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EDFDEE-F43D-4737-82D3-7541F416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06" y="162060"/>
            <a:ext cx="9042219" cy="67816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A5DE1A-8077-4D42-AE7D-522D01FEDE71}"/>
              </a:ext>
            </a:extLst>
          </p:cNvPr>
          <p:cNvSpPr/>
          <p:nvPr/>
        </p:nvSpPr>
        <p:spPr>
          <a:xfrm>
            <a:off x="165100" y="238125"/>
            <a:ext cx="10998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ПРОГРАММИРОВАНИЕ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РЕЗУЛЬТАТИВНОСТЬ КОДА: ПРОВЕРКА, НАСКОЛЬКО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НАПИСАННЫЙ КОД СООТВЕТСТВУЕТ ПОСТАВЛЕННЫМ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ЗАДАЧАМ, И КАК ОН ВЛИЯЕТ НА ПРОИЗВОДИТЕЛЬНОСТЬ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РОБОТА.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ОШИБКИ И ОТЛАДКА: АНАЛИЗ КОЛИЧЕСТВА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ОШИБОК И ТРУДНОСТЕЙ, ВОЗНИКШИХ В ПРОЦЕССЕ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ПРОГРАММИРОВАНИЯ, ДАЁТ ПРЕДСТАВЛЕНИЕ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 УРОВНЯХ НАВЫКОВ УЧАСТНИКОВ. 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ТЕСТИРОВАНИЕ И ДОРАБОТКА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ЭФФЕКТИВНОСТЬ ВЫПОЛНЕНИЯ ЗАДАЧ: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ОЦЕНКА, НАСКОЛЬКО РОБОТ СПРАВЛЯЕТСЯ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 ПОСТАВЛЕННЫМИ ЗАДАЧАМИ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(НАПРИМЕР, В РАМКАХ СОРЕВНОВАНИЙ).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ОБРАТНАЯ СВЯЗЬ: СБОР МНЕНИЙ ОТ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УЧАСТНИКОВ КОМАНДЫ О ТОМ, ЧТО РАБОТАЛО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ХОРОШО, А ЧТО МОЖНО УЛУЧШИТЬ,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ПОЗВОЛЯЕТ ВЫЯВИТЬ НАПРАВЛЕНИЯ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ДАЛЬНЕЙШЕГО ОБУЧЕНИЯ И РАЗВИТИЯ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8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4A902-6620-4AD8-91E8-DC87AA63E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 r="24063" b="7222"/>
          <a:stretch/>
        </p:blipFill>
        <p:spPr>
          <a:xfrm>
            <a:off x="4549775" y="241664"/>
            <a:ext cx="7943850" cy="66163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B6182A-D5EA-4CB9-A233-9A01C0910ACF}"/>
              </a:ext>
            </a:extLst>
          </p:cNvPr>
          <p:cNvSpPr/>
          <p:nvPr/>
        </p:nvSpPr>
        <p:spPr>
          <a:xfrm>
            <a:off x="69850" y="-143487"/>
            <a:ext cx="117221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5. КОМАНДНАЯ РАБОТА И КОММУНИКАЦИЯ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КООРДИНАЦИЯ ВНУТРИ КОМАНДЫ: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ОЦЕНКА ТОГО, КАК УЧАСТНИКИ РАСПРЕДЕЛЯЛИ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РОЛИ И ЗАДАЧИ МЕЖДУ СОБОЙ, А ТАКЖЕ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НАСКОЛЬКО ЭФФЕКТИВНО ОНИ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ВЗАИМОДЕЙСТВОВАЛИ.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МЕЖЛИЧНОСТНЫХ НАВЫКОВ: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ОБРАТНАЯ СВЯЗЬ О ТОМ, КАК КОМАНДА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СПРАВЛЯЛАСЬ С КОНФЛИКТАМИ И ПРОБЛЕМАМИ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ПРОЦЕССЕ РАБОТЫ, МОЖЕТ ДАТЬ ПОНИМАНИЕ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УРОВНЯ КОММУНИКАЦИИ И СОТРУДНИЧЕСТВА.</a:t>
            </a: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6. ОБУЧЕНИЕ И РАЗВИТИЕ НАВЫКОВ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ТЕХНИЧЕСКИХ НАВЫКОВ: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ОЦЕНКА ТОГО, КАК УЧАСТИЕ В ПРОЕКТЕ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ПОВЛИЯЛО НА СПОСОБНОСТЬ УЧАСТНИКОВ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РАЗРАБАТЫВАТЬ И ПРОГРАММИРОВАТЬ РОБОТОВ.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ИНТЕРЕС К STEM: ИЗУЧЕНИЕ ТОГО,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НАСКОЛЬКО ПРОЕКТ ПОВЫСИЛ ИНТЕРЕС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УЧАСТНИКОВ К НАУКЕ, ТЕХНОЛОГИИ, ИНЖЕНЕРИИ И МАТЕМАТИКЕ.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7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00952-E845-40EA-8B3C-329957E43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t="22083" r="10834" b="14583"/>
          <a:stretch/>
        </p:blipFill>
        <p:spPr>
          <a:xfrm>
            <a:off x="1628775" y="1545981"/>
            <a:ext cx="9467849" cy="58263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F26063-6966-42BE-8498-2B94465D9D9A}"/>
              </a:ext>
            </a:extLst>
          </p:cNvPr>
          <p:cNvSpPr/>
          <p:nvPr/>
        </p:nvSpPr>
        <p:spPr>
          <a:xfrm>
            <a:off x="228600" y="70872"/>
            <a:ext cx="114681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АНАЛИЗ РЕЗУЛЬТАТОВ ПРИ СОЗДАНИИ РОБОТА НА ОСНОВЕ VEX IQ ПОЗВОЛЯЕТ НЕ ТОЛЬКО ОЦЕНИТЬ ДОСТИГНУТЫЕ УСПЕХИ, НО И ВЫЯВИТЬ ОБЛАСТИ ДЛЯ УЛУЧШЕНИЯ. ЭТО ДАЕТ ВОЗМОЖНОСТЬ КОМАНДАМ РАЗВИВАТЬ СВОИ НАВЫКИ И ОРИЕНТИРОВАТЬСЯ НА УСТРАНЕНИЕ ВЫЯВЛЕННЫХ НЕДОСТАТКОВ В БУДУЩИХ ПРОЕКТАХ. </a:t>
            </a:r>
          </a:p>
        </p:txBody>
      </p:sp>
    </p:spTree>
    <p:extLst>
      <p:ext uri="{BB962C8B-B14F-4D97-AF65-F5344CB8AC3E}">
        <p14:creationId xmlns:p14="http://schemas.microsoft.com/office/powerpoint/2010/main" val="158923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D6210F2-15A2-4F66-9E25-4B8ED16B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2" y="-123825"/>
            <a:ext cx="7243763" cy="45624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2744" y="0"/>
            <a:ext cx="703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ВЫВОДЫ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965DF4-385B-4FB0-999E-66149CCE8F13}"/>
              </a:ext>
            </a:extLst>
          </p:cNvPr>
          <p:cNvSpPr/>
          <p:nvPr/>
        </p:nvSpPr>
        <p:spPr>
          <a:xfrm>
            <a:off x="80963" y="646331"/>
            <a:ext cx="117252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ОСНОВУ ДАННОЙ РАБОТЫ ПОЛОЖЕНА ГИПОТЕЗА,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СОГЛАСНО КОТОРОЙ, ИЗУЧИВ ПРИНЦИП СТРОЕНИЯ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РАБОТЫ РОБОТА НА ОСНОВЕ КОНСТРУКТОРА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VEX IQ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МОЖНО СОЗДАТЬ РОБОТА САМОСТОЯТЕЛЬНО.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РЕАЛИЗАЦИЯ ДАННОЙ ГИПОТЕЗЫ ДАЁТ ВОЗМОЖНОСТЬ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ПОЛУЧИТЬ ПРАКТИЧЕСКИЙ ОПЫТ, А ТАКЖЕ ИЗУЧИТЬ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КЛЮЧЕВЫЕ ЭЛЕМЕНТЫ КОНСТРУКЦИИ И МЕХАНИКИ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РОБОТА, ПОЗВОЛЯЕТ УЧАСТНИКАМ ПОНЯТЬ ОСНОВНЫЕ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ПРИНЦИПЫ ПРОЕКТИРОВАНИЯ И ФУНКЦИОНИРОВАНИЯ.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ГЛУБОКОЕ ПОНИМАНИЕ ТЕОРИИ, ТАКОЙ КАК ФИЗИКА ДВИЖЕНИЙ И ОСНОВ ПРОГРАММИРОВАНИЯ, БУДЕТ СПОСОБСТВОВАТЬ УСПЕШНОМУ СОЗДАНИЮ РОБОТА, ОТВЕЧАЮЩЕГО ЗАДАННЫМ ТРЕБОВАНИЯМ.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ТАКИМ ОБРАЗОМ, ПРОЕКТНЫЙ ОПЫТ И ИТОГОВАЯ РАБОТА УЧАЩИХСЯ НАД СОЗДАНИЕМ РОБОТА VEX IQ ПОДТВЕРДЯТ ВЫДВИНУТУЮ ГИПОТЕЗУ О ВОЗМОЖНОСТИ САМОСТОЯТЕЛЬНОГО КОНСТРУИРОВАНИЯ. 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F84BE-621C-4202-BE38-BB3CF92C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768600"/>
            <a:ext cx="6248400" cy="1320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рамках данного исследовательского проекта будет разработан и создан робот на базе конструктора VEX IQ. Мы рассмотрим теоретические основы, практические аспекты сборки и программирования робота, а также осуществим тестирование его работы на заранее определённых задачах</a:t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62B70ED-8EE6-4F06-9D1A-D7B7444CE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3" t="-2006" r="463" b="18672"/>
          <a:stretch/>
        </p:blipFill>
        <p:spPr>
          <a:xfrm>
            <a:off x="6591300" y="-333375"/>
            <a:ext cx="5895340" cy="73691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2566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96368D-DE2E-4227-A73E-DED414B9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4860" y="645713"/>
            <a:ext cx="5035234" cy="50352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3382" y="0"/>
            <a:ext cx="13739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СОДЕРЖАТЕЛЬНЫЕ ЭЛЕМЕНТЫ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94247" y="2239047"/>
            <a:ext cx="2301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Актуальность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94247" y="3163330"/>
            <a:ext cx="262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работы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41379" y="4755318"/>
            <a:ext cx="1929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447493" y="924918"/>
            <a:ext cx="2181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Проблема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BA5B693-56EA-45D7-BCE4-DFAB491CB9CC}"/>
              </a:ext>
            </a:extLst>
          </p:cNvPr>
          <p:cNvGrpSpPr/>
          <p:nvPr/>
        </p:nvGrpSpPr>
        <p:grpSpPr>
          <a:xfrm rot="10620080">
            <a:off x="7276335" y="1040098"/>
            <a:ext cx="345862" cy="203114"/>
            <a:chOff x="559410" y="2182221"/>
            <a:chExt cx="545716" cy="377496"/>
          </a:xfrm>
        </p:grpSpPr>
        <p:sp>
          <p:nvSpPr>
            <p:cNvPr id="37" name="Половина рамки 36">
              <a:extLst>
                <a:ext uri="{FF2B5EF4-FFF2-40B4-BE49-F238E27FC236}">
                  <a16:creationId xmlns:a16="http://schemas.microsoft.com/office/drawing/2014/main" id="{D0D45F9C-8DFA-4692-822B-AB60B5C75FD4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Половина рамки 37">
              <a:extLst>
                <a:ext uri="{FF2B5EF4-FFF2-40B4-BE49-F238E27FC236}">
                  <a16:creationId xmlns:a16="http://schemas.microsoft.com/office/drawing/2014/main" id="{FDA11DC1-6884-4E7E-8048-419D3664F458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1486F0B-655C-4111-874F-797BA82CF761}"/>
              </a:ext>
            </a:extLst>
          </p:cNvPr>
          <p:cNvGrpSpPr/>
          <p:nvPr/>
        </p:nvGrpSpPr>
        <p:grpSpPr>
          <a:xfrm rot="10615922">
            <a:off x="7330878" y="2358737"/>
            <a:ext cx="345862" cy="203114"/>
            <a:chOff x="559410" y="2182221"/>
            <a:chExt cx="545716" cy="377496"/>
          </a:xfrm>
        </p:grpSpPr>
        <p:sp>
          <p:nvSpPr>
            <p:cNvPr id="43" name="Половина рамки 42">
              <a:extLst>
                <a:ext uri="{FF2B5EF4-FFF2-40B4-BE49-F238E27FC236}">
                  <a16:creationId xmlns:a16="http://schemas.microsoft.com/office/drawing/2014/main" id="{DAE425D4-B78A-4326-B7B4-4D22F36B7A7C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Половина рамки 43">
              <a:extLst>
                <a:ext uri="{FF2B5EF4-FFF2-40B4-BE49-F238E27FC236}">
                  <a16:creationId xmlns:a16="http://schemas.microsoft.com/office/drawing/2014/main" id="{A27C17BA-7409-4812-B96F-68DE4C5648F2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86F3755-1F8D-4EE8-BACF-A71A0D17AE4A}"/>
              </a:ext>
            </a:extLst>
          </p:cNvPr>
          <p:cNvGrpSpPr/>
          <p:nvPr/>
        </p:nvGrpSpPr>
        <p:grpSpPr>
          <a:xfrm rot="10800000">
            <a:off x="7257194" y="3327443"/>
            <a:ext cx="345862" cy="203114"/>
            <a:chOff x="559410" y="2182221"/>
            <a:chExt cx="545716" cy="377496"/>
          </a:xfrm>
        </p:grpSpPr>
        <p:sp>
          <p:nvSpPr>
            <p:cNvPr id="46" name="Половина рамки 45">
              <a:extLst>
                <a:ext uri="{FF2B5EF4-FFF2-40B4-BE49-F238E27FC236}">
                  <a16:creationId xmlns:a16="http://schemas.microsoft.com/office/drawing/2014/main" id="{6E31346C-DD9C-449E-95C3-15FFCDD931EC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Половина рамки 46">
              <a:extLst>
                <a:ext uri="{FF2B5EF4-FFF2-40B4-BE49-F238E27FC236}">
                  <a16:creationId xmlns:a16="http://schemas.microsoft.com/office/drawing/2014/main" id="{7ABD429A-E88C-455F-B2DA-EFF281A870EB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944A429-2A1D-4319-B746-E0C3E26456CE}"/>
              </a:ext>
            </a:extLst>
          </p:cNvPr>
          <p:cNvGrpSpPr/>
          <p:nvPr/>
        </p:nvGrpSpPr>
        <p:grpSpPr>
          <a:xfrm rot="10800000">
            <a:off x="7321368" y="4884594"/>
            <a:ext cx="345862" cy="203114"/>
            <a:chOff x="559410" y="2182221"/>
            <a:chExt cx="545716" cy="377496"/>
          </a:xfrm>
        </p:grpSpPr>
        <p:sp>
          <p:nvSpPr>
            <p:cNvPr id="49" name="Половина рамки 48">
              <a:extLst>
                <a:ext uri="{FF2B5EF4-FFF2-40B4-BE49-F238E27FC236}">
                  <a16:creationId xmlns:a16="http://schemas.microsoft.com/office/drawing/2014/main" id="{D6772D83-B507-4E56-8300-79B125CFBB6D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Половина рамки 49">
              <a:extLst>
                <a:ext uri="{FF2B5EF4-FFF2-40B4-BE49-F238E27FC236}">
                  <a16:creationId xmlns:a16="http://schemas.microsoft.com/office/drawing/2014/main" id="{297C3695-38AE-4717-8742-9C36F12C3728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4A5627-EBC8-491A-A2E2-EADB96D85A97}"/>
              </a:ext>
            </a:extLst>
          </p:cNvPr>
          <p:cNvSpPr/>
          <p:nvPr/>
        </p:nvSpPr>
        <p:spPr>
          <a:xfrm>
            <a:off x="173862" y="658174"/>
            <a:ext cx="7493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Противоречие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между желанием создать робота своими руками, с  одной стороны, и отсутствием необходимых для этого знаний и умений, с другой стороны, определили 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проблему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 возможно ли создание робота в домашних условиях.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53A98E-E881-45DC-B291-C020ABC5A4D0}"/>
              </a:ext>
            </a:extLst>
          </p:cNvPr>
          <p:cNvSpPr/>
          <p:nvPr/>
        </p:nvSpPr>
        <p:spPr>
          <a:xfrm>
            <a:off x="99279" y="2291535"/>
            <a:ext cx="755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Актуальность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данной работы обусловлена необходимостью создания робота своими руками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E4A1DF-34CE-4162-89CF-2A5AADCC5053}"/>
              </a:ext>
            </a:extLst>
          </p:cNvPr>
          <p:cNvSpPr/>
          <p:nvPr/>
        </p:nvSpPr>
        <p:spPr>
          <a:xfrm>
            <a:off x="171227" y="3092300"/>
            <a:ext cx="7180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 Ц</a:t>
            </a:r>
            <a:r>
              <a:rPr lang="ru-RU" sz="20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елью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данной работы является  создание робота на основе конструктора 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VEX IQ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CF2917-49FA-463B-A0BB-71BB5F197362}"/>
              </a:ext>
            </a:extLst>
          </p:cNvPr>
          <p:cNvSpPr/>
          <p:nvPr/>
        </p:nvSpPr>
        <p:spPr>
          <a:xfrm>
            <a:off x="227865" y="3870961"/>
            <a:ext cx="7727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целью и гипотезой были поставлены следующие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историю робототехники;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 виды современных рабочих роботов и функции, которые они выполняют;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 виды робототехнических конструкторов;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принцип строения и работы робота на основе конструктора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VEX IQ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среду его программирования;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робот на основе конструктора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VEX IQ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CCA9E70-87BE-4857-8BF7-54184F941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42" y="926662"/>
            <a:ext cx="4173460" cy="41734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D1AD7-6AEC-4568-B920-13C951ECC75E}"/>
              </a:ext>
            </a:extLst>
          </p:cNvPr>
          <p:cNvSpPr/>
          <p:nvPr/>
        </p:nvSpPr>
        <p:spPr>
          <a:xfrm>
            <a:off x="6583283" y="2178299"/>
            <a:ext cx="2751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 и объект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0F21D8-BF5E-4AB3-936A-DCAA168FCC0E}"/>
              </a:ext>
            </a:extLst>
          </p:cNvPr>
          <p:cNvSpPr/>
          <p:nvPr/>
        </p:nvSpPr>
        <p:spPr>
          <a:xfrm>
            <a:off x="6570531" y="772096"/>
            <a:ext cx="1851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Гипотеза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42A3B4-86BC-4A04-AA81-E53BF91DA156}"/>
              </a:ext>
            </a:extLst>
          </p:cNvPr>
          <p:cNvSpPr/>
          <p:nvPr/>
        </p:nvSpPr>
        <p:spPr>
          <a:xfrm>
            <a:off x="6649441" y="4445302"/>
            <a:ext cx="524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Перечень материалов и оборудования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646367A-7A08-42A6-82B8-636F47A263AA}"/>
              </a:ext>
            </a:extLst>
          </p:cNvPr>
          <p:cNvGrpSpPr/>
          <p:nvPr/>
        </p:nvGrpSpPr>
        <p:grpSpPr>
          <a:xfrm rot="10800000">
            <a:off x="6263174" y="927482"/>
            <a:ext cx="293626" cy="203114"/>
            <a:chOff x="559410" y="2182221"/>
            <a:chExt cx="545716" cy="377496"/>
          </a:xfrm>
        </p:grpSpPr>
        <p:sp>
          <p:nvSpPr>
            <p:cNvPr id="11" name="Половина рамки 10">
              <a:extLst>
                <a:ext uri="{FF2B5EF4-FFF2-40B4-BE49-F238E27FC236}">
                  <a16:creationId xmlns:a16="http://schemas.microsoft.com/office/drawing/2014/main" id="{3AC2F49B-D866-464F-A249-59CF447A4698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Половина рамки 11">
              <a:extLst>
                <a:ext uri="{FF2B5EF4-FFF2-40B4-BE49-F238E27FC236}">
                  <a16:creationId xmlns:a16="http://schemas.microsoft.com/office/drawing/2014/main" id="{CC6A29CF-A05C-4436-AEB7-B66283E43978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01612D5-1EAA-4BDA-8263-6522791EBE6E}"/>
              </a:ext>
            </a:extLst>
          </p:cNvPr>
          <p:cNvGrpSpPr/>
          <p:nvPr/>
        </p:nvGrpSpPr>
        <p:grpSpPr>
          <a:xfrm rot="10800000">
            <a:off x="6396501" y="2291923"/>
            <a:ext cx="293626" cy="203115"/>
            <a:chOff x="559410" y="2182221"/>
            <a:chExt cx="545716" cy="377498"/>
          </a:xfrm>
        </p:grpSpPr>
        <p:sp>
          <p:nvSpPr>
            <p:cNvPr id="14" name="Половина рамки 13">
              <a:extLst>
                <a:ext uri="{FF2B5EF4-FFF2-40B4-BE49-F238E27FC236}">
                  <a16:creationId xmlns:a16="http://schemas.microsoft.com/office/drawing/2014/main" id="{89472BBB-82D8-488F-A6F2-0A43A386DE74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Половина рамки 14">
              <a:extLst>
                <a:ext uri="{FF2B5EF4-FFF2-40B4-BE49-F238E27FC236}">
                  <a16:creationId xmlns:a16="http://schemas.microsoft.com/office/drawing/2014/main" id="{ADBD283B-C0F5-47DA-BA50-23B40A092DE7}"/>
                </a:ext>
              </a:extLst>
            </p:cNvPr>
            <p:cNvSpPr/>
            <p:nvPr/>
          </p:nvSpPr>
          <p:spPr>
            <a:xfrm rot="8153637">
              <a:off x="707980" y="2182223"/>
              <a:ext cx="397146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67461CB-4B5D-4904-8B66-E81C4D13C991}"/>
              </a:ext>
            </a:extLst>
          </p:cNvPr>
          <p:cNvSpPr/>
          <p:nvPr/>
        </p:nvSpPr>
        <p:spPr>
          <a:xfrm>
            <a:off x="313987" y="26954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основу данной работы положена </a:t>
            </a:r>
            <a:r>
              <a:rPr lang="ru-RU" sz="20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гипотеза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согласно которой, изучив принцип строения и работы робота на основе конструктора</a:t>
            </a:r>
            <a:r>
              <a:rPr lang="en-US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VEX IQ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можно создать робота самостоятельно.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FC587F-C1F1-48EB-B040-B839DBA8B398}"/>
              </a:ext>
            </a:extLst>
          </p:cNvPr>
          <p:cNvSpPr/>
          <p:nvPr/>
        </p:nvSpPr>
        <p:spPr>
          <a:xfrm>
            <a:off x="313987" y="17468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Объектом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является конструктор </a:t>
            </a:r>
            <a:r>
              <a:rPr lang="en-US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VEX IQ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Предметом 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является принцип строения и работы робота на основе конструктора </a:t>
            </a:r>
            <a:r>
              <a:rPr lang="en-US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VEX IQ</a:t>
            </a:r>
            <a:r>
              <a:rPr lang="ru-RU" sz="20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285DEDE-AE0D-4196-94FD-E8ECEDBC6522}"/>
              </a:ext>
            </a:extLst>
          </p:cNvPr>
          <p:cNvGrpSpPr/>
          <p:nvPr/>
        </p:nvGrpSpPr>
        <p:grpSpPr>
          <a:xfrm rot="10800000">
            <a:off x="6343779" y="4759243"/>
            <a:ext cx="293626" cy="203114"/>
            <a:chOff x="559410" y="2182221"/>
            <a:chExt cx="545716" cy="377496"/>
          </a:xfrm>
        </p:grpSpPr>
        <p:sp>
          <p:nvSpPr>
            <p:cNvPr id="22" name="Половина рамки 21">
              <a:extLst>
                <a:ext uri="{FF2B5EF4-FFF2-40B4-BE49-F238E27FC236}">
                  <a16:creationId xmlns:a16="http://schemas.microsoft.com/office/drawing/2014/main" id="{C7742D0F-E627-45C6-83C3-10F76A9A67B6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Половина рамки 22">
              <a:extLst>
                <a:ext uri="{FF2B5EF4-FFF2-40B4-BE49-F238E27FC236}">
                  <a16:creationId xmlns:a16="http://schemas.microsoft.com/office/drawing/2014/main" id="{4F56029B-E1C7-4F69-BE26-22126A8CF278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D7D381F-73C5-4274-96AB-A24BE606EA1B}"/>
              </a:ext>
            </a:extLst>
          </p:cNvPr>
          <p:cNvSpPr/>
          <p:nvPr/>
        </p:nvSpPr>
        <p:spPr>
          <a:xfrm>
            <a:off x="305775" y="2762530"/>
            <a:ext cx="6844325" cy="408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VEX IQ – это модульная система, предназначенная для обучения основам робототехники и программирования. Она включает в себя: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Модули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конструкционные элементы для сборки роботов.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Электронные компоненты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моторы, датчики, радиоуправление.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Программное обеспечение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 блоки для визуального программирования, а также возможность использования языков программирования, таких как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Python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5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021679-21E9-4594-98D7-1B258DB8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78" y="3699140"/>
            <a:ext cx="4463268" cy="35349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EDBBC0-E93E-47E0-A001-456D058CD81C}"/>
              </a:ext>
            </a:extLst>
          </p:cNvPr>
          <p:cNvSpPr/>
          <p:nvPr/>
        </p:nvSpPr>
        <p:spPr>
          <a:xfrm>
            <a:off x="8418406" y="1095404"/>
            <a:ext cx="2808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Продукт проекта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28A2E0-0D2E-4230-8047-A6A9C6F060CB}"/>
              </a:ext>
            </a:extLst>
          </p:cNvPr>
          <p:cNvGrpSpPr/>
          <p:nvPr/>
        </p:nvGrpSpPr>
        <p:grpSpPr>
          <a:xfrm rot="10800000">
            <a:off x="8026226" y="1193902"/>
            <a:ext cx="293626" cy="203114"/>
            <a:chOff x="559410" y="2182221"/>
            <a:chExt cx="545716" cy="377496"/>
          </a:xfrm>
        </p:grpSpPr>
        <p:sp>
          <p:nvSpPr>
            <p:cNvPr id="6" name="Половина рамки 5">
              <a:extLst>
                <a:ext uri="{FF2B5EF4-FFF2-40B4-BE49-F238E27FC236}">
                  <a16:creationId xmlns:a16="http://schemas.microsoft.com/office/drawing/2014/main" id="{A9EE19C4-3A55-4196-9FA1-C19546269230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Половина рамки 6">
              <a:extLst>
                <a:ext uri="{FF2B5EF4-FFF2-40B4-BE49-F238E27FC236}">
                  <a16:creationId xmlns:a16="http://schemas.microsoft.com/office/drawing/2014/main" id="{3892D4E7-CD43-45F1-9F89-54F4618D3F96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31B908-BFCB-42E3-A15B-F40395FE892A}"/>
              </a:ext>
            </a:extLst>
          </p:cNvPr>
          <p:cNvSpPr/>
          <p:nvPr/>
        </p:nvSpPr>
        <p:spPr>
          <a:xfrm>
            <a:off x="415973" y="418296"/>
            <a:ext cx="673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рамках проекта будет разработан и собран робот на базе конструктора VEX IQ, который способен выполнять заранее определённые задачи, такие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Перемещение и сбор предметов.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Принятие решений на основе данных с датчиков.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Выполнение заданной последовательности действий.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D1D825-EF70-4881-92BB-FAD9FA21EB1D}"/>
              </a:ext>
            </a:extLst>
          </p:cNvPr>
          <p:cNvSpPr/>
          <p:nvPr/>
        </p:nvSpPr>
        <p:spPr>
          <a:xfrm>
            <a:off x="8418406" y="2135718"/>
            <a:ext cx="2751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 обучающихся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BC8764-8677-471B-AF38-4EB9AC937BF8}"/>
              </a:ext>
            </a:extLst>
          </p:cNvPr>
          <p:cNvSpPr/>
          <p:nvPr/>
        </p:nvSpPr>
        <p:spPr>
          <a:xfrm>
            <a:off x="8495813" y="4082984"/>
            <a:ext cx="4603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Материалы </a:t>
            </a:r>
          </a:p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технике безопасности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D67488-F617-4A38-BA12-AFB2B125C7D8}"/>
              </a:ext>
            </a:extLst>
          </p:cNvPr>
          <p:cNvGrpSpPr/>
          <p:nvPr/>
        </p:nvGrpSpPr>
        <p:grpSpPr>
          <a:xfrm rot="10800000">
            <a:off x="8213598" y="4384642"/>
            <a:ext cx="293626" cy="203114"/>
            <a:chOff x="559410" y="2182221"/>
            <a:chExt cx="545716" cy="377496"/>
          </a:xfrm>
        </p:grpSpPr>
        <p:sp>
          <p:nvSpPr>
            <p:cNvPr id="12" name="Половина рамки 11">
              <a:extLst>
                <a:ext uri="{FF2B5EF4-FFF2-40B4-BE49-F238E27FC236}">
                  <a16:creationId xmlns:a16="http://schemas.microsoft.com/office/drawing/2014/main" id="{0402A3F6-A6AA-4D4A-951E-2B49B71B6D7B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Половина рамки 12">
              <a:extLst>
                <a:ext uri="{FF2B5EF4-FFF2-40B4-BE49-F238E27FC236}">
                  <a16:creationId xmlns:a16="http://schemas.microsoft.com/office/drawing/2014/main" id="{876569D7-CC35-4C7F-B1F7-4D0192DF179E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B0E420D-7EB9-4691-B13D-F762739BCA89}"/>
              </a:ext>
            </a:extLst>
          </p:cNvPr>
          <p:cNvGrpSpPr/>
          <p:nvPr/>
        </p:nvGrpSpPr>
        <p:grpSpPr>
          <a:xfrm rot="10800000">
            <a:off x="8068331" y="2224516"/>
            <a:ext cx="293626" cy="203114"/>
            <a:chOff x="559410" y="2182221"/>
            <a:chExt cx="545716" cy="377496"/>
          </a:xfrm>
        </p:grpSpPr>
        <p:sp>
          <p:nvSpPr>
            <p:cNvPr id="15" name="Половина рамки 14">
              <a:extLst>
                <a:ext uri="{FF2B5EF4-FFF2-40B4-BE49-F238E27FC236}">
                  <a16:creationId xmlns:a16="http://schemas.microsoft.com/office/drawing/2014/main" id="{956C1261-A0E0-4FBF-8094-4E53DBB6A89F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Половина рамки 15">
              <a:extLst>
                <a:ext uri="{FF2B5EF4-FFF2-40B4-BE49-F238E27FC236}">
                  <a16:creationId xmlns:a16="http://schemas.microsoft.com/office/drawing/2014/main" id="{4AB55FC1-9418-49A6-B6F9-C742617A6B16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41B5BA-8B3B-45A9-BEB9-E863F61F68D9}"/>
              </a:ext>
            </a:extLst>
          </p:cNvPr>
          <p:cNvSpPr/>
          <p:nvPr/>
        </p:nvSpPr>
        <p:spPr>
          <a:xfrm>
            <a:off x="504794" y="2282528"/>
            <a:ext cx="585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Данный проект предназначен для учащихся 14-17 лет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6C0F1C-3021-4F61-BD58-7982A1B7C6EC}"/>
              </a:ext>
            </a:extLst>
          </p:cNvPr>
          <p:cNvSpPr/>
          <p:nvPr/>
        </p:nvSpPr>
        <p:spPr>
          <a:xfrm>
            <a:off x="102101" y="2925325"/>
            <a:ext cx="8070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 Рабочее пространство должно быть чистым и организованным, чтобы минимизировать вероятность возникновения несчастных случаев.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При работе с инструментами, такими как отвертки, плоскогубцы и ножницы, необходимо соблюдать осторожность.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Носите защитные перчатки, если это необходимо.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Никогда не направляйте острые предметы в сторону других участников.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Перед запуском робота убедитесь, что все участники находятся на безопасном расстоянии.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 подходите слишком близко к движущимся частям робота во время его работы.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Если робот застрял или не работает, отключите питание перед тем, как пытаться решить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10364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0AB4A5-925D-4A91-8520-959D63E8DBD1}"/>
              </a:ext>
            </a:extLst>
          </p:cNvPr>
          <p:cNvSpPr/>
          <p:nvPr/>
        </p:nvSpPr>
        <p:spPr>
          <a:xfrm>
            <a:off x="0" y="1219015"/>
            <a:ext cx="6517921" cy="4907754"/>
          </a:xfrm>
          <a:prstGeom prst="rect">
            <a:avLst/>
          </a:prstGeom>
          <a:effectLst>
            <a:softEdge rad="635000"/>
          </a:effectLst>
        </p:spPr>
        <p:txBody>
          <a:bodyPr wrap="square">
            <a:spAutoFit/>
          </a:bodyPr>
          <a:lstStyle/>
          <a:p>
            <a:pPr marL="36000" lvl="0">
              <a:spcBef>
                <a:spcPts val="90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ИЗУЧЕНИЕ ОСНОВ РОБОТОТЕХНИКИ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6000" lvl="1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ИЗУЧЕНИЕ ПРИНЦИПОВ РАБОТЫ РОБОТОТЕХНИЧЕСКИХ СИСТЕМ.</a:t>
            </a:r>
          </a:p>
          <a:p>
            <a:pPr marL="36000" lvl="1"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ИЗУЧЕНИЕ ОСНОВ МЕХАНИКИ И ЭЛЕКТРОНИКИ.</a:t>
            </a:r>
          </a:p>
          <a:p>
            <a:pPr marL="36000" lvl="0">
              <a:spcBef>
                <a:spcPts val="90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ФОРМУЛИРОВАНИЕ ЗАДАЧИ ДЛЯ РОБОТА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21750" lvl="1" indent="-28575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ОПРЕДЕЛИТЬ, КАКИЕ ЗАДАЧИ БУДЕТ РЕШАТЬ НАШ РОБОТ (НАПРИМЕР, СБОР ПРЕДМЕТОВ, ПЕРЕМЕЩЕНИЕ ПО ЗАРАНЕЕ ЗАДАННОЙ ТРАЕКТОРИИ, ВЗАИМОДЕЙСТВИЕ С ОКРУЖАЮЩЕЙ СРЕДОЙ).</a:t>
            </a:r>
          </a:p>
          <a:p>
            <a:pPr marL="321750" lvl="1" indent="-285750">
              <a:spcBef>
                <a:spcPts val="3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ОПРЕДЕЛИТЬ ТЕХНИЧЕСКИЕ ХАРАКТЕРИСТИКИ РОБОТА И НЕОБХОДИМЫЕ СЕНСОРЫ.</a:t>
            </a:r>
          </a:p>
          <a:p>
            <a:pPr marL="742950" lvl="1" indent="-28575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5386" y="343403"/>
            <a:ext cx="883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atin typeface="Georgia" panose="02040502050405020303" pitchFamily="18" charset="0"/>
              </a:rPr>
              <a:t>ЭТАПЫ РЕАЛИЗАЦИИ ПРОЕКТА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EBBD5BB-5EE1-44C2-8EF4-E32A2ED56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413932"/>
              </p:ext>
            </p:extLst>
          </p:nvPr>
        </p:nvGraphicFramePr>
        <p:xfrm>
          <a:off x="5130799" y="1370824"/>
          <a:ext cx="8051801" cy="514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61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90B0DF-4383-42DF-AAC8-73484B97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4" y="484189"/>
            <a:ext cx="6790266" cy="3880773"/>
          </a:xfrm>
        </p:spPr>
        <p:txBody>
          <a:bodyPr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Сборка робота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6000" lvl="1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Подбор частей конструкции.</a:t>
            </a:r>
          </a:p>
          <a:p>
            <a:pPr marL="36000" lvl="1"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Сборка модели.</a:t>
            </a:r>
          </a:p>
          <a:p>
            <a:pPr marL="0" lvl="1" indent="0">
              <a:spcBef>
                <a:spcPts val="3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Программирование робота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6000" lvl="1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Разработка программы для выполнения задачи.</a:t>
            </a:r>
          </a:p>
          <a:p>
            <a:pPr marL="36000" lvl="1"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Использование блокового или текстового программирования в зависимости от сложности задач.</a:t>
            </a:r>
          </a:p>
          <a:p>
            <a:pPr marL="0" lvl="0" indent="0">
              <a:spcBef>
                <a:spcPts val="900"/>
              </a:spcBef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Тестирование и оптимизация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6000" lvl="1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Проведение испытаний собранного робота в различных условиях.</a:t>
            </a:r>
          </a:p>
          <a:p>
            <a:pPr marL="36000" lvl="1"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Анализ функционирования и выявление возможных улучшений.</a:t>
            </a:r>
          </a:p>
          <a:p>
            <a:pPr marL="36000" lvl="1">
              <a:spcBef>
                <a:spcPts val="3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Оптимизация алгоритмов и механических решений.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48D0B47C-EE90-4C48-BC40-8CB789FC103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18037936"/>
                  </p:ext>
                </p:extLst>
              </p:nvPr>
            </p:nvGraphicFramePr>
            <p:xfrm>
              <a:off x="6767922" y="1271876"/>
              <a:ext cx="5474878" cy="431424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48D0B47C-EE90-4C48-BC40-8CB789FC10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7922" y="1271876"/>
                <a:ext cx="5474878" cy="43142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72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337678B-46CF-4546-BB4E-329AD61A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80" y="0"/>
            <a:ext cx="6272020" cy="35280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609829-FDB5-4A3E-9279-3FB2CFB430FA}"/>
              </a:ext>
            </a:extLst>
          </p:cNvPr>
          <p:cNvSpPr/>
          <p:nvPr/>
        </p:nvSpPr>
        <p:spPr>
          <a:xfrm>
            <a:off x="90680" y="553621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ОПИСАНИЕ РЕЗУЛЬТАТОВ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ПРИ СОЗДАНИИ РОБОТА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НА ОСНОВЕ КОНСТРУКТОРА VEX IQ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СОЗДАНИЕ РОБОТА НА ОСНОВЕ КОНСТРУКТОРА </a:t>
            </a:r>
          </a:p>
          <a:p>
            <a:r>
              <a:rPr lang="ru-RU" dirty="0">
                <a:latin typeface="Georgia" panose="02040502050405020303" pitchFamily="18" charset="0"/>
              </a:rPr>
              <a:t>VEX IQ ПОЗВОЛЯЕТ ДОСТИГНУТЬ НЕСКОЛЬКИХ </a:t>
            </a:r>
          </a:p>
          <a:p>
            <a:r>
              <a:rPr lang="ru-RU" dirty="0">
                <a:latin typeface="Georgia" panose="02040502050405020303" pitchFamily="18" charset="0"/>
              </a:rPr>
              <a:t>КЛЮЧЕВЫХ РЕЗУЛЬТАТОВ: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1. РАЗВИТИЕ НАВЫКОВ ПРОГРАММИРОВАНИЯ</a:t>
            </a:r>
          </a:p>
          <a:p>
            <a:r>
              <a:rPr lang="ru-RU" dirty="0">
                <a:latin typeface="Georgia" panose="02040502050405020303" pitchFamily="18" charset="0"/>
              </a:rPr>
              <a:t>- ИЗУЧЕНИЕ ОСНОВ ПРОГРАММИРОВАНИЯ.</a:t>
            </a:r>
          </a:p>
          <a:p>
            <a:r>
              <a:rPr lang="ru-RU" dirty="0">
                <a:latin typeface="Georgia" panose="02040502050405020303" pitchFamily="18" charset="0"/>
              </a:rPr>
              <a:t>- ПРИМЕНЕНИЕ ЛОГИКИ ПРОГРАММИРОВАНИЯ ДЛЯ УПРАВЛЕНИЯ ДВИЖЕНИЕМ РОБОТА.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2. УЛУЧШЕНИЕ ПОНИМАНИЯ МЕХАНИКИ</a:t>
            </a:r>
          </a:p>
          <a:p>
            <a:r>
              <a:rPr lang="ru-RU" dirty="0">
                <a:latin typeface="Georgia" panose="02040502050405020303" pitchFamily="18" charset="0"/>
              </a:rPr>
              <a:t>- КОНСТРУИРОВАНИЕ РАЗЛИЧНЫХ МЕХАНИЗМОВ: КОЛЕС, РЫЧАГОВ, ЗАХВАТОВ.</a:t>
            </a:r>
          </a:p>
          <a:p>
            <a:r>
              <a:rPr lang="ru-RU" dirty="0">
                <a:latin typeface="Georgia" panose="02040502050405020303" pitchFamily="18" charset="0"/>
              </a:rPr>
              <a:t>- ПРИМЕНЕНИЕ ПРИНЦИПОВ ФИЗИКИ ДЛЯ ОПТИМИЗАЦИИ РАБОТЫ РОБОТА.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3. КОМАНДНАЯ РАБОТА</a:t>
            </a:r>
          </a:p>
          <a:p>
            <a:r>
              <a:rPr lang="ru-RU" dirty="0">
                <a:latin typeface="Georgia" panose="02040502050405020303" pitchFamily="18" charset="0"/>
              </a:rPr>
              <a:t>- СОТРУДНИЧЕСТВО В КОМАНДЕ ДЛЯ РАЗРАБОТКИ, ТЕСТИРОВАНИЯ И УЛУЧШЕНИЯ РОБОТА.</a:t>
            </a:r>
          </a:p>
          <a:p>
            <a:r>
              <a:rPr lang="ru-RU" dirty="0">
                <a:latin typeface="Georgia" panose="02040502050405020303" pitchFamily="18" charset="0"/>
              </a:rPr>
              <a:t>- ОБМЕН ИДЕЯМИ И РЕШЕНИЕ ПРОБЛЕМ В ПРОЦЕССЕ СБОРКИ.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7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3920ED1E-1502-4837-A192-C63BBAAC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710368"/>
            <a:ext cx="6769100" cy="31476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3A478E-8F9A-460A-8F86-1AC8865348D9}"/>
              </a:ext>
            </a:extLst>
          </p:cNvPr>
          <p:cNvSpPr/>
          <p:nvPr/>
        </p:nvSpPr>
        <p:spPr>
          <a:xfrm>
            <a:off x="317500" y="255390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4. УЧАСТИЕ В СОРЕВНОВАНИЯХ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ПОДГОТОВКА К УЧАСТИЮ В ТУРНИРАХ.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ОПЫТ СТРАТЕГИИ ИГРЫ И АДАПТАЦИИ РОБОТА ДЛЯ ВЫПОЛНЕНИЯ ЗАДАЧ.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5. КРЕАТИВНОСТЬ И ИННОВАЦИИ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РАЗРАБОТКА УНИКАЛЬНЫХ РЕШЕНИЙ ДЛЯ ЗАДАНИЙ И ЗАДАЧ.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ВОЗМОЖНОСТЬ ЭКСПЕРИМЕНТИРОВАТЬ С РАЗЛИЧНЫМИ КОНФИГУРАЦИЯМИ И ДИЗАЙНАМИ.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6. РОСТ ИНТЕРЕСА К STEM-ДИСЦИПЛИНАМ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ПОВЫШЕНИЕ МОТИВАЦИИ К ИЗУЧЕНИЮ НАУКИ, ТЕХНОЛОГИЙ, ИНЖЕНЕРИИ И МАТЕМАТИКИ.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ВДОХНОВЕНИЕ НА ДАЛЬНЕЙШИЕ ИССЛЕДОВАНИЯ В ОБЛАСТИ РОБОТОТЕХНИКИ.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РОБОТА НА БАЗЕ VEX IQ НЕ ТОЛЬКО 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ПРИНОСИТ УДОВЛЕТВОРЕНИЕ, НО И СПОСОБСТВУЕТ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РАЗВИТИЮ ПОЛЕЗНЫХ НАВЫКОВ ДЛЯ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324587762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2798</TotalTime>
  <Words>919</Words>
  <Application>Microsoft Office PowerPoint</Application>
  <PresentationFormat>Широкоэкранный</PresentationFormat>
  <Paragraphs>185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Cambria</vt:lpstr>
      <vt:lpstr>Courier New</vt:lpstr>
      <vt:lpstr>Georgia</vt:lpstr>
      <vt:lpstr>Times New Roman</vt:lpstr>
      <vt:lpstr>Tw Cen MT</vt:lpstr>
      <vt:lpstr>Wingdings</vt:lpstr>
      <vt:lpstr>Капля</vt:lpstr>
      <vt:lpstr>Презентация PowerPoint</vt:lpstr>
      <vt:lpstr>В рамках данного исследовательского проекта будет разработан и создан робот на базе конструктора VEX IQ. Мы рассмотрим теоретические основы, практические аспекты сборки и программирования робота, а также осуществим тестирование его работы на заранее определённых задачах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Беседина</cp:lastModifiedBy>
  <cp:revision>92</cp:revision>
  <dcterms:created xsi:type="dcterms:W3CDTF">2022-02-03T08:56:00Z</dcterms:created>
  <dcterms:modified xsi:type="dcterms:W3CDTF">2024-10-22T13:52:24Z</dcterms:modified>
</cp:coreProperties>
</file>