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4" r:id="rId6"/>
    <p:sldId id="268" r:id="rId7"/>
    <p:sldId id="275" r:id="rId8"/>
    <p:sldId id="269" r:id="rId9"/>
    <p:sldId id="306" r:id="rId10"/>
    <p:sldId id="314" r:id="rId11"/>
    <p:sldId id="315" r:id="rId12"/>
    <p:sldId id="316" r:id="rId13"/>
    <p:sldId id="319" r:id="rId14"/>
    <p:sldId id="318" r:id="rId15"/>
    <p:sldId id="317" r:id="rId16"/>
    <p:sldId id="328" r:id="rId17"/>
    <p:sldId id="329" r:id="rId18"/>
    <p:sldId id="330" r:id="rId19"/>
    <p:sldId id="331" r:id="rId20"/>
    <p:sldId id="332" r:id="rId21"/>
    <p:sldId id="270" r:id="rId22"/>
    <p:sldId id="323" r:id="rId23"/>
    <p:sldId id="333" r:id="rId24"/>
    <p:sldId id="266" r:id="rId2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603"/>
    <a:srgbClr val="B98903"/>
    <a:srgbClr val="D39D03"/>
    <a:srgbClr val="6F5201"/>
    <a:srgbClr val="F3B403"/>
    <a:srgbClr val="4C6CB2"/>
    <a:srgbClr val="44609E"/>
    <a:srgbClr val="D9E4FB"/>
    <a:srgbClr val="3B7AB2"/>
    <a:srgbClr val="00B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33" autoAdjust="0"/>
  </p:normalViewPr>
  <p:slideViewPr>
    <p:cSldViewPr snapToGrid="0">
      <p:cViewPr varScale="1">
        <p:scale>
          <a:sx n="88" d="100"/>
          <a:sy n="88" d="100"/>
        </p:scale>
        <p:origin x="112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01286" y="1889398"/>
            <a:ext cx="7004052" cy="819125"/>
          </a:xfrm>
          <a:prstGeom prst="rect">
            <a:avLst/>
          </a:prstGeom>
          <a:ln w="76200">
            <a:noFill/>
          </a:ln>
          <a:effectLst/>
        </p:spPr>
        <p:txBody>
          <a:bodyPr anchor="ctr"/>
          <a:lstStyle>
            <a:lvl1pPr algn="ctr">
              <a:defRPr sz="4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>
              <a:buNone/>
              <a:defRPr sz="1800" b="0">
                <a:solidFill>
                  <a:srgbClr val="55729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557299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сюда текст поздравления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1301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3728" y="4435127"/>
            <a:ext cx="3171600" cy="69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099304" y="4434040"/>
            <a:ext cx="3171600" cy="69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099304" y="5295164"/>
            <a:ext cx="3171600" cy="69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3728" y="5295164"/>
            <a:ext cx="3171600" cy="69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 baseline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</p:spTree>
    <p:extLst>
      <p:ext uri="{BB962C8B-B14F-4D97-AF65-F5344CB8AC3E}">
        <p14:creationId xmlns:p14="http://schemas.microsoft.com/office/powerpoint/2010/main" val="18892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2977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7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8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40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0" r:id="rId2"/>
    <p:sldLayoutId id="2147483721" r:id="rId3"/>
    <p:sldLayoutId id="2147483716" r:id="rId4"/>
    <p:sldLayoutId id="2147483715" r:id="rId5"/>
    <p:sldLayoutId id="2147483714" r:id="rId6"/>
    <p:sldLayoutId id="2147483712" r:id="rId7"/>
    <p:sldLayoutId id="2147483710" r:id="rId8"/>
    <p:sldLayoutId id="2147483709" r:id="rId9"/>
    <p:sldLayoutId id="2147483722" r:id="rId10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644829" y="1480457"/>
            <a:ext cx="7359833" cy="3500846"/>
          </a:xfrm>
          <a:solidFill>
            <a:schemeClr val="bg1">
              <a:lumMod val="50000"/>
              <a:alpha val="40000"/>
            </a:schemeClr>
          </a:solidFill>
        </p:spPr>
        <p:txBody>
          <a:bodyPr/>
          <a:lstStyle/>
          <a:p>
            <a:r>
              <a:rPr lang="ru-RU" dirty="0"/>
              <a:t>Проектная работа</a:t>
            </a:r>
            <a:br>
              <a:rPr lang="ru-RU" dirty="0"/>
            </a:br>
            <a:r>
              <a:rPr lang="ru-RU" dirty="0"/>
              <a:t>по физике</a:t>
            </a:r>
            <a:br>
              <a:rPr lang="ru-RU" dirty="0"/>
            </a:br>
            <a:r>
              <a:rPr lang="ru-RU" dirty="0"/>
              <a:t>«Использование робототехнические модели на уроке физики»</a:t>
            </a:r>
            <a:br>
              <a:rPr lang="ru-RU" dirty="0"/>
            </a:br>
            <a:endParaRPr lang="ru-RU" sz="5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0495" t="13598" r="18066" b="17307"/>
          <a:stretch/>
        </p:blipFill>
        <p:spPr>
          <a:xfrm flipH="1">
            <a:off x="40341" y="3778624"/>
            <a:ext cx="4733365" cy="271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945461" y="201751"/>
            <a:ext cx="5151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Муниципальное бюджетное общеобразовательное учреждение «</a:t>
            </a:r>
            <a:r>
              <a:rPr lang="ru-RU" dirty="0" err="1"/>
              <a:t>Льговская</a:t>
            </a:r>
            <a:r>
              <a:rPr lang="ru-RU" dirty="0"/>
              <a:t> средняя школа»</a:t>
            </a:r>
          </a:p>
          <a:p>
            <a:r>
              <a:rPr lang="ru-RU" dirty="0"/>
              <a:t>Рязанского района Рязанской области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31576" y="4920343"/>
            <a:ext cx="3274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 </a:t>
            </a:r>
            <a:r>
              <a:rPr lang="ru-RU" dirty="0"/>
              <a:t>ученики 10 класса</a:t>
            </a:r>
          </a:p>
          <a:p>
            <a:r>
              <a:rPr lang="ru-RU" dirty="0"/>
              <a:t>Руководитель: </a:t>
            </a:r>
          </a:p>
          <a:p>
            <a:r>
              <a:rPr lang="ru-RU" dirty="0" err="1"/>
              <a:t>Лепехова</a:t>
            </a:r>
            <a:r>
              <a:rPr lang="ru-RU" dirty="0"/>
              <a:t> Юлия </a:t>
            </a:r>
            <a:r>
              <a:rPr lang="ru-RU" dirty="0" err="1" smtClean="0"/>
              <a:t>Юрьевна,учитель</a:t>
            </a:r>
            <a:r>
              <a:rPr lang="ru-RU" dirty="0" smtClean="0"/>
              <a:t> </a:t>
            </a:r>
            <a:r>
              <a:rPr lang="ru-RU" dirty="0"/>
              <a:t>физики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9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Прав"/>
          <p:cNvSpPr txBox="1">
            <a:spLocks/>
          </p:cNvSpPr>
          <p:nvPr/>
        </p:nvSpPr>
        <p:spPr>
          <a:xfrm>
            <a:off x="2338249" y="5195763"/>
            <a:ext cx="3004457" cy="69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Средний мотор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Текст Прав"/>
          <p:cNvSpPr txBox="1">
            <a:spLocks/>
          </p:cNvSpPr>
          <p:nvPr/>
        </p:nvSpPr>
        <p:spPr>
          <a:xfrm>
            <a:off x="2338250" y="3249397"/>
            <a:ext cx="3004457" cy="69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Коммутатор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Заголовок 5"/>
          <p:cNvSpPr>
            <a:spLocks noGrp="1"/>
          </p:cNvSpPr>
          <p:nvPr>
            <p:ph type="ctrTitle"/>
          </p:nvPr>
        </p:nvSpPr>
        <p:spPr>
          <a:xfrm>
            <a:off x="1882051" y="576148"/>
            <a:ext cx="7004052" cy="193377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Знакомство с набором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WeDo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2.0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25492" r="35145" b="17950"/>
          <a:stretch/>
        </p:blipFill>
        <p:spPr>
          <a:xfrm>
            <a:off x="783768" y="2756263"/>
            <a:ext cx="2704012" cy="194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t="24093" r="49836" b="30795"/>
          <a:stretch/>
        </p:blipFill>
        <p:spPr>
          <a:xfrm>
            <a:off x="836020" y="4621958"/>
            <a:ext cx="2493471" cy="197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Текст Прав"/>
          <p:cNvSpPr txBox="1">
            <a:spLocks/>
          </p:cNvSpPr>
          <p:nvPr/>
        </p:nvSpPr>
        <p:spPr>
          <a:xfrm flipH="1">
            <a:off x="5124993" y="3249397"/>
            <a:ext cx="3914502" cy="69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Датчик расстояния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7" t="33566" r="40390" b="32757"/>
          <a:stretch/>
        </p:blipFill>
        <p:spPr>
          <a:xfrm flipH="1">
            <a:off x="7638041" y="2447334"/>
            <a:ext cx="2137018" cy="170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Текст Прав"/>
          <p:cNvSpPr txBox="1">
            <a:spLocks/>
          </p:cNvSpPr>
          <p:nvPr/>
        </p:nvSpPr>
        <p:spPr>
          <a:xfrm flipH="1">
            <a:off x="5124993" y="5195763"/>
            <a:ext cx="3914502" cy="698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Датчик наклона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8" t="31020" r="43830" b="29149"/>
          <a:stretch/>
        </p:blipFill>
        <p:spPr>
          <a:xfrm>
            <a:off x="7543043" y="4331715"/>
            <a:ext cx="2361846" cy="17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5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Прав">
            <a:hlinkClick r:id="" action="ppaction://hlinkshowjump?jump=nextslide">
              <a:snd r:embed="rId2" name="chimes.wav"/>
            </a:hlinkClick>
          </p:cNvPr>
          <p:cNvSpPr txBox="1">
            <a:spLocks/>
          </p:cNvSpPr>
          <p:nvPr/>
        </p:nvSpPr>
        <p:spPr>
          <a:xfrm>
            <a:off x="4429119" y="2936129"/>
            <a:ext cx="2369541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Пластина 4х2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Текст Прав"/>
          <p:cNvSpPr txBox="1">
            <a:spLocks/>
          </p:cNvSpPr>
          <p:nvPr/>
        </p:nvSpPr>
        <p:spPr>
          <a:xfrm>
            <a:off x="1721188" y="2936129"/>
            <a:ext cx="2206996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Кирпичик 4х2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Текст Прав"/>
          <p:cNvSpPr txBox="1">
            <a:spLocks/>
          </p:cNvSpPr>
          <p:nvPr/>
        </p:nvSpPr>
        <p:spPr>
          <a:xfrm>
            <a:off x="6534103" y="4023236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Ось 3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733363" y="4055339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Ось 6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>
          <a:xfrm>
            <a:off x="1979524" y="298578"/>
            <a:ext cx="7004052" cy="193377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Знакомство с набором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WeDo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2.0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t="22700" r="35383" b="12847"/>
          <a:stretch/>
        </p:blipFill>
        <p:spPr>
          <a:xfrm>
            <a:off x="3768139" y="2442756"/>
            <a:ext cx="155448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t="21614" r="30830" b="16827"/>
          <a:stretch/>
        </p:blipFill>
        <p:spPr>
          <a:xfrm>
            <a:off x="920436" y="2612572"/>
            <a:ext cx="1606731" cy="104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Текст Прав"/>
          <p:cNvSpPr txBox="1">
            <a:spLocks/>
          </p:cNvSpPr>
          <p:nvPr/>
        </p:nvSpPr>
        <p:spPr>
          <a:xfrm>
            <a:off x="7699004" y="2936104"/>
            <a:ext cx="2206996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Балка 8х1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24145" r="34214" b="28811"/>
          <a:stretch/>
        </p:blipFill>
        <p:spPr>
          <a:xfrm>
            <a:off x="6720345" y="2416628"/>
            <a:ext cx="1672046" cy="134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t="40416" r="35791" b="33377"/>
          <a:stretch/>
        </p:blipFill>
        <p:spPr>
          <a:xfrm>
            <a:off x="3951019" y="3827419"/>
            <a:ext cx="2481942" cy="79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1" t="43678" r="49312" b="40538"/>
          <a:stretch/>
        </p:blipFill>
        <p:spPr>
          <a:xfrm>
            <a:off x="4730820" y="4663323"/>
            <a:ext cx="1723360" cy="92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Текст Прав"/>
          <p:cNvSpPr txBox="1">
            <a:spLocks/>
          </p:cNvSpPr>
          <p:nvPr/>
        </p:nvSpPr>
        <p:spPr>
          <a:xfrm>
            <a:off x="3895750" y="541869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Коннектор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>
            <a:spLocks noGrp="1"/>
          </p:cNvSpPr>
          <p:nvPr>
            <p:ph type="ctrTitle"/>
          </p:nvPr>
        </p:nvSpPr>
        <p:spPr>
          <a:xfrm>
            <a:off x="1908174" y="288767"/>
            <a:ext cx="7004052" cy="1108960"/>
          </a:xfrm>
        </p:spPr>
        <p:txBody>
          <a:bodyPr/>
          <a:lstStyle/>
          <a:p>
            <a:r>
              <a:rPr lang="ru-RU" i="1" dirty="0" smtClean="0">
                <a:solidFill>
                  <a:schemeClr val="accent1"/>
                </a:solidFill>
              </a:rPr>
              <a:t>Конструктор </a:t>
            </a:r>
            <a:r>
              <a:rPr lang="ru-RU" i="1" dirty="0">
                <a:solidFill>
                  <a:schemeClr val="accent1"/>
                </a:solidFill>
              </a:rPr>
              <a:t>LEGO </a:t>
            </a:r>
            <a:r>
              <a:rPr lang="ru-RU" i="1" dirty="0" err="1">
                <a:solidFill>
                  <a:schemeClr val="accent1"/>
                </a:solidFill>
              </a:rPr>
              <a:t>Education</a:t>
            </a:r>
            <a:r>
              <a:rPr lang="ru-RU" i="1" dirty="0">
                <a:solidFill>
                  <a:schemeClr val="accent1"/>
                </a:solidFill>
              </a:rPr>
              <a:t> </a:t>
            </a:r>
            <a:r>
              <a:rPr lang="ru-RU" i="1" dirty="0" err="1">
                <a:solidFill>
                  <a:schemeClr val="accent1"/>
                </a:solidFill>
              </a:rPr>
              <a:t>WeDo</a:t>
            </a:r>
            <a:r>
              <a:rPr lang="ru-RU" i="1" dirty="0">
                <a:solidFill>
                  <a:schemeClr val="accent1"/>
                </a:solidFill>
              </a:rPr>
              <a:t> 2.0</a:t>
            </a:r>
          </a:p>
        </p:txBody>
      </p:sp>
      <p:pic>
        <p:nvPicPr>
          <p:cNvPr id="4" name="Рисунок 3" descr="pull-robot-instructions-previe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66" y="1489164"/>
            <a:ext cx="4332741" cy="329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04" y="1489164"/>
            <a:ext cx="3335926" cy="44479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6426" y="4877159"/>
            <a:ext cx="4548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робота-тягача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522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6776" y="84114"/>
            <a:ext cx="7004052" cy="629989"/>
          </a:xfrm>
        </p:spPr>
        <p:txBody>
          <a:bodyPr/>
          <a:lstStyle/>
          <a:p>
            <a:r>
              <a:rPr lang="ru-RU" dirty="0" smtClean="0"/>
              <a:t>Продолжение эксперимента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13565" r="7652" b="25080"/>
          <a:stretch/>
        </p:blipFill>
        <p:spPr bwMode="auto">
          <a:xfrm>
            <a:off x="1053870" y="951230"/>
            <a:ext cx="4314825" cy="2273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92" y="951230"/>
            <a:ext cx="3309937" cy="44132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2424" y="3200047"/>
            <a:ext cx="4619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Колесная база робота-тягача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24" y="3461657"/>
            <a:ext cx="4031462" cy="352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1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00" y="-66273"/>
            <a:ext cx="8809651" cy="69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350" y="127657"/>
            <a:ext cx="7004052" cy="551612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Измерение времени падения стального шарика</a:t>
            </a:r>
            <a:endParaRPr lang="ru-RU" sz="24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79" y="766461"/>
            <a:ext cx="5449060" cy="23815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06350" y="3148043"/>
            <a:ext cx="7503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 измерения времени с помощью телефона</a:t>
            </a:r>
            <a:endParaRPr lang="ru-RU" sz="24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7" t="-443" r="12595" b="1"/>
          <a:stretch/>
        </p:blipFill>
        <p:spPr bwMode="auto">
          <a:xfrm>
            <a:off x="8310402" y="766461"/>
            <a:ext cx="1452518" cy="49077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65" y="3609708"/>
            <a:ext cx="4195287" cy="314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42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977" y="61735"/>
            <a:ext cx="7062961" cy="848393"/>
          </a:xfrm>
        </p:spPr>
        <p:txBody>
          <a:bodyPr/>
          <a:lstStyle/>
          <a:p>
            <a:r>
              <a:rPr lang="ru-RU" i="1" dirty="0">
                <a:solidFill>
                  <a:schemeClr val="accent1"/>
                </a:solidFill>
              </a:rPr>
              <a:t>3. Конструктор LEGO </a:t>
            </a:r>
            <a:r>
              <a:rPr lang="ru-RU" i="1" dirty="0" err="1">
                <a:solidFill>
                  <a:schemeClr val="accent1"/>
                </a:solidFill>
              </a:rPr>
              <a:t>Mindstorms</a:t>
            </a:r>
            <a:r>
              <a:rPr lang="ru-RU" i="1" dirty="0">
                <a:solidFill>
                  <a:schemeClr val="accent1"/>
                </a:solidFill>
              </a:rPr>
              <a:t> EV3</a:t>
            </a:r>
            <a:endParaRPr lang="ru-RU" dirty="0"/>
          </a:p>
        </p:txBody>
      </p:sp>
      <p:pic>
        <p:nvPicPr>
          <p:cNvPr id="7" name="Рисунок 6" descr="http://cache.lego.com/r/education/-/media/lego%20education/home/images/products/mindstorms%20ev3/45507_190x100_producttout.png?l.r=-180955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4" y="1237161"/>
            <a:ext cx="3205209" cy="204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cache.lego.com/r/education/-/media/lego%20education/home/images/products/mindstorms%20ev3/45502_190x100_producttout.png?l.r=-19189223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67" y="1106531"/>
            <a:ext cx="2383754" cy="18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cache.lego.com/r/education/-/media/lego%20education/home/images/products/mindstorms%20ev3/45514_190x100_producttout.png?l.r=15729030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67" y="1223553"/>
            <a:ext cx="2282190" cy="155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ache.lego.com/r/education/-/media/lego%20education/home/images/products/mindstorms%20ev3/45500_190x100_producttout.png?l.r=209882393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12" y="1262196"/>
            <a:ext cx="2216332" cy="154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73549" y="2910534"/>
            <a:ext cx="187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 касания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10988" y="2898168"/>
            <a:ext cx="2456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серво мотор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65967" y="2621169"/>
            <a:ext cx="2452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соединительных кабелей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843157" y="2806878"/>
            <a:ext cx="182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Микрокомпьютер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27" y="3248293"/>
            <a:ext cx="4083231" cy="282974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451020" y="4097510"/>
            <a:ext cx="4119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набор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LEGO MINDSTORMS Education EV3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9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0940" y="101532"/>
            <a:ext cx="7004052" cy="481942"/>
          </a:xfrm>
        </p:spPr>
        <p:txBody>
          <a:bodyPr/>
          <a:lstStyle/>
          <a:p>
            <a:r>
              <a:rPr lang="ru-RU" dirty="0" smtClean="0"/>
              <a:t>Программа для нашей установки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2064793" y="583474"/>
            <a:ext cx="5955801" cy="445008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t="12845"/>
          <a:stretch/>
        </p:blipFill>
        <p:spPr bwMode="auto">
          <a:xfrm>
            <a:off x="2064793" y="5033554"/>
            <a:ext cx="5877424" cy="1619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02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ctrTitle"/>
          </p:nvPr>
        </p:nvSpPr>
        <p:spPr>
          <a:xfrm>
            <a:off x="1751419" y="158138"/>
            <a:ext cx="7004052" cy="756263"/>
          </a:xfrm>
        </p:spPr>
        <p:txBody>
          <a:bodyPr/>
          <a:lstStyle/>
          <a:p>
            <a:r>
              <a:rPr lang="ru-RU" dirty="0"/>
              <a:t>Роботизированная модель</a:t>
            </a:r>
            <a:endParaRPr lang="ru-RU" i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8" y="992778"/>
            <a:ext cx="3579223" cy="4772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81" y="992778"/>
            <a:ext cx="3579222" cy="4772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019" flipH="1">
            <a:off x="7387104" y="4758835"/>
            <a:ext cx="2269305" cy="20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>
            <a:spLocks noGrp="1"/>
          </p:cNvSpPr>
          <p:nvPr>
            <p:ph type="ctrTitle"/>
          </p:nvPr>
        </p:nvSpPr>
        <p:spPr>
          <a:xfrm>
            <a:off x="1882048" y="484709"/>
            <a:ext cx="7004052" cy="899954"/>
          </a:xfrm>
        </p:spPr>
        <p:txBody>
          <a:bodyPr/>
          <a:lstStyle/>
          <a:p>
            <a:r>
              <a:rPr lang="ru-RU" dirty="0"/>
              <a:t>Формула для расчета ускорения свободного падения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52642" y="1656260"/>
            <a:ext cx="5602786" cy="38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94" y="3681072"/>
            <a:ext cx="2389416" cy="3330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4404" y="102886"/>
            <a:ext cx="6915695" cy="923330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Arial" panose="020B0604020202020204" pitchFamily="34" charset="0"/>
              </a:rPr>
              <a:t>Проблема: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8137" y="17939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4404" y="1341179"/>
            <a:ext cx="79705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эффективной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современного урока физики, включающего проведение лабораторных работ, необходимым условием является наличие качественной физической техники, а в условиях ФГОС не просто привычного лабораторного оборудования, а цифровых лабораторий и роботизированных моделей. Само возникновение необходимости использования аналоговых и цифровых измерительных приборов обусловлено развитием общества, научно- техническим прогрессом.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2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977" y="0"/>
            <a:ext cx="9218023" cy="1018902"/>
          </a:xfrm>
        </p:spPr>
        <p:txBody>
          <a:bodyPr/>
          <a:lstStyle/>
          <a:p>
            <a:r>
              <a:rPr lang="ru-RU" sz="2000" dirty="0"/>
              <a:t>В рамках проектной работы были разработаны роботизированные модели для обучающихся школы на уроках физики.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617" y="1132115"/>
            <a:ext cx="88827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chemeClr val="accent1"/>
                </a:solidFill>
              </a:rPr>
              <a:t>С помощью данных разработок </a:t>
            </a:r>
            <a:r>
              <a:rPr lang="ru-RU" sz="4000" b="1" dirty="0" smtClean="0">
                <a:solidFill>
                  <a:schemeClr val="accent1"/>
                </a:solidFill>
              </a:rPr>
              <a:t>появилась возможность </a:t>
            </a:r>
            <a:r>
              <a:rPr lang="ru-RU" sz="4000" b="1" dirty="0">
                <a:solidFill>
                  <a:schemeClr val="accent1"/>
                </a:solidFill>
              </a:rPr>
              <a:t>использования оборудования </a:t>
            </a:r>
            <a:r>
              <a:rPr lang="en-US" sz="4000" b="1" dirty="0">
                <a:solidFill>
                  <a:schemeClr val="accent1"/>
                </a:solidFill>
              </a:rPr>
              <a:t>Lego </a:t>
            </a:r>
            <a:r>
              <a:rPr lang="ru-RU" sz="4000" b="1" dirty="0">
                <a:solidFill>
                  <a:schemeClr val="accent1"/>
                </a:solidFill>
              </a:rPr>
              <a:t>на уроках физики при выполнении лабораторных работ, тем самым, разнообразив учебный процесс, повысив его интерактивность и наглядность.</a:t>
            </a:r>
          </a:p>
        </p:txBody>
      </p:sp>
    </p:spTree>
    <p:extLst>
      <p:ext uri="{BB962C8B-B14F-4D97-AF65-F5344CB8AC3E}">
        <p14:creationId xmlns:p14="http://schemas.microsoft.com/office/powerpoint/2010/main" val="35683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2469877" y="1350546"/>
            <a:ext cx="7004052" cy="1933773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57299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defRPr>
            </a:lvl1pPr>
          </a:lstStyle>
          <a:p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Спасибо </a:t>
            </a:r>
            <a:r>
              <a:rPr lang="ru-RU" sz="5400" dirty="0">
                <a:solidFill>
                  <a:schemeClr val="bg2">
                    <a:lumMod val="25000"/>
                  </a:schemeClr>
                </a:solidFill>
              </a:rPr>
              <a:t>за </a:t>
            </a: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внимание!</a:t>
            </a:r>
            <a:endParaRPr lang="ru-RU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8" y="2056176"/>
            <a:ext cx="34956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3068793"/>
            <a:ext cx="7403010" cy="41641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3573" y="0"/>
            <a:ext cx="6714309" cy="923330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Цель: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9174" y="2473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3440" y="949683"/>
            <a:ext cx="905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роботизированных моделей с целью разнообразить уроки физики, обратить внимание учащихся на робототехнику, интегрировать ее в учебный процесс.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2"/>
          <p:cNvSpPr>
            <a:spLocks noGrp="1"/>
          </p:cNvSpPr>
          <p:nvPr>
            <p:ph type="body" sz="quarter" idx="11"/>
          </p:nvPr>
        </p:nvSpPr>
        <p:spPr>
          <a:xfrm>
            <a:off x="4478975" y="330839"/>
            <a:ext cx="5161414" cy="977341"/>
          </a:xfrm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pPr lvl="0" algn="ctr"/>
            <a:r>
              <a:rPr lang="ru-RU" dirty="0" smtClean="0"/>
              <a:t>     Обосновать </a:t>
            </a:r>
            <a:r>
              <a:rPr lang="ru-RU" dirty="0"/>
              <a:t>актуальность </a:t>
            </a:r>
            <a:r>
              <a:rPr lang="ru-RU" dirty="0" smtClean="0"/>
              <a:t>выбранной темы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014988" y="253427"/>
            <a:ext cx="3272399" cy="923330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Arial" panose="020B0604020202020204" pitchFamily="34" charset="0"/>
              </a:rPr>
              <a:t>Задачи: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6" y="2207860"/>
            <a:ext cx="3992815" cy="3861523"/>
          </a:xfrm>
          <a:prstGeom prst="rect">
            <a:avLst/>
          </a:prstGeom>
        </p:spPr>
      </p:pic>
      <p:sp>
        <p:nvSpPr>
          <p:cNvPr id="29" name="Текст 2"/>
          <p:cNvSpPr>
            <a:spLocks noGrp="1"/>
          </p:cNvSpPr>
          <p:nvPr>
            <p:ph type="body" sz="quarter" idx="11"/>
          </p:nvPr>
        </p:nvSpPr>
        <p:spPr>
          <a:xfrm>
            <a:off x="4478975" y="1270922"/>
            <a:ext cx="5161414" cy="977341"/>
          </a:xfrm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pPr lvl="0" algn="ctr"/>
            <a:r>
              <a:rPr lang="ru-RU" dirty="0" smtClean="0"/>
              <a:t> Систематизировать </a:t>
            </a:r>
            <a:r>
              <a:rPr lang="ru-RU" dirty="0"/>
              <a:t>и расширить знания </a:t>
            </a:r>
            <a:r>
              <a:rPr lang="ru-RU" dirty="0" smtClean="0"/>
              <a:t>о </a:t>
            </a:r>
            <a:r>
              <a:rPr lang="ru-RU" dirty="0"/>
              <a:t>робототехнике на примере конструктора </a:t>
            </a:r>
            <a:r>
              <a:rPr lang="en-US" dirty="0" err="1" smtClean="0"/>
              <a:t>lego</a:t>
            </a:r>
            <a:endParaRPr lang="ru-RU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11"/>
          </p:nvPr>
        </p:nvSpPr>
        <p:spPr>
          <a:xfrm>
            <a:off x="4478975" y="2207860"/>
            <a:ext cx="5161414" cy="977341"/>
          </a:xfrm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pPr lvl="0" algn="ctr"/>
            <a:r>
              <a:rPr lang="ru-RU" dirty="0" smtClean="0"/>
              <a:t>   Изучить </a:t>
            </a:r>
            <a:r>
              <a:rPr lang="ru-RU" dirty="0"/>
              <a:t>классификацию конструкторов </a:t>
            </a:r>
            <a:r>
              <a:rPr lang="en-US" dirty="0" err="1"/>
              <a:t>lego</a:t>
            </a:r>
            <a:r>
              <a:rPr lang="ru-RU" dirty="0"/>
              <a:t> и их применения на уроках </a:t>
            </a:r>
            <a:r>
              <a:rPr lang="ru-RU" dirty="0" smtClean="0"/>
              <a:t>физики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11"/>
          </p:nvPr>
        </p:nvSpPr>
        <p:spPr>
          <a:xfrm>
            <a:off x="4478975" y="4076568"/>
            <a:ext cx="5161414" cy="977341"/>
          </a:xfrm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pPr lvl="0" algn="ctr"/>
            <a:r>
              <a:rPr lang="ru-RU" dirty="0"/>
              <a:t>Выбрать темы по физике, где можно использовать эти модели </a:t>
            </a:r>
          </a:p>
        </p:txBody>
      </p:sp>
      <p:sp>
        <p:nvSpPr>
          <p:cNvPr id="32" name="Ромб 31"/>
          <p:cNvSpPr/>
          <p:nvPr/>
        </p:nvSpPr>
        <p:spPr>
          <a:xfrm>
            <a:off x="4905527" y="537527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омб 32"/>
          <p:cNvSpPr/>
          <p:nvPr/>
        </p:nvSpPr>
        <p:spPr>
          <a:xfrm>
            <a:off x="4905527" y="1450969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омб 33"/>
          <p:cNvSpPr/>
          <p:nvPr/>
        </p:nvSpPr>
        <p:spPr>
          <a:xfrm>
            <a:off x="4905527" y="2448963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1"/>
          </p:nvPr>
        </p:nvSpPr>
        <p:spPr>
          <a:xfrm>
            <a:off x="4478975" y="3154991"/>
            <a:ext cx="5161414" cy="977341"/>
          </a:xfrm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pPr lvl="0" algn="ctr"/>
            <a:r>
              <a:rPr lang="ru-RU" dirty="0"/>
              <a:t>Узнать о различиях моделей и выбрать </a:t>
            </a:r>
            <a:r>
              <a:rPr lang="ru-RU" dirty="0" smtClean="0"/>
              <a:t>подходящую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1"/>
          </p:nvPr>
        </p:nvSpPr>
        <p:spPr>
          <a:xfrm>
            <a:off x="4478975" y="5023699"/>
            <a:ext cx="5161414" cy="977341"/>
          </a:xfrm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pPr lvl="0" algn="ctr"/>
            <a:r>
              <a:rPr lang="ru-RU" dirty="0"/>
              <a:t>Сформулировать выводы и оценить полученные </a:t>
            </a:r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5" name="Ромб 34"/>
          <p:cNvSpPr/>
          <p:nvPr/>
        </p:nvSpPr>
        <p:spPr>
          <a:xfrm>
            <a:off x="4905527" y="5184732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4905527" y="42631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4905527" y="3368424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252" y="2827453"/>
            <a:ext cx="2862072" cy="32345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52957" y="145147"/>
            <a:ext cx="4953000" cy="923330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Arial" panose="020B0604020202020204" pitchFamily="34" charset="0"/>
              </a:rPr>
              <a:t>Гипотеза: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9818" y="1068477"/>
            <a:ext cx="6839277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роботизированные модели на базе конструкторов 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EGO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WeDo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2.0», 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EGO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SPIKE Prime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LEGO MINDSTORMS EV3» и обеспечить их применение на занятиях, то это позволит активизировать учебную деятельность учащихся, расширить информационную базу занятий, тем самым повысить эффективность формирования УУД и преподавание физики в школе.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>
            <a:spLocks noGrp="1"/>
          </p:cNvSpPr>
          <p:nvPr>
            <p:ph type="ctrTitle"/>
          </p:nvPr>
        </p:nvSpPr>
        <p:spPr>
          <a:xfrm>
            <a:off x="1916337" y="130396"/>
            <a:ext cx="7004052" cy="1108960"/>
          </a:xfrm>
        </p:spPr>
        <p:txBody>
          <a:bodyPr/>
          <a:lstStyle/>
          <a:p>
            <a:r>
              <a:rPr lang="ru-RU" b="1" dirty="0"/>
              <a:t>Практическая значимость </a:t>
            </a:r>
            <a:r>
              <a:rPr lang="ru-RU" b="1" dirty="0" smtClean="0"/>
              <a:t>исследования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7001" y="1465779"/>
            <a:ext cx="87227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позволяет разработать принципиально новые педагогические подходы к организации учебного процесса, ф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ормировать мотивацию и интерес к изучению физики посредством применения современных роботизированных моделей, которые могут быть использованы в школах педагогами при организации практических занятий.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>
            <a:spLocks noGrp="1"/>
          </p:cNvSpPr>
          <p:nvPr>
            <p:ph type="ctrTitle"/>
          </p:nvPr>
        </p:nvSpPr>
        <p:spPr>
          <a:xfrm>
            <a:off x="1908174" y="288767"/>
            <a:ext cx="7004052" cy="1108960"/>
          </a:xfrm>
        </p:spPr>
        <p:txBody>
          <a:bodyPr/>
          <a:lstStyle/>
          <a:p>
            <a:r>
              <a:rPr lang="ru-RU" dirty="0"/>
              <a:t>STEAM-образование и робототехника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AutoShape 2" descr="https://www.it61.cn/upload/20161013/20161013105017_5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16" y="2002971"/>
            <a:ext cx="9044484" cy="23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>
            <a:spLocks noGrp="1"/>
          </p:cNvSpPr>
          <p:nvPr>
            <p:ph type="ctrTitle"/>
          </p:nvPr>
        </p:nvSpPr>
        <p:spPr>
          <a:xfrm>
            <a:off x="1847214" y="47914"/>
            <a:ext cx="7004052" cy="1005622"/>
          </a:xfrm>
        </p:spPr>
        <p:txBody>
          <a:bodyPr/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Наборы конструкторов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9920" y="4261488"/>
            <a:ext cx="2760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EGO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WeDo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2.0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dirty="0"/>
          </a:p>
        </p:txBody>
      </p:sp>
      <p:pic>
        <p:nvPicPr>
          <p:cNvPr id="2050" name="Picture 2" descr="https://shopping.parenting.com.tw/event/2018/steamtoys/images/toy/a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1" y="1066582"/>
            <a:ext cx="3131960" cy="313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4479" y="2677062"/>
            <a:ext cx="3175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EGO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SPIKE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Prime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048" y="3207808"/>
            <a:ext cx="3189575" cy="2832708"/>
          </a:xfrm>
          <a:prstGeom prst="rect">
            <a:avLst/>
          </a:prstGeom>
        </p:spPr>
      </p:pic>
      <p:pic>
        <p:nvPicPr>
          <p:cNvPr id="2052" name="Picture 4" descr="https://avatars.mds.yandex.net/get-mpic/5334770/img_id6891830054630681282.jpeg/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61" y="1085377"/>
            <a:ext cx="2950239" cy="284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62126" y="4067425"/>
            <a:ext cx="2643874" cy="8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mindstorms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ev3»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3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>
            <a:spLocks noGrp="1"/>
          </p:cNvSpPr>
          <p:nvPr>
            <p:ph type="ctrTitle"/>
          </p:nvPr>
        </p:nvSpPr>
        <p:spPr>
          <a:xfrm>
            <a:off x="2255519" y="42959"/>
            <a:ext cx="6108067" cy="744222"/>
          </a:xfrm>
        </p:spPr>
        <p:txBody>
          <a:bodyPr/>
          <a:lstStyle/>
          <a:p>
            <a:r>
              <a:rPr lang="ru-RU" i="1" dirty="0" smtClean="0">
                <a:solidFill>
                  <a:schemeClr val="accent1"/>
                </a:solidFill>
              </a:rPr>
              <a:t>1.</a:t>
            </a:r>
            <a:r>
              <a:rPr lang="en-US" i="1" dirty="0">
                <a:solidFill>
                  <a:schemeClr val="accent1"/>
                </a:solidFill>
              </a:rPr>
              <a:t> LEGO Education SPIKE Prime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5794" y="5934530"/>
            <a:ext cx="811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модели для иллюстрации темы «Равномерное движение»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9" r="9119"/>
          <a:stretch/>
        </p:blipFill>
        <p:spPr>
          <a:xfrm>
            <a:off x="976829" y="838827"/>
            <a:ext cx="4266887" cy="268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t="14476" r="1786" b="13016"/>
          <a:stretch/>
        </p:blipFill>
        <p:spPr>
          <a:xfrm>
            <a:off x="5231172" y="869616"/>
            <a:ext cx="4304714" cy="259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-1142" r="739" b="13904"/>
          <a:stretch/>
        </p:blipFill>
        <p:spPr>
          <a:xfrm>
            <a:off x="5231172" y="3462434"/>
            <a:ext cx="3898422" cy="262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9" b="24444"/>
          <a:stretch/>
        </p:blipFill>
        <p:spPr>
          <a:xfrm>
            <a:off x="1886536" y="3525078"/>
            <a:ext cx="3344636" cy="250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28575">
          <a:noFill/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1500" dirty="0" err="1" smtClean="0">
            <a:solidFill>
              <a:schemeClr val="accent1">
                <a:lumMod val="75000"/>
              </a:schemeClr>
            </a:solidFill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SC_RU_EDU_test_universal_" id="{0F326A36-4E8E-4D34-8D57-DB4CE51CB6ED}" vid="{895AB5E8-B27E-4E38-B4EF-6EBFE2E5152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13F1AF-44D4-4D29-8344-45133B6B0419}">
  <ds:schemaRefs>
    <ds:schemaRef ds:uri="http://purl.org/dc/elements/1.1/"/>
    <ds:schemaRef ds:uri="http://schemas.microsoft.com/office/2006/metadata/properties"/>
    <ds:schemaRef ds:uri="http://schemas.microsoft.com/sharepoint/v3"/>
    <ds:schemaRef ds:uri="2547570a-e5f4-4946-a4c3-82580e42479e"/>
    <ds:schemaRef ds:uri="http://purl.org/dc/terms/"/>
    <ds:schemaRef ds:uri="6ee78bd2-4339-4042-adc0-bcc646419980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E9F424-E98D-4A88-8E39-9A1A3DE28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042FA2-3814-4568-BEB8-FEAFD026D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Универсальный</Template>
  <TotalTime>0</TotalTime>
  <Words>448</Words>
  <Application>Microsoft Office PowerPoint</Application>
  <PresentationFormat>Лист A4 (210x297 мм)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Roboto Cn</vt:lpstr>
      <vt:lpstr>Segoe UI Light</vt:lpstr>
      <vt:lpstr>Times New Roman</vt:lpstr>
      <vt:lpstr>Тема1</vt:lpstr>
      <vt:lpstr>Проектная работа по физике «Использование робототехнические модели на уроке физики»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значимость исследования</vt:lpstr>
      <vt:lpstr>STEAM-образование и робототехника</vt:lpstr>
      <vt:lpstr>Наборы конструкторов</vt:lpstr>
      <vt:lpstr>1. LEGO Education SPIKE Prime</vt:lpstr>
      <vt:lpstr>Знакомство с набором WeDo 2.0</vt:lpstr>
      <vt:lpstr>Знакомство с набором WeDo 2.0</vt:lpstr>
      <vt:lpstr>Конструктор LEGO Education WeDo 2.0</vt:lpstr>
      <vt:lpstr>Продолжение эксперимента</vt:lpstr>
      <vt:lpstr>Презентация PowerPoint</vt:lpstr>
      <vt:lpstr>Измерение времени падения стального шарика</vt:lpstr>
      <vt:lpstr>3. Конструктор LEGO Mindstorms EV3</vt:lpstr>
      <vt:lpstr>Программа для нашей установки</vt:lpstr>
      <vt:lpstr>Роботизированная модель</vt:lpstr>
      <vt:lpstr>Формула для расчета ускорения свободного падения</vt:lpstr>
      <vt:lpstr>В рамках проектной работы были разработаны роботизированные модели для обучающихся школы на уроках физики. 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2018-09-25T12:39:23Z</dcterms:created>
  <dcterms:modified xsi:type="dcterms:W3CDTF">2024-11-29T09:58:25Z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