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7095E-2C62-4530-81D9-275DCD2E3CD4}" v="43" dt="2023-02-01T16:50:59.092"/>
    <p1510:client id="{626F13F0-6AB7-470B-B901-671B84F0E92E}" v="2206" dt="2023-02-02T17:24:25.373"/>
    <p1510:client id="{A25258D5-EFFC-4F5F-8CB9-74F730E647CB}" v="12" dt="2023-02-02T17:37:03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3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9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7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2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3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3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9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5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8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1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7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65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832FD91-6E45-4C1D-B22F-1CC8B92A23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2758239 w 6096000"/>
              <a:gd name="connsiteY1" fmla="*/ 0 h 6858000"/>
              <a:gd name="connsiteX2" fmla="*/ 2916747 w 6096000"/>
              <a:gd name="connsiteY2" fmla="*/ 218181 h 6858000"/>
              <a:gd name="connsiteX3" fmla="*/ 4839749 w 6096000"/>
              <a:gd name="connsiteY3" fmla="*/ 2631787 h 6858000"/>
              <a:gd name="connsiteX4" fmla="*/ 6095001 w 6096000"/>
              <a:gd name="connsiteY4" fmla="*/ 5672947 h 6858000"/>
              <a:gd name="connsiteX5" fmla="*/ 5792922 w 6096000"/>
              <a:gd name="connsiteY5" fmla="*/ 6612444 h 6858000"/>
              <a:gd name="connsiteX6" fmla="*/ 5671607 w 6096000"/>
              <a:gd name="connsiteY6" fmla="*/ 6771753 h 6858000"/>
              <a:gd name="connsiteX7" fmla="*/ 5591643 w 6096000"/>
              <a:gd name="connsiteY7" fmla="*/ 6858000 h 6858000"/>
              <a:gd name="connsiteX8" fmla="*/ 0 w 6096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2758239" y="0"/>
                </a:lnTo>
                <a:lnTo>
                  <a:pt x="2916747" y="218181"/>
                </a:lnTo>
                <a:cubicBezTo>
                  <a:pt x="3525935" y="1023180"/>
                  <a:pt x="4281133" y="1818277"/>
                  <a:pt x="4839749" y="2631787"/>
                </a:cubicBezTo>
                <a:cubicBezTo>
                  <a:pt x="5571203" y="3696928"/>
                  <a:pt x="6122704" y="4799581"/>
                  <a:pt x="6095001" y="5672947"/>
                </a:cubicBezTo>
                <a:cubicBezTo>
                  <a:pt x="6083564" y="6040467"/>
                  <a:pt x="5972980" y="6348559"/>
                  <a:pt x="5792922" y="6612444"/>
                </a:cubicBezTo>
                <a:cubicBezTo>
                  <a:pt x="5755410" y="6667420"/>
                  <a:pt x="5714882" y="6720477"/>
                  <a:pt x="5671607" y="6771753"/>
                </a:cubicBezTo>
                <a:lnTo>
                  <a:pt x="55916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5F5D1E8-E605-4EFC-8912-6E191F84FE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2400596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704E037-1EBD-DA3B-3FB7-646CA9D2C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053738"/>
            <a:ext cx="10668000" cy="1610317"/>
          </a:xfrm>
        </p:spPr>
        <p:txBody>
          <a:bodyPr>
            <a:normAutofit fontScale="90000"/>
          </a:bodyPr>
          <a:lstStyle/>
          <a:p>
            <a:r>
              <a:rPr lang="ru-RU" sz="6700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Исследовательский проект по информатике</a:t>
            </a:r>
            <a:r>
              <a:rPr lang="ru-RU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ru-RU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«Библиотека»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DC61EF-C6E6-EDD9-6441-01F254957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5710948"/>
            <a:ext cx="2743200" cy="1028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850777" y="3717793"/>
            <a:ext cx="41844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№97»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Макурин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Боярищева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Дарья Александровна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62209" y="6571734"/>
            <a:ext cx="150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Библиотека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7220B74-4EFB-DEA1-666B-B0E85A636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620" y="368841"/>
            <a:ext cx="9737969" cy="58564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801EA767-41D4-926A-3683-4230684A7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" y="5710948"/>
            <a:ext cx="2743200" cy="1028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document_539094995960228415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9173" y="-6717351"/>
            <a:ext cx="3696661" cy="6571842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41603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2.70833E-6 1.012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0888"/>
            <a:ext cx="12192000" cy="7954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Вывод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:</a:t>
            </a:r>
            <a:endParaRPr lang="ru-RU" sz="3200" dirty="0">
              <a:solidFill>
                <a:schemeClr val="accent2">
                  <a:lumMod val="20000"/>
                  <a:lumOff val="8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801EA767-41D4-926A-3683-4230684A7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5710948"/>
            <a:ext cx="2743200" cy="1028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27000" y="1326382"/>
            <a:ext cx="118807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spc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исследования мы пришли к выводу, что мы достигли своей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именно написали библиотеку для одного из набора с программируемым роботом, которая облегчила процесс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программирования.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любой желающий сможет использовать данную библиотеку для этого робота, чтобы в первую очередь облегчить процесс изучения программирования, начать экспериментировать ну или просто увлекаться в свое удовольствие.</a:t>
            </a:r>
            <a:endParaRPr lang="ru-RU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entury" panose="02040604050505020304" pitchFamily="18" charset="0"/>
              </a:rPr>
              <a:t>Спасибо за внимание.</a:t>
            </a:r>
            <a:endParaRPr lang="ru-RU" sz="3200" dirty="0">
              <a:latin typeface="Century" panose="02040604050505020304" pitchFamily="18" charset="0"/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801EA767-41D4-926A-3683-4230684A7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5710948"/>
            <a:ext cx="2743200" cy="1028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96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BA9320-0248-7088-C27D-63FE6B79106B}"/>
              </a:ext>
            </a:extLst>
          </p:cNvPr>
          <p:cNvSpPr txBox="1"/>
          <p:nvPr/>
        </p:nvSpPr>
        <p:spPr>
          <a:xfrm>
            <a:off x="457201" y="80682"/>
            <a:ext cx="9932891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>
                <a:latin typeface="Times New Roman"/>
                <a:cs typeface="Times New Roman"/>
              </a:rPr>
              <a:t>  </a:t>
            </a:r>
            <a:r>
              <a:rPr lang="ru-RU"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 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Объект: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механизм создания библиотеки для школьного конструктора. </a:t>
            </a:r>
            <a:endParaRPr lang="ru-RU" dirty="0"/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 Предмет: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процесс создания библиотеки на языке программирования </a:t>
            </a:r>
            <a:r>
              <a:rPr lang="ru-RU" sz="2400" dirty="0" err="1">
                <a:latin typeface="Times New Roman"/>
                <a:cs typeface="Times New Roman"/>
              </a:rPr>
              <a:t>Arduino</a:t>
            </a:r>
            <a:r>
              <a:rPr lang="ru-RU" sz="2400" dirty="0">
                <a:latin typeface="Times New Roman"/>
                <a:cs typeface="Times New Roman"/>
              </a:rPr>
              <a:t>.</a:t>
            </a:r>
          </a:p>
          <a:p>
            <a:pPr algn="just"/>
            <a:r>
              <a:rPr lang="ru-RU" sz="2400" b="1" dirty="0">
                <a:latin typeface="Times New Roman"/>
                <a:cs typeface="Times New Roman"/>
              </a:rPr>
              <a:t> 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Цель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:</a:t>
            </a:r>
            <a:r>
              <a:rPr lang="ru-RU" sz="2400" dirty="0">
                <a:latin typeface="Times New Roman"/>
                <a:cs typeface="Times New Roman"/>
              </a:rPr>
              <a:t> создать библиотеку в среде программирования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Visual Studio.</a:t>
            </a:r>
            <a:r>
              <a:rPr lang="ru-RU" sz="2400" dirty="0">
                <a:latin typeface="Times New Roman"/>
                <a:cs typeface="Times New Roman"/>
              </a:rPr>
              <a:t> </a:t>
            </a:r>
          </a:p>
          <a:p>
            <a:pPr algn="just"/>
            <a:r>
              <a:rPr lang="ru-RU" sz="2400" dirty="0">
                <a:latin typeface="Times New Roman"/>
                <a:cs typeface="Times New Roman"/>
              </a:rPr>
              <a:t>Достижение указанной цели предполагает постановку и решение следующих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задач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:</a:t>
            </a:r>
            <a:r>
              <a:rPr lang="ru-RU" sz="2400" dirty="0">
                <a:latin typeface="Times New Roman"/>
                <a:cs typeface="Times New Roman"/>
              </a:rPr>
              <a:t> </a:t>
            </a:r>
          </a:p>
          <a:p>
            <a:pPr algn="just">
              <a:buAutoNum type="arabicPeriod"/>
            </a:pPr>
            <a:r>
              <a:rPr lang="ru-RU" sz="2400" dirty="0">
                <a:latin typeface="Times New Roman"/>
                <a:cs typeface="Times New Roman"/>
              </a:rPr>
              <a:t>Познакомиться с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Arduino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;</a:t>
            </a:r>
            <a:r>
              <a:rPr lang="ru-RU" sz="2400" dirty="0">
                <a:latin typeface="Times New Roman"/>
                <a:cs typeface="Times New Roman"/>
              </a:rPr>
              <a:t> </a:t>
            </a:r>
          </a:p>
          <a:p>
            <a:pPr algn="just">
              <a:buAutoNum type="arabicPeriod" startAt="2"/>
            </a:pPr>
            <a:r>
              <a:rPr lang="ru-RU" sz="2400" dirty="0">
                <a:latin typeface="Times New Roman"/>
                <a:cs typeface="Times New Roman"/>
              </a:rPr>
              <a:t>Ознакомиться с набором программируемого робота; </a:t>
            </a:r>
          </a:p>
          <a:p>
            <a:pPr algn="just">
              <a:buAutoNum type="arabicPeriod" startAt="3"/>
            </a:pPr>
            <a:r>
              <a:rPr lang="ru-RU" sz="2400" dirty="0">
                <a:latin typeface="Times New Roman"/>
                <a:cs typeface="Times New Roman"/>
              </a:rPr>
              <a:t>Описать процесс написания библиотеки.</a:t>
            </a:r>
          </a:p>
          <a:p>
            <a:endParaRPr lang="ru-RU">
              <a:latin typeface="Times New Roman"/>
              <a:cs typeface="Times New Roman"/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1334D097-95A7-5B16-00CD-031BB9732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5710948"/>
            <a:ext cx="2743200" cy="1028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6B656C-9513-4DB9-72F3-A476D1064789}"/>
              </a:ext>
            </a:extLst>
          </p:cNvPr>
          <p:cNvSpPr txBox="1"/>
          <p:nvPr/>
        </p:nvSpPr>
        <p:spPr>
          <a:xfrm>
            <a:off x="455246" y="3776785"/>
            <a:ext cx="8839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Times New Roman"/>
              </a:rPr>
              <a:t>  Для решения поставленных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задач</a:t>
            </a:r>
            <a:r>
              <a:rPr lang="ru-RU" sz="2400" dirty="0">
                <a:latin typeface="Times New Roman"/>
              </a:rPr>
              <a:t> мы использовали теоретические методы исследования и методы обработки данных.</a:t>
            </a:r>
            <a:r>
              <a:rPr lang="ru-RU" sz="2400" dirty="0">
                <a:latin typeface="Times New Roman"/>
                <a:cs typeface="Times New Roman"/>
              </a:rPr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63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75615F8-B807-416B-8DBB-536E4371AA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B957EC3-93B3-4BED-89BF-41DFBFADC3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31194">
            <a:off x="-420563" y="2856284"/>
            <a:ext cx="1733327" cy="3983955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10" name="Рисунок 11" descr="Изображение выглядит как текст, электроника, цепь&#10;&#10;Автоматически созданное описание">
            <a:extLst>
              <a:ext uri="{FF2B5EF4-FFF2-40B4-BE49-F238E27FC236}">
                <a16:creationId xmlns:a16="http://schemas.microsoft.com/office/drawing/2014/main" id="{4B5EB430-ABFE-E2B3-371D-229456E47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98" r="17248" b="-2"/>
          <a:stretch/>
        </p:blipFill>
        <p:spPr>
          <a:xfrm>
            <a:off x="8060766" y="10"/>
            <a:ext cx="4131233" cy="4576221"/>
          </a:xfrm>
          <a:custGeom>
            <a:avLst/>
            <a:gdLst/>
            <a:ahLst/>
            <a:cxnLst/>
            <a:rect l="l" t="t" r="r" b="b"/>
            <a:pathLst>
              <a:path w="4131233" h="4576231">
                <a:moveTo>
                  <a:pt x="541474" y="0"/>
                </a:moveTo>
                <a:lnTo>
                  <a:pt x="4131233" y="1"/>
                </a:lnTo>
                <a:lnTo>
                  <a:pt x="4131233" y="2917930"/>
                </a:lnTo>
                <a:lnTo>
                  <a:pt x="4094622" y="2942979"/>
                </a:lnTo>
                <a:cubicBezTo>
                  <a:pt x="4029008" y="2987264"/>
                  <a:pt x="3965823" y="3029709"/>
                  <a:pt x="3906349" y="3070728"/>
                </a:cubicBezTo>
                <a:cubicBezTo>
                  <a:pt x="3232653" y="3536126"/>
                  <a:pt x="2557484" y="4000564"/>
                  <a:pt x="1841957" y="4388660"/>
                </a:cubicBezTo>
                <a:cubicBezTo>
                  <a:pt x="1425317" y="4614886"/>
                  <a:pt x="825181" y="4745558"/>
                  <a:pt x="371935" y="4123537"/>
                </a:cubicBezTo>
                <a:cubicBezTo>
                  <a:pt x="69338" y="3707971"/>
                  <a:pt x="-2345" y="3154195"/>
                  <a:pt x="58" y="2697980"/>
                </a:cubicBezTo>
                <a:cubicBezTo>
                  <a:pt x="4945" y="1773961"/>
                  <a:pt x="189365" y="892180"/>
                  <a:pt x="486036" y="133634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1C17510-C8F3-41B3-812F-4C9016739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1600" y="16663"/>
            <a:ext cx="4470401" cy="4555336"/>
          </a:xfrm>
          <a:custGeom>
            <a:avLst/>
            <a:gdLst>
              <a:gd name="connsiteX0" fmla="*/ 520805 w 4496214"/>
              <a:gd name="connsiteY0" fmla="*/ 0 h 4712444"/>
              <a:gd name="connsiteX1" fmla="*/ 4496214 w 4496214"/>
              <a:gd name="connsiteY1" fmla="*/ 0 h 4712444"/>
              <a:gd name="connsiteX2" fmla="*/ 4496214 w 4496214"/>
              <a:gd name="connsiteY2" fmla="*/ 2870874 h 4712444"/>
              <a:gd name="connsiteX3" fmla="*/ 4327504 w 4496214"/>
              <a:gd name="connsiteY3" fmla="*/ 2986301 h 4712444"/>
              <a:gd name="connsiteX4" fmla="*/ 4128523 w 4496214"/>
              <a:gd name="connsiteY4" fmla="*/ 3121316 h 4712444"/>
              <a:gd name="connsiteX5" fmla="*/ 1946719 w 4496214"/>
              <a:gd name="connsiteY5" fmla="*/ 4514203 h 4712444"/>
              <a:gd name="connsiteX6" fmla="*/ 393090 w 4496214"/>
              <a:gd name="connsiteY6" fmla="*/ 4234003 h 4712444"/>
              <a:gd name="connsiteX7" fmla="*/ 62 w 4496214"/>
              <a:gd name="connsiteY7" fmla="*/ 2727368 h 4712444"/>
              <a:gd name="connsiteX8" fmla="*/ 513680 w 4496214"/>
              <a:gd name="connsiteY8" fmla="*/ 17175 h 4712444"/>
              <a:gd name="connsiteX0" fmla="*/ 4496214 w 4496214"/>
              <a:gd name="connsiteY0" fmla="*/ 0 h 4712444"/>
              <a:gd name="connsiteX1" fmla="*/ 4496214 w 4496214"/>
              <a:gd name="connsiteY1" fmla="*/ 2870874 h 4712444"/>
              <a:gd name="connsiteX2" fmla="*/ 4327504 w 4496214"/>
              <a:gd name="connsiteY2" fmla="*/ 2986301 h 4712444"/>
              <a:gd name="connsiteX3" fmla="*/ 4128523 w 4496214"/>
              <a:gd name="connsiteY3" fmla="*/ 3121316 h 4712444"/>
              <a:gd name="connsiteX4" fmla="*/ 1946719 w 4496214"/>
              <a:gd name="connsiteY4" fmla="*/ 4514203 h 4712444"/>
              <a:gd name="connsiteX5" fmla="*/ 393090 w 4496214"/>
              <a:gd name="connsiteY5" fmla="*/ 4234003 h 4712444"/>
              <a:gd name="connsiteX6" fmla="*/ 62 w 4496214"/>
              <a:gd name="connsiteY6" fmla="*/ 2727368 h 4712444"/>
              <a:gd name="connsiteX7" fmla="*/ 513680 w 4496214"/>
              <a:gd name="connsiteY7" fmla="*/ 17175 h 4712444"/>
              <a:gd name="connsiteX8" fmla="*/ 610729 w 4496214"/>
              <a:gd name="connsiteY8" fmla="*/ 94249 h 4712444"/>
              <a:gd name="connsiteX0" fmla="*/ 4496214 w 4496214"/>
              <a:gd name="connsiteY0" fmla="*/ 2853983 h 4695553"/>
              <a:gd name="connsiteX1" fmla="*/ 4327504 w 4496214"/>
              <a:gd name="connsiteY1" fmla="*/ 2969410 h 4695553"/>
              <a:gd name="connsiteX2" fmla="*/ 4128523 w 4496214"/>
              <a:gd name="connsiteY2" fmla="*/ 3104425 h 4695553"/>
              <a:gd name="connsiteX3" fmla="*/ 1946719 w 4496214"/>
              <a:gd name="connsiteY3" fmla="*/ 4497312 h 4695553"/>
              <a:gd name="connsiteX4" fmla="*/ 393090 w 4496214"/>
              <a:gd name="connsiteY4" fmla="*/ 4217112 h 4695553"/>
              <a:gd name="connsiteX5" fmla="*/ 62 w 4496214"/>
              <a:gd name="connsiteY5" fmla="*/ 2710477 h 4695553"/>
              <a:gd name="connsiteX6" fmla="*/ 513680 w 4496214"/>
              <a:gd name="connsiteY6" fmla="*/ 284 h 4695553"/>
              <a:gd name="connsiteX7" fmla="*/ 610729 w 4496214"/>
              <a:gd name="connsiteY7" fmla="*/ 77358 h 4695553"/>
              <a:gd name="connsiteX0" fmla="*/ 4496214 w 4496214"/>
              <a:gd name="connsiteY0" fmla="*/ 2853699 h 4695269"/>
              <a:gd name="connsiteX1" fmla="*/ 4327504 w 4496214"/>
              <a:gd name="connsiteY1" fmla="*/ 2969126 h 4695269"/>
              <a:gd name="connsiteX2" fmla="*/ 4128523 w 4496214"/>
              <a:gd name="connsiteY2" fmla="*/ 3104141 h 4695269"/>
              <a:gd name="connsiteX3" fmla="*/ 1946719 w 4496214"/>
              <a:gd name="connsiteY3" fmla="*/ 4497028 h 4695269"/>
              <a:gd name="connsiteX4" fmla="*/ 393090 w 4496214"/>
              <a:gd name="connsiteY4" fmla="*/ 4216828 h 4695269"/>
              <a:gd name="connsiteX5" fmla="*/ 62 w 4496214"/>
              <a:gd name="connsiteY5" fmla="*/ 2710193 h 4695269"/>
              <a:gd name="connsiteX6" fmla="*/ 513680 w 4496214"/>
              <a:gd name="connsiteY6" fmla="*/ 0 h 469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6214" h="4695269">
                <a:moveTo>
                  <a:pt x="4496214" y="2853699"/>
                </a:moveTo>
                <a:lnTo>
                  <a:pt x="4327504" y="2969126"/>
                </a:lnTo>
                <a:lnTo>
                  <a:pt x="4128523" y="3104141"/>
                </a:lnTo>
                <a:cubicBezTo>
                  <a:pt x="3416510" y="3596007"/>
                  <a:pt x="2702940" y="4086860"/>
                  <a:pt x="1946719" y="4497028"/>
                </a:cubicBezTo>
                <a:cubicBezTo>
                  <a:pt x="1506382" y="4736123"/>
                  <a:pt x="872113" y="4874226"/>
                  <a:pt x="393090" y="4216828"/>
                </a:cubicBezTo>
                <a:cubicBezTo>
                  <a:pt x="73281" y="3777627"/>
                  <a:pt x="-2478" y="3192354"/>
                  <a:pt x="62" y="2710193"/>
                </a:cubicBezTo>
                <a:cubicBezTo>
                  <a:pt x="5227" y="1733619"/>
                  <a:pt x="200135" y="801687"/>
                  <a:pt x="51368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2D43D-BE91-0DD8-3DD6-CA6E4240105D}"/>
              </a:ext>
            </a:extLst>
          </p:cNvPr>
          <p:cNvSpPr txBox="1"/>
          <p:nvPr/>
        </p:nvSpPr>
        <p:spPr>
          <a:xfrm>
            <a:off x="449385" y="1209699"/>
            <a:ext cx="7160846" cy="30480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342900" indent="-2286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Arduino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 — </a:t>
            </a: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торговая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марка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 </a:t>
            </a: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программных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средств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 </a:t>
            </a: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построения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и </a:t>
            </a: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прототипирования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 </a:t>
            </a: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систем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моделей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области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 </a:t>
            </a: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электроники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робототехники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. </a:t>
            </a: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Программирование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ведется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приложении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Arduino IDE.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Язык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программирования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Arduino </a:t>
            </a: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называется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Arduino C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представляет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собой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язык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++ 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DA2D4-2D05-AAE5-CF48-BE20DA3F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47699"/>
            <a:ext cx="5334000" cy="152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entury"/>
              </a:rPr>
              <a:t>Что</a:t>
            </a: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"/>
              </a:rPr>
              <a:t> </a:t>
            </a:r>
            <a:r>
              <a:rPr lang="en-US" sz="32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entury"/>
              </a:rPr>
              <a:t>такое</a:t>
            </a: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"/>
              </a:rPr>
              <a:t> Arduino?</a:t>
            </a:r>
          </a:p>
        </p:txBody>
      </p:sp>
      <p:pic>
        <p:nvPicPr>
          <p:cNvPr id="14" name="Рисунок 3">
            <a:extLst>
              <a:ext uri="{FF2B5EF4-FFF2-40B4-BE49-F238E27FC236}">
                <a16:creationId xmlns:a16="http://schemas.microsoft.com/office/drawing/2014/main" id="{D811E1A0-D871-587F-2EA0-5A2B3B1FE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5710948"/>
            <a:ext cx="2743200" cy="1028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63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3DCFB-CDFD-0A43-8F6D-6700B042D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92" y="0"/>
            <a:ext cx="10668000" cy="1524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entury"/>
                <a:ea typeface="+mj-lt"/>
                <a:cs typeface="+mj-lt"/>
              </a:rPr>
              <a:t>  </a:t>
            </a:r>
            <a:r>
              <a:rPr lang="ru-RU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"/>
                <a:ea typeface="+mj-lt"/>
                <a:cs typeface="+mj-lt"/>
              </a:rPr>
              <a:t>Конструктор программируемых моделей инженерных систем (КПМИС).</a:t>
            </a:r>
            <a:endParaRPr lang="ru-RU" sz="3200" dirty="0">
              <a:solidFill>
                <a:schemeClr val="accent2">
                  <a:lumMod val="20000"/>
                  <a:lumOff val="80000"/>
                </a:schemeClr>
              </a:solidFill>
              <a:latin typeface="Sitka Subheading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34F4E6-E1CE-1C25-A6E9-DBFAFF423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5710948"/>
            <a:ext cx="2743200" cy="1028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4" descr="Изображение выглядит как LEGO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C464303-56B8-EB88-E826-0A4D4C4006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42" r="200" b="-357"/>
          <a:stretch/>
        </p:blipFill>
        <p:spPr>
          <a:xfrm>
            <a:off x="6756400" y="1680552"/>
            <a:ext cx="4980769" cy="356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7F6C8C-097A-8FB7-76C6-B86F687574BD}"/>
              </a:ext>
            </a:extLst>
          </p:cNvPr>
          <p:cNvSpPr txBox="1"/>
          <p:nvPr/>
        </p:nvSpPr>
        <p:spPr>
          <a:xfrm>
            <a:off x="474785" y="1285630"/>
            <a:ext cx="628943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  </a:t>
            </a:r>
            <a:r>
              <a:rPr lang="en-US" sz="2000" dirty="0">
                <a:latin typeface="Times New Roman"/>
                <a:cs typeface="Times New Roman"/>
              </a:rPr>
              <a:t>В </a:t>
            </a:r>
            <a:r>
              <a:rPr lang="en-US" sz="2000" dirty="0" err="1">
                <a:latin typeface="Times New Roman"/>
                <a:cs typeface="Times New Roman"/>
              </a:rPr>
              <a:t>состав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данного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набора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входят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различные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конструктивные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элементы</a:t>
            </a:r>
            <a:r>
              <a:rPr lang="en-US" sz="2000" dirty="0">
                <a:latin typeface="Times New Roman"/>
                <a:cs typeface="Times New Roman"/>
              </a:rPr>
              <a:t> и </a:t>
            </a:r>
            <a:r>
              <a:rPr lang="en-US" sz="2000" dirty="0" err="1">
                <a:latin typeface="Times New Roman"/>
                <a:cs typeface="Times New Roman"/>
              </a:rPr>
              <a:t>электронные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устройства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r>
              <a:rPr lang="en-US" sz="2000" dirty="0" err="1">
                <a:latin typeface="Times New Roman"/>
                <a:cs typeface="Times New Roman"/>
              </a:rPr>
              <a:t>Также</a:t>
            </a:r>
            <a:r>
              <a:rPr lang="en-US" sz="2000" dirty="0">
                <a:latin typeface="Times New Roman"/>
                <a:cs typeface="Times New Roman"/>
              </a:rPr>
              <a:t> в </a:t>
            </a:r>
            <a:r>
              <a:rPr lang="en-US" sz="2000" dirty="0" err="1">
                <a:latin typeface="Times New Roman"/>
                <a:cs typeface="Times New Roman"/>
              </a:rPr>
              <a:t>состав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набора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входит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программируемый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контроллер</a:t>
            </a:r>
            <a:r>
              <a:rPr lang="en-US" sz="2000" dirty="0">
                <a:latin typeface="Times New Roman"/>
                <a:cs typeface="Times New Roman"/>
              </a:rPr>
              <a:t> (</a:t>
            </a:r>
            <a:r>
              <a:rPr lang="en-US" sz="2000" dirty="0" err="1">
                <a:latin typeface="Times New Roman"/>
                <a:cs typeface="Times New Roman"/>
              </a:rPr>
              <a:t>плата</a:t>
            </a:r>
            <a:r>
              <a:rPr lang="en-US" sz="2000" dirty="0">
                <a:latin typeface="Times New Roman"/>
                <a:cs typeface="Times New Roman"/>
              </a:rPr>
              <a:t>). </a:t>
            </a:r>
            <a:r>
              <a:rPr lang="en-US" sz="2000" dirty="0" err="1">
                <a:latin typeface="Times New Roman"/>
                <a:cs typeface="Times New Roman"/>
              </a:rPr>
              <a:t>Данный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контроллер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является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аналогом</a:t>
            </a:r>
            <a:r>
              <a:rPr lang="en-US" sz="2000" dirty="0">
                <a:latin typeface="Times New Roman"/>
                <a:cs typeface="Times New Roman"/>
              </a:rPr>
              <a:t> Arduino. 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Благодаря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многообразию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возможностей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набора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учащиеся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могут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экспериментировать</a:t>
            </a:r>
            <a:r>
              <a:rPr lang="en-US" sz="2000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выбирая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оптимальные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средства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в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процессе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разработки</a:t>
            </a:r>
            <a:r>
              <a:rPr lang="en-US" sz="2000" dirty="0">
                <a:latin typeface="Times New Roman"/>
                <a:ea typeface="+mn-lt"/>
                <a:cs typeface="+mn-lt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063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C5B9688-28B2-49CE-8BD3-0A5369AAA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062888" y="-798159"/>
            <a:ext cx="5330951" cy="6927272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9896C11-F8DF-437A-B349-8AFD602DC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791199" y="-1219198"/>
            <a:ext cx="5181601" cy="76200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855F8-2012-0997-C9C0-09CEF809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9231" y="0"/>
            <a:ext cx="4572000" cy="8694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"/>
                <a:ea typeface="+mj-lt"/>
                <a:cs typeface="+mj-lt"/>
              </a:rPr>
              <a:t>Библиотека.</a:t>
            </a:r>
            <a:endParaRPr lang="ru-RU" sz="3200" dirty="0">
              <a:solidFill>
                <a:schemeClr val="accent2">
                  <a:lumMod val="20000"/>
                  <a:lumOff val="80000"/>
                </a:schemeClr>
              </a:solidFill>
              <a:latin typeface="Century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E6072F-9591-D01A-A810-852DEB567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5710948"/>
            <a:ext cx="2743200" cy="1028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184FCB-5A77-BD69-2F74-062B75FDBC37}"/>
              </a:ext>
            </a:extLst>
          </p:cNvPr>
          <p:cNvSpPr txBox="1"/>
          <p:nvPr/>
        </p:nvSpPr>
        <p:spPr>
          <a:xfrm>
            <a:off x="123093" y="1041400"/>
            <a:ext cx="995289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  </a:t>
            </a:r>
            <a:r>
              <a:rPr lang="en-US" sz="200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Библиотека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 </a:t>
            </a:r>
            <a:r>
              <a:rPr lang="en-US" sz="2000" dirty="0">
                <a:latin typeface="Times New Roman"/>
                <a:cs typeface="Times New Roman"/>
              </a:rPr>
              <a:t> — </a:t>
            </a:r>
            <a:r>
              <a:rPr lang="en-US" sz="2000" err="1">
                <a:latin typeface="Times New Roman"/>
                <a:cs typeface="Times New Roman"/>
              </a:rPr>
              <a:t>это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набор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модулей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или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функционала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err="1">
                <a:latin typeface="Times New Roman"/>
                <a:cs typeface="Times New Roman"/>
              </a:rPr>
              <a:t>который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упрощает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err="1">
                <a:latin typeface="Times New Roman"/>
                <a:cs typeface="Times New Roman"/>
              </a:rPr>
              <a:t>программирование</a:t>
            </a:r>
            <a:r>
              <a:rPr lang="en-US" sz="2000" dirty="0">
                <a:latin typeface="Times New Roman"/>
                <a:cs typeface="Times New Roman"/>
              </a:rPr>
              <a:t>. </a:t>
            </a:r>
            <a:r>
              <a:rPr lang="ru-RU" sz="2000" dirty="0">
                <a:latin typeface="Times New Roman"/>
                <a:ea typeface="+mn-lt"/>
                <a:cs typeface="+mn-lt"/>
              </a:rPr>
              <a:t>Библиотеке мы решили дать название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“</a:t>
            </a:r>
            <a:r>
              <a:rPr lang="ru-RU" sz="200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SchoolBot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”. </a:t>
            </a:r>
            <a:r>
              <a:rPr lang="ru-RU" sz="2000" dirty="0">
                <a:solidFill>
                  <a:schemeClr val="tx2"/>
                </a:solidFill>
                <a:latin typeface="Times New Roman"/>
                <a:ea typeface="+mn-lt"/>
                <a:cs typeface="+mn-lt"/>
              </a:rPr>
              <a:t>Она имеет динамический вид и состоит из двух файлов, хранящиеся в одной папке: заголовочный и  исполнительный. </a:t>
            </a:r>
            <a:r>
              <a:rPr lang="ru-RU" sz="2000" dirty="0">
                <a:latin typeface="Times New Roman"/>
                <a:ea typeface="+mn-lt"/>
                <a:cs typeface="+mn-lt"/>
              </a:rPr>
              <a:t>Писать библиотеку мы начали сначала в блокноте, а уже потом в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Visual Studio. </a:t>
            </a:r>
            <a:endParaRPr lang="en-US" sz="2000">
              <a:solidFill>
                <a:schemeClr val="accent2">
                  <a:lumMod val="75000"/>
                </a:schemeClr>
              </a:solidFill>
              <a:latin typeface="Times New Roman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4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6C3C927C-D139-C372-FFC9-63B672339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83" y="1464286"/>
            <a:ext cx="5152048" cy="705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3" descr="Изображение выглядит как текст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2AF58ACD-181B-0AB6-7A0E-2BC024029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52" y="2956659"/>
            <a:ext cx="5153513" cy="1218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307C9C-C0AB-4C54-CCE3-03DBC3BCA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5710948"/>
            <a:ext cx="2743200" cy="1028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D0E81B-58BE-2589-1429-CF77F1D6D3E7}"/>
              </a:ext>
            </a:extLst>
          </p:cNvPr>
          <p:cNvSpPr txBox="1"/>
          <p:nvPr/>
        </p:nvSpPr>
        <p:spPr>
          <a:xfrm>
            <a:off x="250092" y="406400"/>
            <a:ext cx="5556736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  </a:t>
            </a:r>
            <a:r>
              <a:rPr lang="en-US" sz="2400" dirty="0">
                <a:latin typeface="Times New Roman"/>
                <a:cs typeface="Times New Roman"/>
              </a:rPr>
              <a:t>В </a:t>
            </a:r>
            <a:r>
              <a:rPr lang="en-US" sz="2400" dirty="0" err="1">
                <a:latin typeface="Times New Roman"/>
                <a:cs typeface="Times New Roman"/>
              </a:rPr>
              <a:t>заголовочном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файле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мы</a:t>
            </a:r>
            <a:r>
              <a:rPr lang="en-US" sz="2400" dirty="0">
                <a:latin typeface="Times New Roman"/>
                <a:cs typeface="Times New Roman"/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/>
                <a:cs typeface="Times New Roman"/>
              </a:rPr>
              <a:t>подключили</a:t>
            </a:r>
            <a:r>
              <a:rPr lang="en-US" sz="2000" dirty="0">
                <a:latin typeface="Times New Roman"/>
                <a:cs typeface="Times New Roman"/>
              </a:rPr>
              <a:t> с </a:t>
            </a:r>
            <a:r>
              <a:rPr lang="en-US" sz="2000" dirty="0" err="1">
                <a:latin typeface="Times New Roman"/>
                <a:cs typeface="Times New Roman"/>
              </a:rPr>
              <a:t>помощью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директивы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#include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cs typeface="Times New Roman"/>
              </a:rPr>
              <a:t>набор</a:t>
            </a:r>
            <a:r>
              <a:rPr lang="en-US" sz="2000" dirty="0">
                <a:latin typeface="Times New Roman"/>
                <a:cs typeface="Times New Roman"/>
              </a:rPr>
              <a:t> Arduino;</a:t>
            </a:r>
          </a:p>
          <a:p>
            <a:pPr marL="457200" indent="-457200">
              <a:buAutoNum type="arabicPeriod"/>
            </a:pPr>
            <a:endParaRPr lang="en-US" sz="2000" dirty="0"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endParaRPr lang="en-US" sz="2000" dirty="0"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endParaRPr lang="en-US" sz="2000" dirty="0"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endParaRPr lang="en-US" sz="2000" dirty="0">
              <a:latin typeface="Times New Roman"/>
              <a:ea typeface="+mn-lt"/>
              <a:cs typeface="Times New Roman"/>
            </a:endParaRP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/>
                <a:ea typeface="+mn-lt"/>
                <a:cs typeface="+mn-lt"/>
              </a:rPr>
              <a:t>подключили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библиотеку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Servo;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Объявили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класс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расписали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все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его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свойства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9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606DD40-CAC1-4080-C9B8-0C0B4C76D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478" y="216058"/>
            <a:ext cx="6396890" cy="5478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12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21A184-1EDB-545B-1071-679F9C208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5710948"/>
            <a:ext cx="2743200" cy="1028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AC9387-D4C5-031D-7E5D-B19F86CCE843}"/>
              </a:ext>
            </a:extLst>
          </p:cNvPr>
          <p:cNvSpPr txBox="1"/>
          <p:nvPr/>
        </p:nvSpPr>
        <p:spPr>
          <a:xfrm>
            <a:off x="357554" y="377093"/>
            <a:ext cx="6191736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/>
              </a:rPr>
              <a:t>В </a:t>
            </a:r>
            <a:r>
              <a:rPr lang="en-US" sz="2400" dirty="0" err="1">
                <a:latin typeface="Times New Roman"/>
              </a:rPr>
              <a:t>исполнительном</a:t>
            </a:r>
            <a:r>
              <a:rPr lang="en-US" sz="2400" dirty="0">
                <a:latin typeface="Times New Roman"/>
              </a:rPr>
              <a:t> </a:t>
            </a:r>
            <a:r>
              <a:rPr lang="en-US" sz="2400" dirty="0" err="1">
                <a:latin typeface="Times New Roman"/>
              </a:rPr>
              <a:t>файле</a:t>
            </a:r>
            <a:r>
              <a:rPr lang="en-US" sz="2400" dirty="0">
                <a:latin typeface="Times New Roman"/>
              </a:rPr>
              <a:t> </a:t>
            </a:r>
            <a:r>
              <a:rPr lang="en-US" sz="2400" dirty="0" err="1">
                <a:latin typeface="Times New Roman"/>
              </a:rPr>
              <a:t>мы</a:t>
            </a:r>
            <a:r>
              <a:rPr lang="en-US" sz="2400" dirty="0">
                <a:latin typeface="Times New Roman"/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/>
                <a:ea typeface="+mn-lt"/>
                <a:cs typeface="+mn-lt"/>
              </a:rPr>
              <a:t>подключили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с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помощью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директивы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#include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latin typeface="Times New Roman"/>
                <a:ea typeface="+mn-lt"/>
                <a:cs typeface="+mn-lt"/>
              </a:rPr>
              <a:t>уже</a:t>
            </a:r>
            <a:r>
              <a:rPr lang="en-US" sz="2000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заголовочный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файл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+mn-lt"/>
                <a:cs typeface="+mn-lt"/>
              </a:rPr>
              <a:t>;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Объявили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одну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из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функций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расписали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ее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;</a:t>
            </a:r>
          </a:p>
          <a:p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51DF959-AFAD-5CE2-0B1B-4170EF6AB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08" y="1533770"/>
            <a:ext cx="4009292" cy="143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4761FCB-9C11-A2BC-E624-2269A9E20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54" y="3623800"/>
            <a:ext cx="8028353" cy="183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5A2D5C-6BE5-EE33-75D0-6071BC5A4819}"/>
              </a:ext>
            </a:extLst>
          </p:cNvPr>
          <p:cNvSpPr txBox="1"/>
          <p:nvPr/>
        </p:nvSpPr>
        <p:spPr>
          <a:xfrm>
            <a:off x="6584460" y="752231"/>
            <a:ext cx="530469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latin typeface="Times New Roman"/>
                <a:cs typeface="Times New Roman"/>
              </a:rPr>
              <a:t>3.   объявили и расписали все оставшиеся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9352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A3FCCD8B-DB0C-92B7-3FF0-7F998262B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5710948"/>
            <a:ext cx="2743200" cy="1028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DBA360-762D-2D8D-74CF-A82B90399A2F}"/>
              </a:ext>
            </a:extLst>
          </p:cNvPr>
          <p:cNvSpPr txBox="1"/>
          <p:nvPr/>
        </p:nvSpPr>
        <p:spPr>
          <a:xfrm>
            <a:off x="1314939" y="357554"/>
            <a:ext cx="6142892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latin typeface="Times New Roman"/>
                <a:cs typeface="Segoe UI"/>
              </a:rPr>
              <a:t>Если мы хотим в будущем скетче </a:t>
            </a:r>
            <a:r>
              <a:rPr lang="ru-RU" sz="2000" dirty="0" err="1">
                <a:latin typeface="Times New Roman"/>
                <a:cs typeface="Segoe UI"/>
              </a:rPr>
              <a:t>Arduino</a:t>
            </a:r>
            <a:r>
              <a:rPr lang="ru-RU" sz="2000" dirty="0">
                <a:latin typeface="Times New Roman"/>
                <a:cs typeface="Segoe UI"/>
              </a:rPr>
              <a:t> указать вот </a:t>
            </a:r>
            <a:r>
              <a:rPr lang="en-US" sz="2000" dirty="0">
                <a:latin typeface="Times New Roman"/>
                <a:cs typeface="Segoe UI"/>
              </a:rPr>
              <a:t>​</a:t>
            </a:r>
          </a:p>
          <a:p>
            <a:r>
              <a:rPr lang="ru-RU" sz="2000" dirty="0">
                <a:latin typeface="Times New Roman"/>
                <a:cs typeface="Segoe UI"/>
              </a:rPr>
              <a:t>  это действие: </a:t>
            </a:r>
            <a:r>
              <a:rPr lang="en-US" sz="2000" dirty="0">
                <a:latin typeface="Times New Roman"/>
                <a:cs typeface="Segoe UI"/>
              </a:rPr>
              <a:t>​</a:t>
            </a:r>
          </a:p>
          <a:p>
            <a:r>
              <a:rPr lang="ru-RU" dirty="0">
                <a:latin typeface="Times New Roman"/>
                <a:cs typeface="Segoe UI"/>
              </a:rPr>
              <a:t>​</a:t>
            </a:r>
          </a:p>
          <a:p>
            <a:r>
              <a:rPr lang="ru-RU" dirty="0">
                <a:latin typeface="Times New Roman"/>
                <a:cs typeface="Segoe UI"/>
              </a:rPr>
              <a:t>​</a:t>
            </a:r>
          </a:p>
        </p:txBody>
      </p: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083DA48-0649-61E6-589F-FF64F4BA1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64" y="1358900"/>
            <a:ext cx="4019794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1D1573-CDE5-60EA-9A54-365D8197F416}"/>
              </a:ext>
            </a:extLst>
          </p:cNvPr>
          <p:cNvSpPr txBox="1"/>
          <p:nvPr/>
        </p:nvSpPr>
        <p:spPr>
          <a:xfrm>
            <a:off x="4904153" y="1221152"/>
            <a:ext cx="695569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>
                <a:latin typeface="Times New Roman"/>
                <a:cs typeface="Times New Roman"/>
              </a:rPr>
              <a:t>нам нужно для начала подключить библиотеку;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FFFFFF"/>
                </a:solidFill>
                <a:latin typeface="Times New Roman"/>
                <a:cs typeface="Times New Roman"/>
              </a:rPr>
              <a:t>затем создать </a:t>
            </a:r>
            <a:r>
              <a:rPr lang="ru-RU" sz="2000" dirty="0">
                <a:latin typeface="Times New Roman"/>
                <a:cs typeface="Times New Roman"/>
              </a:rPr>
              <a:t>объект,</a:t>
            </a:r>
            <a:r>
              <a:rPr lang="ru-RU" sz="2000" dirty="0">
                <a:solidFill>
                  <a:srgbClr val="FFFFFF"/>
                </a:solidFill>
                <a:latin typeface="Times New Roman"/>
                <a:cs typeface="Times New Roman"/>
              </a:rPr>
              <a:t> в данном случае "</a:t>
            </a:r>
            <a:r>
              <a:rPr lang="ru-RU" sz="2000" dirty="0" err="1">
                <a:solidFill>
                  <a:srgbClr val="FFFFFF"/>
                </a:solidFill>
                <a:latin typeface="Times New Roman"/>
                <a:cs typeface="Times New Roman"/>
              </a:rPr>
              <a:t>sup</a:t>
            </a:r>
            <a:r>
              <a:rPr lang="ru-RU" sz="2000" dirty="0">
                <a:solidFill>
                  <a:srgbClr val="FFFFFF"/>
                </a:solidFill>
                <a:latin typeface="Times New Roman"/>
                <a:cs typeface="Times New Roman"/>
              </a:rPr>
              <a:t>";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endParaRPr lang="ru-RU" sz="20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endParaRPr lang="ru-RU" sz="20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/>
                <a:cs typeface="Times New Roman"/>
              </a:rPr>
              <a:t>А потом объявить </a:t>
            </a:r>
            <a:r>
              <a:rPr lang="ru-RU" sz="2000" dirty="0" err="1">
                <a:latin typeface="Times New Roman"/>
                <a:cs typeface="Times New Roman"/>
              </a:rPr>
              <a:t>фунцию</a:t>
            </a:r>
            <a:r>
              <a:rPr lang="ru-RU" sz="2000" dirty="0">
                <a:latin typeface="Times New Roman"/>
                <a:cs typeface="Times New Roman"/>
              </a:rPr>
              <a:t>, которая отвечает за это действие через объект;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00C35641-FA01-930B-06B8-F741BA762C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7" t="30769" r="-316" b="-1923"/>
          <a:stretch/>
        </p:blipFill>
        <p:spPr>
          <a:xfrm>
            <a:off x="4904153" y="1713035"/>
            <a:ext cx="3114947" cy="36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4B87DEA3-8339-375E-69AD-8A8E1E1E7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100" y="2598738"/>
            <a:ext cx="3122490" cy="7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84EA3C2-508F-388E-1E65-D2F93CB9F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323" y="4079264"/>
            <a:ext cx="4409585" cy="1405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32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7733DA8-1BFC-4737-831B-54DCFE42D6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6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62D9E70-65A0-4037-A241-F8682A81C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4" y="1040564"/>
            <a:ext cx="4337539" cy="5817436"/>
          </a:xfrm>
          <a:custGeom>
            <a:avLst/>
            <a:gdLst>
              <a:gd name="connsiteX0" fmla="*/ 1162193 w 4337539"/>
              <a:gd name="connsiteY0" fmla="*/ 710 h 5817436"/>
              <a:gd name="connsiteX1" fmla="*/ 1585945 w 4337539"/>
              <a:gd name="connsiteY1" fmla="*/ 47742 h 5817436"/>
              <a:gd name="connsiteX2" fmla="*/ 2955874 w 4337539"/>
              <a:gd name="connsiteY2" fmla="*/ 845238 h 5817436"/>
              <a:gd name="connsiteX3" fmla="*/ 3985793 w 4337539"/>
              <a:gd name="connsiteY3" fmla="*/ 2263621 h 5817436"/>
              <a:gd name="connsiteX4" fmla="*/ 3471030 w 4337539"/>
              <a:gd name="connsiteY4" fmla="*/ 5609583 h 5817436"/>
              <a:gd name="connsiteX5" fmla="*/ 3330983 w 4337539"/>
              <a:gd name="connsiteY5" fmla="*/ 5817436 h 5817436"/>
              <a:gd name="connsiteX6" fmla="*/ 0 w 4337539"/>
              <a:gd name="connsiteY6" fmla="*/ 5817436 h 5817436"/>
              <a:gd name="connsiteX7" fmla="*/ 0 w 4337539"/>
              <a:gd name="connsiteY7" fmla="*/ 181400 h 5817436"/>
              <a:gd name="connsiteX8" fmla="*/ 365311 w 4337539"/>
              <a:gd name="connsiteY8" fmla="*/ 94304 h 5817436"/>
              <a:gd name="connsiteX9" fmla="*/ 1162193 w 4337539"/>
              <a:gd name="connsiteY9" fmla="*/ 710 h 58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7539" h="5817436">
                <a:moveTo>
                  <a:pt x="1162193" y="710"/>
                </a:moveTo>
                <a:cubicBezTo>
                  <a:pt x="1309881" y="4175"/>
                  <a:pt x="1450916" y="20264"/>
                  <a:pt x="1585945" y="47742"/>
                </a:cubicBezTo>
                <a:cubicBezTo>
                  <a:pt x="2125847" y="157580"/>
                  <a:pt x="2569194" y="449669"/>
                  <a:pt x="2955874" y="845238"/>
                </a:cubicBezTo>
                <a:cubicBezTo>
                  <a:pt x="3342552" y="1240809"/>
                  <a:pt x="3672563" y="1739861"/>
                  <a:pt x="3985793" y="2263621"/>
                </a:cubicBezTo>
                <a:cubicBezTo>
                  <a:pt x="4713945" y="3480830"/>
                  <a:pt x="4197469" y="4515211"/>
                  <a:pt x="3471030" y="5609583"/>
                </a:cubicBezTo>
                <a:lnTo>
                  <a:pt x="3330983" y="5817436"/>
                </a:lnTo>
                <a:lnTo>
                  <a:pt x="0" y="5817436"/>
                </a:lnTo>
                <a:lnTo>
                  <a:pt x="0" y="181400"/>
                </a:lnTo>
                <a:lnTo>
                  <a:pt x="365311" y="94304"/>
                </a:lnTo>
                <a:cubicBezTo>
                  <a:pt x="651420" y="24227"/>
                  <a:pt x="916047" y="-5064"/>
                  <a:pt x="1162193" y="7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3165769-7A47-4E0F-825D-AF1179DF68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17358">
            <a:off x="-800363" y="946220"/>
            <a:ext cx="5867664" cy="531798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000C9-451B-BFA8-C772-B009FB23DDA7}"/>
              </a:ext>
            </a:extLst>
          </p:cNvPr>
          <p:cNvSpPr txBox="1"/>
          <p:nvPr/>
        </p:nvSpPr>
        <p:spPr>
          <a:xfrm>
            <a:off x="371597" y="234461"/>
            <a:ext cx="11449172" cy="180730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700" dirty="0">
                <a:solidFill>
                  <a:schemeClr val="tx1">
                    <a:alpha val="70000"/>
                  </a:schemeClr>
                </a:solidFill>
              </a:rPr>
              <a:t>   </a:t>
            </a:r>
            <a:r>
              <a:rPr lang="en-US" sz="2000" dirty="0" err="1">
                <a:latin typeface="Times New Roman"/>
                <a:cs typeface="Times New Roman"/>
              </a:rPr>
              <a:t>Для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подтверждения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нашей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гипотезы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был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приглашен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человек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который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того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момента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работал</a:t>
            </a:r>
            <a:r>
              <a:rPr lang="en-US" sz="2000" dirty="0">
                <a:latin typeface="Times New Roman"/>
                <a:cs typeface="Times New Roman"/>
              </a:rPr>
              <a:t> с Arduino. </a:t>
            </a:r>
            <a:r>
              <a:rPr lang="en-US" sz="2000" dirty="0" err="1">
                <a:latin typeface="Times New Roman"/>
                <a:cs typeface="Times New Roman"/>
              </a:rPr>
              <a:t>Ему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было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рассказано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про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основные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функции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библиотеки</a:t>
            </a:r>
            <a:r>
              <a:rPr lang="en-US" sz="2000" dirty="0">
                <a:latin typeface="Times New Roman"/>
                <a:cs typeface="Times New Roman"/>
              </a:rPr>
              <a:t> и </a:t>
            </a:r>
            <a:r>
              <a:rPr lang="en-US" sz="2000" dirty="0" err="1">
                <a:latin typeface="Times New Roman"/>
                <a:cs typeface="Times New Roman"/>
              </a:rPr>
              <a:t>как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их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использовать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r>
              <a:rPr lang="en-US" sz="2000" dirty="0" err="1">
                <a:latin typeface="Times New Roman"/>
                <a:cs typeface="Times New Roman"/>
              </a:rPr>
              <a:t>Также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мы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ему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рассказали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порядок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написания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скетча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показали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пример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чтобы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ему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было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понятнее</a:t>
            </a:r>
            <a:r>
              <a:rPr lang="en-US" sz="2000" dirty="0">
                <a:latin typeface="Times New Roman"/>
                <a:cs typeface="Times New Roman"/>
              </a:rPr>
              <a:t> и </a:t>
            </a:r>
            <a:r>
              <a:rPr lang="en-US" sz="2000" dirty="0" err="1">
                <a:latin typeface="Times New Roman"/>
                <a:cs typeface="Times New Roman"/>
              </a:rPr>
              <a:t>дали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задание</a:t>
            </a:r>
            <a:r>
              <a:rPr lang="en-US" sz="2000" dirty="0">
                <a:latin typeface="Times New Roman"/>
                <a:cs typeface="Times New Roman"/>
              </a:rPr>
              <a:t>. </a:t>
            </a: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2" name="Рисунок 2" descr="Изображение выглядит как текст, человек, внутренний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75B32406-D788-709A-534E-3C03A611C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858" y="1677966"/>
            <a:ext cx="3641968" cy="4829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id="{801EA767-41D4-926A-3683-4230684A7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5710948"/>
            <a:ext cx="2743200" cy="1028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396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134</Words>
  <Application>Microsoft Office PowerPoint</Application>
  <PresentationFormat>Широкоэкранный</PresentationFormat>
  <Paragraphs>60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Avenir Next LT Pro</vt:lpstr>
      <vt:lpstr>Avenir Next LT Pro Light</vt:lpstr>
      <vt:lpstr>Calibri</vt:lpstr>
      <vt:lpstr>Century</vt:lpstr>
      <vt:lpstr>Segoe UI</vt:lpstr>
      <vt:lpstr>Sitka Subheading</vt:lpstr>
      <vt:lpstr>Times New Roman</vt:lpstr>
      <vt:lpstr>PebbleVTI</vt:lpstr>
      <vt:lpstr>Исследовательский проект по информатике «Библиотека»</vt:lpstr>
      <vt:lpstr>Презентация PowerPoint</vt:lpstr>
      <vt:lpstr>Что такое Arduino?</vt:lpstr>
      <vt:lpstr>  Конструктор программируемых моделей инженерных систем (КПМИС).</vt:lpstr>
      <vt:lpstr>Библиотека.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ТЗ7</cp:lastModifiedBy>
  <cp:revision>684</cp:revision>
  <dcterms:created xsi:type="dcterms:W3CDTF">2023-02-01T16:41:23Z</dcterms:created>
  <dcterms:modified xsi:type="dcterms:W3CDTF">2024-10-21T12:18:37Z</dcterms:modified>
</cp:coreProperties>
</file>