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Syne" panose="020B0604020202020204" charset="0"/>
      <p:regular r:id="rId12"/>
    </p:embeddedFont>
    <p:embeddedFont>
      <p:font typeface="Syne Extra Bold" panose="020B0604020202020204" charset="0"/>
      <p:regular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5D8"/>
    <a:srgbClr val="121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77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3528" y="774621"/>
            <a:ext cx="7936944" cy="2974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Социальное воспитание: ключевая роль в формировании молодежи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603528" y="4007882"/>
            <a:ext cx="7936944" cy="1378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6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Проблема социального воспитания подрастающего поколения приобретает все большую актуальность в современном обществе. Педагоги сталкиваются с необходимостью совершенствования методов и стратегий социального воспитания. Система образования играет ключевую роль в процессах социального становления молодежи, формируя их идентификационные ориентации в обществе.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603528" y="5580577"/>
            <a:ext cx="7936944" cy="2237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6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Социальное воспитание, как педагогическая система, обеспечивает социокультурное вхождение молодежи в современное общество и реализацию их личностного потенциала. Несмотря на долгую историю изучения и обширные исследования, понятия и категории социального воспитания до сих пор не систематизированы, и отсутствует общепризнанное понимание его ключевых аспектов.</a:t>
            </a:r>
            <a:endParaRPr lang="en-US" sz="1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DFFE42-396E-4A33-9F87-E10F42A5ABE6}"/>
              </a:ext>
            </a:extLst>
          </p:cNvPr>
          <p:cNvSpPr/>
          <p:nvPr/>
        </p:nvSpPr>
        <p:spPr>
          <a:xfrm>
            <a:off x="544804" y="7633982"/>
            <a:ext cx="4763129" cy="59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D7E5D8"/>
                </a:solidFill>
              </a:rPr>
              <a:t>Выполнил студент группы «П-21» БТСИиЭ</a:t>
            </a:r>
          </a:p>
          <a:p>
            <a:r>
              <a:rPr lang="ru-RU" sz="1200" dirty="0">
                <a:solidFill>
                  <a:srgbClr val="D7E5D8"/>
                </a:solidFill>
              </a:rPr>
              <a:t>Ефимов Артём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686157"/>
            <a:ext cx="12147947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Концепции социального воспитания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2074783"/>
            <a:ext cx="3432215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Часть социализации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2707362"/>
            <a:ext cx="3898821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Социальное воспитание рассматривается как часть процесса социализации, направленная на восстановление отношений подростков с социумом.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2074783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Создание условий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72695" y="2707362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Исследователи подчеркивают роль социального воспитания в создании условий для развития личности.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2074783"/>
            <a:ext cx="3898821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Формирование социальности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881354" y="3093125"/>
            <a:ext cx="3898821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Некоторые ученые рассматривают социальное воспитание как средство формирования социальности как интегративного качества личности.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864037" y="5963245"/>
            <a:ext cx="12902327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Социальное воспитание выделяется как особый вид воспитания, который должен осуществляться социальным педагогом с использованием специфических методов и средств. Оно направлено на помощь детям с проблемами интеграции в общество, в отличие от общего воспитания, которое акцентирует внимание на развитии индивидуальных способностей.</a:t>
            </a:r>
            <a:endParaRPr lang="en-US" sz="19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DBEFA78-D469-4077-89F1-8A3EEC0E4150}"/>
              </a:ext>
            </a:extLst>
          </p:cNvPr>
          <p:cNvSpPr/>
          <p:nvPr/>
        </p:nvSpPr>
        <p:spPr>
          <a:xfrm>
            <a:off x="12826093" y="7709807"/>
            <a:ext cx="1730828" cy="457200"/>
          </a:xfrm>
          <a:prstGeom prst="rect">
            <a:avLst/>
          </a:prstGeom>
          <a:solidFill>
            <a:srgbClr val="121A22"/>
          </a:solidFill>
          <a:ln>
            <a:solidFill>
              <a:srgbClr val="121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1623" y="557093"/>
            <a:ext cx="7789664" cy="537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US" sz="33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Система социального воспитания</a:t>
            </a:r>
            <a:endParaRPr lang="en-US" sz="3350" dirty="0"/>
          </a:p>
        </p:txBody>
      </p:sp>
      <p:sp>
        <p:nvSpPr>
          <p:cNvPr id="4" name="Shape 1"/>
          <p:cNvSpPr/>
          <p:nvPr/>
        </p:nvSpPr>
        <p:spPr>
          <a:xfrm>
            <a:off x="847963" y="1351955"/>
            <a:ext cx="22860" cy="4751903"/>
          </a:xfrm>
          <a:prstGeom prst="roundRect">
            <a:avLst>
              <a:gd name="adj" fmla="val 315813"/>
            </a:avLst>
          </a:prstGeom>
          <a:solidFill>
            <a:srgbClr val="6D9121"/>
          </a:solidFill>
          <a:ln/>
        </p:spPr>
      </p:sp>
      <p:sp>
        <p:nvSpPr>
          <p:cNvPr id="5" name="Shape 2"/>
          <p:cNvSpPr/>
          <p:nvPr/>
        </p:nvSpPr>
        <p:spPr>
          <a:xfrm>
            <a:off x="1029891" y="1727240"/>
            <a:ext cx="601623" cy="22860"/>
          </a:xfrm>
          <a:prstGeom prst="roundRect">
            <a:avLst>
              <a:gd name="adj" fmla="val 315813"/>
            </a:avLst>
          </a:prstGeom>
          <a:solidFill>
            <a:srgbClr val="6D9121"/>
          </a:solidFill>
          <a:ln/>
        </p:spPr>
      </p:sp>
      <p:sp>
        <p:nvSpPr>
          <p:cNvPr id="6" name="Shape 3"/>
          <p:cNvSpPr/>
          <p:nvPr/>
        </p:nvSpPr>
        <p:spPr>
          <a:xfrm>
            <a:off x="666036" y="1545312"/>
            <a:ext cx="386715" cy="386715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91170" y="1609725"/>
            <a:ext cx="136446" cy="2578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1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1804749" y="1523762"/>
            <a:ext cx="2148602" cy="2686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Цели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1804749" y="1895475"/>
            <a:ext cx="6737628" cy="550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Определение целей социального воспитания, направленных на интеграцию личности в социум.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1029891" y="3164443"/>
            <a:ext cx="601623" cy="22860"/>
          </a:xfrm>
          <a:prstGeom prst="roundRect">
            <a:avLst>
              <a:gd name="adj" fmla="val 315813"/>
            </a:avLst>
          </a:prstGeom>
          <a:solidFill>
            <a:srgbClr val="6D9121"/>
          </a:solidFill>
          <a:ln/>
        </p:spPr>
      </p:sp>
      <p:sp>
        <p:nvSpPr>
          <p:cNvPr id="11" name="Shape 8"/>
          <p:cNvSpPr/>
          <p:nvPr/>
        </p:nvSpPr>
        <p:spPr>
          <a:xfrm>
            <a:off x="666036" y="2982516"/>
            <a:ext cx="386715" cy="386715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30091" y="3046928"/>
            <a:ext cx="258604" cy="2578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2</a:t>
            </a:r>
            <a:endParaRPr lang="en-US" sz="2000" dirty="0"/>
          </a:p>
        </p:txBody>
      </p:sp>
      <p:sp>
        <p:nvSpPr>
          <p:cNvPr id="13" name="Text 10"/>
          <p:cNvSpPr/>
          <p:nvPr/>
        </p:nvSpPr>
        <p:spPr>
          <a:xfrm>
            <a:off x="1804749" y="2960965"/>
            <a:ext cx="2148602" cy="2686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Участники</a:t>
            </a:r>
            <a:endParaRPr lang="en-US" sz="1650" dirty="0"/>
          </a:p>
        </p:txBody>
      </p:sp>
      <p:sp>
        <p:nvSpPr>
          <p:cNvPr id="14" name="Text 11"/>
          <p:cNvSpPr/>
          <p:nvPr/>
        </p:nvSpPr>
        <p:spPr>
          <a:xfrm>
            <a:off x="1804749" y="3332678"/>
            <a:ext cx="6737628" cy="275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Включение всех субъектов процесса социального воспитания.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1029891" y="4326612"/>
            <a:ext cx="601623" cy="22860"/>
          </a:xfrm>
          <a:prstGeom prst="roundRect">
            <a:avLst>
              <a:gd name="adj" fmla="val 315813"/>
            </a:avLst>
          </a:prstGeom>
          <a:solidFill>
            <a:srgbClr val="6D9121"/>
          </a:solidFill>
          <a:ln/>
        </p:spPr>
      </p:sp>
      <p:sp>
        <p:nvSpPr>
          <p:cNvPr id="16" name="Shape 13"/>
          <p:cNvSpPr/>
          <p:nvPr/>
        </p:nvSpPr>
        <p:spPr>
          <a:xfrm>
            <a:off x="666036" y="4144685"/>
            <a:ext cx="386715" cy="386715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23305" y="4209098"/>
            <a:ext cx="272058" cy="2578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3</a:t>
            </a:r>
            <a:endParaRPr lang="en-US" sz="2000" dirty="0"/>
          </a:p>
        </p:txBody>
      </p:sp>
      <p:sp>
        <p:nvSpPr>
          <p:cNvPr id="18" name="Text 15"/>
          <p:cNvSpPr/>
          <p:nvPr/>
        </p:nvSpPr>
        <p:spPr>
          <a:xfrm>
            <a:off x="1804749" y="4123134"/>
            <a:ext cx="2248495" cy="2686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Окружающая среда</a:t>
            </a:r>
            <a:endParaRPr lang="en-US" sz="1650" dirty="0"/>
          </a:p>
        </p:txBody>
      </p:sp>
      <p:sp>
        <p:nvSpPr>
          <p:cNvPr id="19" name="Text 16"/>
          <p:cNvSpPr/>
          <p:nvPr/>
        </p:nvSpPr>
        <p:spPr>
          <a:xfrm>
            <a:off x="1804749" y="4494848"/>
            <a:ext cx="6737628" cy="275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Создание благоприятной среды для реализации социального воспитания.</a:t>
            </a:r>
            <a:endParaRPr lang="en-US" sz="1350" dirty="0"/>
          </a:p>
        </p:txBody>
      </p:sp>
      <p:sp>
        <p:nvSpPr>
          <p:cNvPr id="20" name="Shape 17"/>
          <p:cNvSpPr/>
          <p:nvPr/>
        </p:nvSpPr>
        <p:spPr>
          <a:xfrm>
            <a:off x="1029891" y="5488781"/>
            <a:ext cx="601623" cy="22860"/>
          </a:xfrm>
          <a:prstGeom prst="roundRect">
            <a:avLst>
              <a:gd name="adj" fmla="val 315813"/>
            </a:avLst>
          </a:prstGeom>
          <a:solidFill>
            <a:srgbClr val="6D9121"/>
          </a:solidFill>
          <a:ln/>
        </p:spPr>
      </p:sp>
      <p:sp>
        <p:nvSpPr>
          <p:cNvPr id="21" name="Shape 18"/>
          <p:cNvSpPr/>
          <p:nvPr/>
        </p:nvSpPr>
        <p:spPr>
          <a:xfrm>
            <a:off x="666036" y="5306854"/>
            <a:ext cx="386715" cy="386715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718304" y="5371267"/>
            <a:ext cx="282059" cy="2578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4</a:t>
            </a:r>
            <a:endParaRPr lang="en-US" sz="2000" dirty="0"/>
          </a:p>
        </p:txBody>
      </p:sp>
      <p:sp>
        <p:nvSpPr>
          <p:cNvPr id="23" name="Text 20"/>
          <p:cNvSpPr/>
          <p:nvPr/>
        </p:nvSpPr>
        <p:spPr>
          <a:xfrm>
            <a:off x="1804749" y="5285303"/>
            <a:ext cx="2148602" cy="2686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Управление</a:t>
            </a:r>
            <a:endParaRPr lang="en-US" sz="1650" dirty="0"/>
          </a:p>
        </p:txBody>
      </p:sp>
      <p:sp>
        <p:nvSpPr>
          <p:cNvPr id="24" name="Text 21"/>
          <p:cNvSpPr/>
          <p:nvPr/>
        </p:nvSpPr>
        <p:spPr>
          <a:xfrm>
            <a:off x="1804749" y="5657017"/>
            <a:ext cx="6737628" cy="275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Обеспечение эффективного управления системой социального воспитания.</a:t>
            </a:r>
            <a:endParaRPr lang="en-US" sz="1350" dirty="0"/>
          </a:p>
        </p:txBody>
      </p:sp>
      <p:sp>
        <p:nvSpPr>
          <p:cNvPr id="25" name="Text 22"/>
          <p:cNvSpPr/>
          <p:nvPr/>
        </p:nvSpPr>
        <p:spPr>
          <a:xfrm>
            <a:off x="601623" y="6297216"/>
            <a:ext cx="7940754" cy="13751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3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Система социального воспитания представляет собой организованную совокупность компонентов, способствующих развитию личности для ее интеграции в социум. Важными направлениями социально значимой деятельности являются краеведческая, производственная, познавательная и творческая. Каждая организация разрабатывает уникальную систему, основанную на своих целях и контингенте воспитанников.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30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7344" y="516493"/>
            <a:ext cx="7829312" cy="1173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36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Принципы и методы социального воспитания</a:t>
            </a:r>
            <a:endParaRPr lang="en-US" sz="3650" dirty="0"/>
          </a:p>
        </p:txBody>
      </p:sp>
      <p:sp>
        <p:nvSpPr>
          <p:cNvPr id="4" name="Shape 1"/>
          <p:cNvSpPr/>
          <p:nvPr/>
        </p:nvSpPr>
        <p:spPr>
          <a:xfrm>
            <a:off x="657344" y="2183368"/>
            <a:ext cx="422553" cy="422553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94028" y="2253734"/>
            <a:ext cx="149066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1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267658" y="2183368"/>
            <a:ext cx="3031569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Учет субъектного опыта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1267658" y="2589490"/>
            <a:ext cx="7218998" cy="6010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Важность учета индивидуального опыта каждого воспитанника в процессе социального воспитания.</a:t>
            </a:r>
            <a:endParaRPr lang="en-US" sz="1450" dirty="0"/>
          </a:p>
        </p:txBody>
      </p:sp>
      <p:sp>
        <p:nvSpPr>
          <p:cNvPr id="8" name="Shape 5"/>
          <p:cNvSpPr/>
          <p:nvPr/>
        </p:nvSpPr>
        <p:spPr>
          <a:xfrm>
            <a:off x="657344" y="3589496"/>
            <a:ext cx="422553" cy="422553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27234" y="3659862"/>
            <a:ext cx="282654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267658" y="3589496"/>
            <a:ext cx="2347793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Сотрудничество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1267658" y="3995618"/>
            <a:ext cx="7218998" cy="6010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Развитие навыков сотрудничества и взаимодействия в процессе социального воспитания.</a:t>
            </a:r>
            <a:endParaRPr lang="en-US" sz="1450" dirty="0"/>
          </a:p>
        </p:txBody>
      </p:sp>
      <p:sp>
        <p:nvSpPr>
          <p:cNvPr id="12" name="Shape 9"/>
          <p:cNvSpPr/>
          <p:nvPr/>
        </p:nvSpPr>
        <p:spPr>
          <a:xfrm>
            <a:off x="657344" y="4995624"/>
            <a:ext cx="422553" cy="422553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19971" y="5065990"/>
            <a:ext cx="297299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3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1267658" y="4995624"/>
            <a:ext cx="4289584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Гуманистическая направленность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1267658" y="5401747"/>
            <a:ext cx="7218998" cy="6010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Ориентация на гуманистические ценности и уважение личности каждого воспитанника.</a:t>
            </a:r>
            <a:endParaRPr lang="en-US" sz="1450" dirty="0"/>
          </a:p>
        </p:txBody>
      </p:sp>
      <p:sp>
        <p:nvSpPr>
          <p:cNvPr id="16" name="Text 13"/>
          <p:cNvSpPr/>
          <p:nvPr/>
        </p:nvSpPr>
        <p:spPr>
          <a:xfrm>
            <a:off x="657344" y="6213991"/>
            <a:ext cx="7829312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Эффективная реализация социального воспитания требует учета специфических принципов. Социальное воспитание включает в себя целенаправленное формирование личности через социально полезную деятельность. Взаимодействие в процессе социального воспитания представляет собой обмен информацией и ценностями между его субъектами.</a:t>
            </a:r>
            <a:endParaRPr lang="en-US" sz="14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978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7353" y="3230285"/>
            <a:ext cx="12230100" cy="6494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Роль коллектива в социальном воспитании</a:t>
            </a:r>
            <a:endParaRPr lang="en-US" sz="40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53" y="4191476"/>
            <a:ext cx="519470" cy="51947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27353" y="4918710"/>
            <a:ext cx="2611517" cy="324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Накопление опыта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27353" y="5368052"/>
            <a:ext cx="4184094" cy="665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Коллектив способствует накоплению социального опыта.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153" y="4191476"/>
            <a:ext cx="519470" cy="51947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23153" y="4918710"/>
            <a:ext cx="2597825" cy="324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Самореализация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5223153" y="5368052"/>
            <a:ext cx="4184094" cy="665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Предоставляет возможности для самореализации детей.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8953" y="4191476"/>
            <a:ext cx="519470" cy="51947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8953" y="4918710"/>
            <a:ext cx="3600807" cy="324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Эмоциональное развитие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9718953" y="5368052"/>
            <a:ext cx="4184094" cy="665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Углубляет эмоциональные переживания участников.</a:t>
            </a:r>
            <a:endParaRPr lang="en-US" sz="1600" dirty="0"/>
          </a:p>
        </p:txBody>
      </p:sp>
      <p:sp>
        <p:nvSpPr>
          <p:cNvPr id="13" name="Text 7"/>
          <p:cNvSpPr/>
          <p:nvPr/>
        </p:nvSpPr>
        <p:spPr>
          <a:xfrm>
            <a:off x="727353" y="6266855"/>
            <a:ext cx="13175694" cy="133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Коллектив играет важную роль в процессе социального воспитания. Участие в разнообразной социально значимой деятельности способствует личностному росту, осознанию своих возможностей и углублению эмоциональных переживаний. Система социального воспитания требует глубокого изучения и определения путей ее проектирования в интересах социума и личности.</a:t>
            </a:r>
            <a:endParaRPr lang="en-US" sz="16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18EEAF4-3D1A-476D-BB4E-2E9D383063FE}"/>
              </a:ext>
            </a:extLst>
          </p:cNvPr>
          <p:cNvSpPr/>
          <p:nvPr/>
        </p:nvSpPr>
        <p:spPr>
          <a:xfrm>
            <a:off x="12826093" y="7709807"/>
            <a:ext cx="1730828" cy="457200"/>
          </a:xfrm>
          <a:prstGeom prst="rect">
            <a:avLst/>
          </a:prstGeom>
          <a:solidFill>
            <a:srgbClr val="121A22"/>
          </a:solidFill>
          <a:ln>
            <a:solidFill>
              <a:srgbClr val="121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453</Words>
  <Application>Microsoft Office PowerPoint</Application>
  <PresentationFormat>Произвольный</PresentationFormat>
  <Paragraphs>51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Syne Extra Bold</vt:lpstr>
      <vt:lpstr>Syne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PC-1</cp:lastModifiedBy>
  <cp:revision>2</cp:revision>
  <dcterms:created xsi:type="dcterms:W3CDTF">2024-10-22T05:44:18Z</dcterms:created>
  <dcterms:modified xsi:type="dcterms:W3CDTF">2024-11-08T07:40:27Z</dcterms:modified>
</cp:coreProperties>
</file>