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Kanit" panose="020B0604020202020204" charset="-34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artel Sans Light" panose="020B0604020202020204" charset="0"/>
      <p:regular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85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71C4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00C3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960721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Культурные ценности народов России в 2025 году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4431744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Многонациональное богатство культуры России — это диалог традиций и современности. Мы видим единство в многообразии, сохраняя и приумножая наши ценности.</a:t>
            </a:r>
            <a:endParaRPr lang="en-US" sz="1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53321"/>
            <a:ext cx="1193982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Перспективы культурного развития России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036088"/>
            <a:ext cx="2137529" cy="174021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07988" y="2920841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2"/>
          <p:cNvSpPr/>
          <p:nvPr/>
        </p:nvSpPr>
        <p:spPr>
          <a:xfrm>
            <a:off x="5384482" y="22754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Стратегия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84482" y="2770942"/>
            <a:ext cx="816887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Государственная культурная политика определяет приоритеты развития культуры.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04936" y="3790950"/>
            <a:ext cx="8527971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3836075"/>
            <a:ext cx="4275058" cy="174021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07988" y="4495800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6"/>
          <p:cNvSpPr/>
          <p:nvPr/>
        </p:nvSpPr>
        <p:spPr>
          <a:xfrm>
            <a:off x="6453187" y="40753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Вызовы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53187" y="4570928"/>
            <a:ext cx="710017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Существуют вызовы и возможности, связанные с культурным многообразием.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6273641" y="5590937"/>
            <a:ext cx="7459266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5636062"/>
            <a:ext cx="6412587" cy="174021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08107" y="6295787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7522012" y="587537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Синтез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22012" y="6370915"/>
            <a:ext cx="60313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Россия является пространством культурного синтеза и инноваций.</a:t>
            </a:r>
            <a:endParaRPr lang="en-US" sz="185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4921" y="7018139"/>
            <a:ext cx="2765479" cy="12114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85699"/>
            <a:ext cx="1294411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Историческая панорама культурного наследия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08800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Народы России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679269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 составе России проживают 193 национальности. Каждый народ вносит свой уникальный вклад в общее культурное наследие.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5043726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Богатство традиций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837724" y="5510451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Сохранение идентичности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837724" y="5977176"/>
            <a:ext cx="618553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Уникальное наследие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7614761" y="3088005"/>
            <a:ext cx="30139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Сохранение культуры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614761" y="3679269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Важным является процесс сохранения культурной идентичности. Это поддерживает многообразие и уникальность каждого народа.</a:t>
            </a:r>
            <a:endParaRPr lang="en-US" sz="185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8269" y="6238875"/>
            <a:ext cx="2762131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975241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Семейные ценности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30743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74" y="2365415"/>
            <a:ext cx="337899" cy="42243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101959" y="230743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Роль семьи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101959" y="2802969"/>
            <a:ext cx="283678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Семья играет ключевую роль в российском обществе, передавая традиции и ценности из поколения в поколение.</a:t>
            </a:r>
            <a:endParaRPr lang="en-US" sz="1850" dirty="0"/>
          </a:p>
        </p:txBody>
      </p:sp>
      <p:sp>
        <p:nvSpPr>
          <p:cNvPr id="8" name="Shape 4"/>
          <p:cNvSpPr/>
          <p:nvPr/>
        </p:nvSpPr>
        <p:spPr>
          <a:xfrm>
            <a:off x="10178058" y="230743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8308" y="2365415"/>
            <a:ext cx="337899" cy="42243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55893" y="230743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Преемственность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55893" y="2802969"/>
            <a:ext cx="283678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Межпоколенческая преемственность обеспечивает сохранение культурного наследия и укрепление социальных связей.</a:t>
            </a:r>
            <a:endParaRPr lang="en-US" sz="1850" dirty="0"/>
          </a:p>
        </p:txBody>
      </p:sp>
      <p:sp>
        <p:nvSpPr>
          <p:cNvPr id="12" name="Shape 7"/>
          <p:cNvSpPr/>
          <p:nvPr/>
        </p:nvSpPr>
        <p:spPr>
          <a:xfrm>
            <a:off x="6324124" y="560963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4374" y="5667613"/>
            <a:ext cx="337899" cy="42243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101959" y="560963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Уважение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101959" y="6105168"/>
            <a:ext cx="669071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Традиции воспитания и уважения к старшим формируют моральные устои общества и поддерживают гармонию в семье.</a:t>
            </a:r>
            <a:endParaRPr lang="en-US" sz="185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 flipV="1">
            <a:off x="12407362" y="7035526"/>
            <a:ext cx="2223038" cy="11940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13408" y="650319"/>
            <a:ext cx="7489984" cy="1389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50"/>
              </a:lnSpc>
              <a:buNone/>
            </a:pPr>
            <a:r>
              <a:rPr lang="en-US" sz="435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Духовность и религиозное разнообразие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313408" y="2394704"/>
            <a:ext cx="3626882" cy="3230404"/>
          </a:xfrm>
          <a:prstGeom prst="roundRect">
            <a:avLst>
              <a:gd name="adj" fmla="val 1097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6549628" y="2630924"/>
            <a:ext cx="2780109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Конфессии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549628" y="3120033"/>
            <a:ext cx="3154442" cy="18907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 России представлены 5 традиционных религиозных конфессий, каждая из которых вносит вклад в духовное наследие.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6510" y="2394704"/>
            <a:ext cx="3626882" cy="3230404"/>
          </a:xfrm>
          <a:prstGeom prst="roundRect">
            <a:avLst>
              <a:gd name="adj" fmla="val 1097"/>
            </a:avLst>
          </a:prstGeom>
          <a:solidFill>
            <a:srgbClr val="2F2B54"/>
          </a:solidFill>
          <a:ln/>
        </p:spPr>
      </p:sp>
      <p:sp>
        <p:nvSpPr>
          <p:cNvPr id="8" name="Text 5"/>
          <p:cNvSpPr/>
          <p:nvPr/>
        </p:nvSpPr>
        <p:spPr>
          <a:xfrm>
            <a:off x="10412730" y="2630924"/>
            <a:ext cx="2780109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Диалог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412730" y="3120033"/>
            <a:ext cx="3154442" cy="2268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Межрелигиозный диалог способствует толерантности и взаимопониманию между представителями разных верований.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13408" y="5861328"/>
            <a:ext cx="7489984" cy="1717834"/>
          </a:xfrm>
          <a:prstGeom prst="roundRect">
            <a:avLst>
              <a:gd name="adj" fmla="val 2064"/>
            </a:avLst>
          </a:prstGeom>
          <a:solidFill>
            <a:srgbClr val="2F2B54"/>
          </a:solidFill>
          <a:ln/>
        </p:spPr>
      </p:sp>
      <p:sp>
        <p:nvSpPr>
          <p:cNvPr id="11" name="Text 8"/>
          <p:cNvSpPr/>
          <p:nvPr/>
        </p:nvSpPr>
        <p:spPr>
          <a:xfrm>
            <a:off x="6549628" y="6097548"/>
            <a:ext cx="2780109" cy="3474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Вера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549628" y="6586657"/>
            <a:ext cx="7017544" cy="756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Роль веры в современном российском обществе остается значимой, определяя моральные и этические ориентиры.</a:t>
            </a:r>
            <a:endParaRPr lang="en-US" sz="185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4819" y="7484627"/>
            <a:ext cx="1835581" cy="7568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874514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Язык как хранитель культуры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641521"/>
            <a:ext cx="562451" cy="5624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24124" y="3443288"/>
            <a:ext cx="2250162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Языковое многообразие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324124" y="4290774"/>
            <a:ext cx="2250162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35 официальных языков республик РФ свидетельствуют о богатом языковом наследии России.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3259" y="2641521"/>
            <a:ext cx="562451" cy="5624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33259" y="3443288"/>
            <a:ext cx="2250162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Программы поддержки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33259" y="4290774"/>
            <a:ext cx="2250162" cy="3064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Существуют программы поддержки языкового многообразия, направленные на сохранение и развитие языков.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2395" y="2641521"/>
            <a:ext cx="562570" cy="56257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2395" y="3443407"/>
            <a:ext cx="225028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Национальная идентичность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2395" y="4290893"/>
            <a:ext cx="2250281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Родной язык играет ключевую роль в формировании национальной идентичности и культурной самобытности.</a:t>
            </a:r>
            <a:endParaRPr lang="en-US" sz="185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4921" y="7115649"/>
            <a:ext cx="2765479" cy="1097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904280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Традиционные ремесла и прикладное искусство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753195" y="404431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Возрождение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539853"/>
            <a:ext cx="373165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Народные промыслы возрождаются, адаптируясь к современным требованиям и вкусам.</a:t>
            </a:r>
            <a:endParaRPr lang="en-US" sz="18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791063"/>
            <a:ext cx="4534138" cy="4534138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146" y="4834295"/>
            <a:ext cx="358140" cy="44767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41243" y="29167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Адаптация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41243" y="3412331"/>
            <a:ext cx="3851434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Традиционные ремесла успешно адаптируются к современности, сохраняя свою уникальность.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791063"/>
            <a:ext cx="4534138" cy="4534138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9563" y="3459956"/>
            <a:ext cx="358140" cy="4476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41243" y="5171837"/>
            <a:ext cx="3504248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Экономическая ценность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41243" y="5667375"/>
            <a:ext cx="3851434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Народные мастера вносят значительный вклад в экономику и сохранение культурного наследия.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131" y="2791063"/>
            <a:ext cx="4534138" cy="453413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9563" y="6208514"/>
            <a:ext cx="358140" cy="4476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01487" y="6987064"/>
            <a:ext cx="2728913" cy="12425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0693" y="635794"/>
            <a:ext cx="7582614" cy="131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Народные праздники и обряды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1031558" y="2282428"/>
            <a:ext cx="30480" cy="5311259"/>
          </a:xfrm>
          <a:prstGeom prst="roundRect">
            <a:avLst>
              <a:gd name="adj" fmla="val 109776"/>
            </a:avLst>
          </a:prstGeom>
          <a:solidFill>
            <a:srgbClr val="48446D"/>
          </a:solidFill>
          <a:ln/>
        </p:spPr>
      </p:sp>
      <p:sp>
        <p:nvSpPr>
          <p:cNvPr id="5" name="Shape 2"/>
          <p:cNvSpPr/>
          <p:nvPr/>
        </p:nvSpPr>
        <p:spPr>
          <a:xfrm>
            <a:off x="1252002" y="2768918"/>
            <a:ext cx="669131" cy="30480"/>
          </a:xfrm>
          <a:prstGeom prst="roundRect">
            <a:avLst>
              <a:gd name="adj" fmla="val 109776"/>
            </a:avLst>
          </a:prstGeom>
          <a:solidFill>
            <a:srgbClr val="48446D"/>
          </a:solidFill>
          <a:ln/>
        </p:spPr>
      </p:sp>
      <p:sp>
        <p:nvSpPr>
          <p:cNvPr id="6" name="Shape 3"/>
          <p:cNvSpPr/>
          <p:nvPr/>
        </p:nvSpPr>
        <p:spPr>
          <a:xfrm>
            <a:off x="780633" y="2533293"/>
            <a:ext cx="501848" cy="501848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</p:sp>
      <p:sp>
        <p:nvSpPr>
          <p:cNvPr id="7" name="Text 4"/>
          <p:cNvSpPr/>
          <p:nvPr/>
        </p:nvSpPr>
        <p:spPr>
          <a:xfrm>
            <a:off x="874097" y="2587347"/>
            <a:ext cx="314801" cy="393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146935" y="2505432"/>
            <a:ext cx="2964180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Календарь праздников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146935" y="2967276"/>
            <a:ext cx="6216372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Календарь национальных праздников отражает многообразие культур и традиций народов России.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252002" y="4613672"/>
            <a:ext cx="669131" cy="30480"/>
          </a:xfrm>
          <a:prstGeom prst="roundRect">
            <a:avLst>
              <a:gd name="adj" fmla="val 109776"/>
            </a:avLst>
          </a:prstGeom>
          <a:solidFill>
            <a:srgbClr val="48446D"/>
          </a:solidFill>
          <a:ln/>
        </p:spPr>
      </p:sp>
      <p:sp>
        <p:nvSpPr>
          <p:cNvPr id="11" name="Shape 8"/>
          <p:cNvSpPr/>
          <p:nvPr/>
        </p:nvSpPr>
        <p:spPr>
          <a:xfrm>
            <a:off x="780633" y="4378047"/>
            <a:ext cx="501848" cy="501848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</p:sp>
      <p:sp>
        <p:nvSpPr>
          <p:cNvPr id="12" name="Text 9"/>
          <p:cNvSpPr/>
          <p:nvPr/>
        </p:nvSpPr>
        <p:spPr>
          <a:xfrm>
            <a:off x="874097" y="4432102"/>
            <a:ext cx="314801" cy="393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146935" y="4350187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Трансформация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146935" y="4812030"/>
            <a:ext cx="6216372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Традиционные celebrations претерпевают трансформацию, сохраняя при этом свою суть и значение.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252002" y="6458426"/>
            <a:ext cx="669131" cy="30480"/>
          </a:xfrm>
          <a:prstGeom prst="roundRect">
            <a:avLst>
              <a:gd name="adj" fmla="val 109776"/>
            </a:avLst>
          </a:prstGeom>
          <a:solidFill>
            <a:srgbClr val="48446D"/>
          </a:solidFill>
          <a:ln/>
        </p:spPr>
      </p:sp>
      <p:sp>
        <p:nvSpPr>
          <p:cNvPr id="16" name="Shape 13"/>
          <p:cNvSpPr/>
          <p:nvPr/>
        </p:nvSpPr>
        <p:spPr>
          <a:xfrm>
            <a:off x="780633" y="6222802"/>
            <a:ext cx="501848" cy="501848"/>
          </a:xfrm>
          <a:prstGeom prst="roundRect">
            <a:avLst>
              <a:gd name="adj" fmla="val 6667"/>
            </a:avLst>
          </a:prstGeom>
          <a:solidFill>
            <a:srgbClr val="2F2B54"/>
          </a:solidFill>
          <a:ln/>
        </p:spPr>
      </p:sp>
      <p:sp>
        <p:nvSpPr>
          <p:cNvPr id="17" name="Text 14"/>
          <p:cNvSpPr/>
          <p:nvPr/>
        </p:nvSpPr>
        <p:spPr>
          <a:xfrm>
            <a:off x="874097" y="6276856"/>
            <a:ext cx="314801" cy="393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146935" y="6194941"/>
            <a:ext cx="2624257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Молодежь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146935" y="6656784"/>
            <a:ext cx="6216372" cy="713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Молодежь играет активную роль в сохранении и продвижении культурных традиций.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671" y="804743"/>
            <a:ext cx="7556659" cy="1333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Современное искусство и культурная эволюция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71" y="2478881"/>
            <a:ext cx="1133832" cy="164865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7664" y="2705576"/>
            <a:ext cx="2667953" cy="333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Глобализация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2267664" y="3175040"/>
            <a:ext cx="608266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Влияние глобализации на культурные практики становится все более заметным.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71" y="4127540"/>
            <a:ext cx="1133832" cy="164865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7664" y="4354235"/>
            <a:ext cx="2667953" cy="333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Идентичность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2267664" y="4823698"/>
            <a:ext cx="608266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Появляются новые формы выражения национальной идентичности в современном искусстве.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671" y="5776198"/>
            <a:ext cx="1133832" cy="164865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67664" y="6002893"/>
            <a:ext cx="2667953" cy="333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Индустрии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2267664" y="6472357"/>
            <a:ext cx="608266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Креативные индустрии способствуют сохранению и развитию культурного наследия.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93433"/>
            <a:ext cx="994683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Межкультурный диалог и молодежь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1976199"/>
            <a:ext cx="2159079" cy="1740218"/>
          </a:xfrm>
          <a:prstGeom prst="roundRect">
            <a:avLst>
              <a:gd name="adj" fmla="val 2063"/>
            </a:avLst>
          </a:prstGeom>
          <a:solidFill>
            <a:srgbClr val="2F2B54"/>
          </a:solidFill>
          <a:ln/>
        </p:spPr>
      </p:sp>
      <p:sp>
        <p:nvSpPr>
          <p:cNvPr id="4" name="Text 2"/>
          <p:cNvSpPr/>
          <p:nvPr/>
        </p:nvSpPr>
        <p:spPr>
          <a:xfrm>
            <a:off x="1748909" y="2635925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3236119" y="221551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Обмен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236119" y="2711053"/>
            <a:ext cx="1031724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Образовательные программы межкультурного обмена расширяют горизонты и способствуют взаимопониманию.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3116461" y="3701177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sp>
        <p:nvSpPr>
          <p:cNvPr id="8" name="Shape 6"/>
          <p:cNvSpPr/>
          <p:nvPr/>
        </p:nvSpPr>
        <p:spPr>
          <a:xfrm>
            <a:off x="837724" y="3836075"/>
            <a:ext cx="4318278" cy="1740218"/>
          </a:xfrm>
          <a:prstGeom prst="roundRect">
            <a:avLst>
              <a:gd name="adj" fmla="val 2063"/>
            </a:avLst>
          </a:prstGeom>
          <a:solidFill>
            <a:srgbClr val="2F2B54"/>
          </a:solidFill>
          <a:ln/>
        </p:spPr>
      </p:sp>
      <p:sp>
        <p:nvSpPr>
          <p:cNvPr id="9" name="Text 7"/>
          <p:cNvSpPr/>
          <p:nvPr/>
        </p:nvSpPr>
        <p:spPr>
          <a:xfrm>
            <a:off x="2828568" y="4495800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5395317" y="40753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Поколение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95317" y="4570928"/>
            <a:ext cx="815804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Молодое поколение играет важную роль в сохранении культурных ценностей и традиций.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5275659" y="5561052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48446D"/>
          </a:solidFill>
          <a:ln/>
        </p:spPr>
      </p:sp>
      <p:sp>
        <p:nvSpPr>
          <p:cNvPr id="13" name="Shape 11"/>
          <p:cNvSpPr/>
          <p:nvPr/>
        </p:nvSpPr>
        <p:spPr>
          <a:xfrm>
            <a:off x="837724" y="5695950"/>
            <a:ext cx="6477476" cy="1740218"/>
          </a:xfrm>
          <a:prstGeom prst="roundRect">
            <a:avLst>
              <a:gd name="adj" fmla="val 2063"/>
            </a:avLst>
          </a:prstGeom>
          <a:solidFill>
            <a:srgbClr val="2F2B54"/>
          </a:solidFill>
          <a:ln/>
        </p:spPr>
      </p:sp>
      <p:sp>
        <p:nvSpPr>
          <p:cNvPr id="14" name="Text 12"/>
          <p:cNvSpPr/>
          <p:nvPr/>
        </p:nvSpPr>
        <p:spPr>
          <a:xfrm>
            <a:off x="3908107" y="6355675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3"/>
          <p:cNvSpPr/>
          <p:nvPr/>
        </p:nvSpPr>
        <p:spPr>
          <a:xfrm>
            <a:off x="7554516" y="593526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Взаимодействие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54516" y="6430804"/>
            <a:ext cx="599884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Создаются платформы для межнационального взаимодействия и обмена опытом.</a:t>
            </a:r>
            <a:endParaRPr lang="en-US" sz="185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528" y="6699215"/>
            <a:ext cx="2570872" cy="15303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438</Words>
  <Application>Microsoft Office PowerPoint</Application>
  <PresentationFormat>Произвольный</PresentationFormat>
  <Paragraphs>85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Kanit</vt:lpstr>
      <vt:lpstr>Calibri</vt:lpstr>
      <vt:lpstr>Martel Sans Light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PB</cp:lastModifiedBy>
  <cp:revision>2</cp:revision>
  <dcterms:created xsi:type="dcterms:W3CDTF">2025-04-05T13:19:05Z</dcterms:created>
  <dcterms:modified xsi:type="dcterms:W3CDTF">2025-04-05T13:24:11Z</dcterms:modified>
</cp:coreProperties>
</file>