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hyperlink" Target="https://ok.ru/myizelityz/album/947706154165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13294" r="33626" b="18651"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532" y="6417274"/>
            <a:ext cx="84249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Выполнил: Петров Даниил, ученик 3 класса</a:t>
            </a:r>
            <a:endParaRPr lang="ru-RU" b="1" dirty="0" smtClean="0"/>
          </a:p>
          <a:p>
            <a:r>
              <a:rPr lang="ru-RU" b="1" dirty="0" smtClean="0"/>
              <a:t>Обучающий курса «Основы компьютерного дизайна». МБОУ «Элитовская СОШ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0" y="15668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2008188"/>
          </a:xfrm>
        </p:spPr>
        <p:txBody>
          <a:bodyPr/>
          <a:lstStyle/>
          <a:p>
            <a:pPr algn="ctr" eaLnBrk="1" hangingPunct="1"/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Суббота                                           </a:t>
            </a:r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altLang="ja-JP" sz="4000" b="1" dirty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оловкины </a:t>
            </a:r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посиделки»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751512" y="1628800"/>
            <a:ext cx="4140200" cy="4248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2400" dirty="0" smtClean="0"/>
              <a:t>    В этот день Масленицу — чучело из соломы,  на носилках несли до конца села  с песнями, там  устраивался большой костер, и в нем сжигали Масленицу. Вокруг костра веселились: пели песни, танцевали. </a:t>
            </a:r>
            <a:br>
              <a:rPr lang="ru-RU" altLang="ja-JP" sz="2400" dirty="0" smtClean="0"/>
            </a:br>
            <a:r>
              <a:rPr lang="ru-RU" altLang="ja-JP" sz="2400" dirty="0" smtClean="0"/>
              <a:t>    </a:t>
            </a:r>
            <a:br>
              <a:rPr lang="ru-RU" altLang="ja-JP" sz="2400" dirty="0" smtClean="0"/>
            </a:br>
            <a:r>
              <a:rPr lang="ru-RU" altLang="ja-JP" sz="2400" dirty="0" smtClean="0"/>
              <a:t> </a:t>
            </a:r>
            <a:endParaRPr lang="ru-RU" sz="2400" dirty="0" smtClean="0"/>
          </a:p>
        </p:txBody>
      </p:sp>
      <p:pic>
        <p:nvPicPr>
          <p:cNvPr id="7" name="Picture 7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682311"/>
            <a:ext cx="3853417" cy="38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0" y="15668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Прощеное воскресенье</a:t>
            </a:r>
            <a:r>
              <a:rPr lang="ru-RU" altLang="ja-JP" sz="4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 flipH="1">
            <a:off x="5056206" y="1607977"/>
            <a:ext cx="4105275" cy="40909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1800" dirty="0" smtClean="0"/>
              <a:t>         </a:t>
            </a:r>
            <a:r>
              <a:rPr lang="ru-RU" altLang="ja-JP" sz="2400" dirty="0" smtClean="0"/>
              <a:t>В воскресенье все вспоминали, что в понедельник наступает Большой Пост, потому, стремясь очиститься от всего греховного, люди просили прощения друг у друга.  </a:t>
            </a:r>
            <a:br>
              <a:rPr lang="ru-RU" altLang="ja-JP" sz="2400" dirty="0" smtClean="0"/>
            </a:br>
            <a:r>
              <a:rPr lang="ru-RU" altLang="ja-JP" sz="2400" dirty="0" smtClean="0"/>
              <a:t>Прощание заканчивалось поцелуем и низким поклоном.</a:t>
            </a:r>
            <a:r>
              <a:rPr lang="ru-RU" altLang="ja-JP" sz="1800" dirty="0" smtClean="0"/>
              <a:t> </a:t>
            </a:r>
            <a:endParaRPr lang="ru-RU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sz="2400" dirty="0" smtClean="0"/>
          </a:p>
        </p:txBody>
      </p:sp>
      <p:pic>
        <p:nvPicPr>
          <p:cNvPr id="7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692" y="2564904"/>
            <a:ext cx="4322324" cy="42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-33061" y="0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318778" y="188640"/>
            <a:ext cx="9612313" cy="20875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Гори, гори ясно, чтобы не погасло,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Чтобы все метели разом улетели!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8" descr="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36912"/>
            <a:ext cx="4463430" cy="40004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3968" y="1846565"/>
            <a:ext cx="5142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Масленица в нашем поселке (нажми на солнышко)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7" descr="20(2)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10613" r="7993" b="10273"/>
          <a:stretch>
            <a:fillRect/>
          </a:stretch>
        </p:blipFill>
        <p:spPr>
          <a:xfrm>
            <a:off x="6012873" y="3186544"/>
            <a:ext cx="1787236" cy="1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13294" r="35968" b="15873"/>
          <a:stretch>
            <a:fillRect/>
          </a:stretch>
        </p:blipFill>
        <p:spPr bwMode="auto">
          <a:xfrm>
            <a:off x="0" y="0"/>
            <a:ext cx="9130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0" y="0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1213967" y="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Русский народный праздник</a:t>
            </a:r>
            <a:endParaRPr lang="ru-RU" sz="4000" b="1" i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536" y="1052736"/>
            <a:ext cx="8928992" cy="194421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400" b="1" dirty="0" smtClean="0"/>
              <a:t>    Масленица</a:t>
            </a:r>
            <a:r>
              <a:rPr lang="ru-RU" sz="2400" dirty="0" smtClean="0"/>
              <a:t> (сырная неделя) — древний славянский праздник с многочисленными обычаями, сохранившийся на Руси с языческих времён. Обряд, через века дошедший до наших дней, связан с проводами зимы и встречей весны. </a:t>
            </a:r>
            <a:endParaRPr lang="ru-RU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3890" r="37977" b="16864"/>
          <a:stretch>
            <a:fillRect/>
          </a:stretch>
        </p:blipFill>
        <p:spPr bwMode="auto">
          <a:xfrm>
            <a:off x="827584" y="2708919"/>
            <a:ext cx="5360279" cy="404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0" y="0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8423" y="404664"/>
            <a:ext cx="7556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Дата начала Масленицы каждый год меняется в зависимости от того, когда начинается </a:t>
            </a:r>
            <a:r>
              <a:rPr lang="ru-RU" sz="2400" b="1" dirty="0"/>
              <a:t>Великий пост</a:t>
            </a:r>
            <a:r>
              <a:rPr lang="ru-RU" sz="2400" dirty="0"/>
              <a:t>. Главные традиционные атрибуты народного </a:t>
            </a:r>
            <a:endParaRPr lang="ru-RU" sz="2400" dirty="0" smtClean="0"/>
          </a:p>
          <a:p>
            <a:r>
              <a:rPr lang="ru-RU" sz="2400" dirty="0" smtClean="0"/>
              <a:t>празднования </a:t>
            </a:r>
            <a:r>
              <a:rPr lang="ru-RU" sz="2400" dirty="0"/>
              <a:t>Масленицы в России — </a:t>
            </a:r>
            <a:r>
              <a:rPr lang="ru-RU" sz="2400" b="1" dirty="0"/>
              <a:t>блины</a:t>
            </a:r>
            <a:r>
              <a:rPr lang="ru-RU" sz="2400" dirty="0"/>
              <a:t> и </a:t>
            </a:r>
            <a:r>
              <a:rPr lang="ru-RU" sz="2400" b="1" dirty="0"/>
              <a:t>гулянья</a:t>
            </a:r>
            <a:r>
              <a:rPr lang="ru-RU" sz="2400" dirty="0"/>
              <a:t>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20237" r="34184" b="15874"/>
          <a:stretch>
            <a:fillRect/>
          </a:stretch>
        </p:blipFill>
        <p:spPr bwMode="auto">
          <a:xfrm>
            <a:off x="456746" y="2204865"/>
            <a:ext cx="441887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13163" r="33389" b="18087"/>
          <a:stretch>
            <a:fillRect/>
          </a:stretch>
        </p:blipFill>
        <p:spPr bwMode="auto">
          <a:xfrm>
            <a:off x="4886028" y="3861048"/>
            <a:ext cx="4067126" cy="26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0" y="0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3294" r="36080" b="46825"/>
          <a:stretch>
            <a:fillRect/>
          </a:stretch>
        </p:blipFill>
        <p:spPr bwMode="auto">
          <a:xfrm>
            <a:off x="339898" y="1340768"/>
            <a:ext cx="8494886" cy="37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0" y="0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Понедельник – «встреча»</a:t>
            </a:r>
            <a:r>
              <a:rPr lang="ru-RU" altLang="ja-JP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4108" y="2705099"/>
            <a:ext cx="4555828" cy="37242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2400" dirty="0" smtClean="0"/>
              <a:t>        В первый день  Масленицы, утром дети  делали куклу из соломы – Масленицу  и наряжали ее. </a:t>
            </a:r>
            <a:br>
              <a:rPr lang="ru-RU" altLang="ja-JP" sz="2400" dirty="0" smtClean="0"/>
            </a:br>
            <a:r>
              <a:rPr lang="ru-RU" altLang="ja-JP" sz="2400" dirty="0" smtClean="0"/>
              <a:t>   А затем все вместе шли от дома к дому с песнями. Хозяйки угощали всех блинами. </a:t>
            </a:r>
            <a:endParaRPr lang="ru-RU" sz="2400" dirty="0" smtClean="0"/>
          </a:p>
        </p:txBody>
      </p:sp>
      <p:pic>
        <p:nvPicPr>
          <p:cNvPr id="7" name="Picture 7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2260807"/>
            <a:ext cx="438308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0" y="0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Вторник – «</a:t>
            </a:r>
            <a:r>
              <a:rPr lang="ru-RU" altLang="ja-JP" sz="4000" b="1" dirty="0" err="1" smtClean="0">
                <a:solidFill>
                  <a:schemeClr val="accent6">
                    <a:lumMod val="50000"/>
                  </a:schemeClr>
                </a:solidFill>
              </a:rPr>
              <a:t>заигрыш</a:t>
            </a:r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» </a:t>
            </a:r>
            <a:r>
              <a:rPr lang="ru-RU" altLang="ja-JP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7" descr="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700808"/>
            <a:ext cx="377983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-108520" y="1916832"/>
            <a:ext cx="5183187" cy="4248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2400" dirty="0" smtClean="0"/>
              <a:t>    Второй день, как правило, считался днем для молодых. Незадолго до Масленицы игрались свадьбы. </a:t>
            </a:r>
            <a:endParaRPr lang="ru-RU" altLang="ja-JP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2400" dirty="0" smtClean="0"/>
              <a:t>    И теперь эти молодые семьи приглашались кататься с горы. </a:t>
            </a:r>
            <a:br>
              <a:rPr lang="ru-RU" altLang="ja-JP" sz="2400" dirty="0" smtClean="0"/>
            </a:br>
            <a:r>
              <a:rPr lang="ru-RU" altLang="ja-JP" sz="2400" dirty="0" smtClean="0"/>
              <a:t>В этот же самый день было не только катание с гор, но и длилось угощение блинами во всех домах: в эти дни молодые люди играл, водили хороводы, пели.</a:t>
            </a:r>
            <a:r>
              <a:rPr lang="ru-RU" altLang="ja-JP" sz="1800" dirty="0" smtClean="0"/>
              <a:t> </a:t>
            </a:r>
            <a:br>
              <a:rPr lang="ru-RU" altLang="ja-JP" sz="1800" dirty="0" smtClean="0"/>
            </a:br>
            <a:r>
              <a:rPr lang="ru-RU" altLang="ja-JP" sz="1800" dirty="0" smtClean="0"/>
              <a:t> </a:t>
            </a:r>
            <a:endParaRPr lang="ru-RU" sz="1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-32526" y="0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-1620688" y="2132856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Среда – «лакомка»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536" y="3133725"/>
            <a:ext cx="3770313" cy="37242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2400" dirty="0" smtClean="0"/>
              <a:t>    В среду тещи приглашали своих зятьев на блины. Даже есть выражение в русском языке       </a:t>
            </a:r>
            <a:endParaRPr lang="ru-RU" altLang="ja-JP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2400" dirty="0" smtClean="0"/>
              <a:t> </a:t>
            </a:r>
            <a:r>
              <a:rPr lang="ru-RU" altLang="ja-JP" sz="2400" dirty="0" smtClean="0"/>
              <a:t>«к теще на блины».  </a:t>
            </a:r>
            <a:endParaRPr lang="ru-RU" sz="2400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9552" y="5452342"/>
            <a:ext cx="28813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ja-JP" sz="2400" dirty="0"/>
              <a:t>Полакомившись блинами, гости пели песни. </a:t>
            </a:r>
            <a:endParaRPr lang="ru-RU" altLang="ja-JP" sz="2400" dirty="0"/>
          </a:p>
        </p:txBody>
      </p:sp>
      <p:pic>
        <p:nvPicPr>
          <p:cNvPr id="8" name="Picture 8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341" y="548680"/>
            <a:ext cx="464343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-30682" y="15668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ja-JP" sz="4000" b="1" dirty="0" smtClean="0">
                <a:solidFill>
                  <a:schemeClr val="accent6">
                    <a:lumMod val="50000"/>
                  </a:schemeClr>
                </a:solidFill>
              </a:rPr>
              <a:t>Четверг – «разгуляй»</a:t>
            </a:r>
            <a:r>
              <a:rPr lang="ru-RU" altLang="ja-JP" b="1" dirty="0" smtClean="0">
                <a:solidFill>
                  <a:schemeClr val="accent6">
                    <a:lumMod val="50000"/>
                  </a:schemeClr>
                </a:solidFill>
              </a:rPr>
              <a:t> 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1412776"/>
            <a:ext cx="4608513" cy="4581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1800" dirty="0" smtClean="0"/>
              <a:t>     </a:t>
            </a:r>
            <a:r>
              <a:rPr lang="ru-RU" altLang="ja-JP" sz="2400" dirty="0" smtClean="0"/>
              <a:t>     В этот день на праздник собирались все от мала до велика. </a:t>
            </a:r>
            <a:br>
              <a:rPr lang="ru-RU" altLang="ja-JP" sz="2400" dirty="0" smtClean="0"/>
            </a:br>
            <a:r>
              <a:rPr lang="ru-RU" altLang="ja-JP" sz="2400" dirty="0" smtClean="0"/>
              <a:t>Устраивались знаменитые кулачные бои, взятие снежных городков. </a:t>
            </a:r>
            <a:br>
              <a:rPr lang="ru-RU" altLang="ja-JP" sz="2400" dirty="0" smtClean="0"/>
            </a:br>
            <a:r>
              <a:rPr lang="ru-RU" altLang="ja-JP" sz="2400" dirty="0" smtClean="0"/>
              <a:t>      После взятия городка начинался пир горой, а затем остальные масленичные забавы, например, лазание на столб за подарком. </a:t>
            </a:r>
            <a:br>
              <a:rPr lang="ru-RU" altLang="ja-JP" sz="2400" dirty="0" smtClean="0"/>
            </a:br>
            <a:r>
              <a:rPr lang="ru-RU" altLang="ja-JP" sz="1800" dirty="0" smtClean="0"/>
              <a:t> </a:t>
            </a:r>
            <a:r>
              <a:rPr lang="ru-RU" altLang="ja-JP" sz="2400" dirty="0" smtClean="0"/>
              <a:t> </a:t>
            </a:r>
            <a:endParaRPr lang="ru-RU" sz="2400" dirty="0" smtClean="0"/>
          </a:p>
        </p:txBody>
      </p:sp>
      <p:pic>
        <p:nvPicPr>
          <p:cNvPr id="7" name="Picture 7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8038" y="2136976"/>
            <a:ext cx="43561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302" r="35858" b="17745"/>
          <a:stretch>
            <a:fillRect/>
          </a:stretch>
        </p:blipFill>
        <p:spPr bwMode="auto">
          <a:xfrm>
            <a:off x="-149888" y="-27740"/>
            <a:ext cx="9174682" cy="68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47664" y="192876"/>
            <a:ext cx="78501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ja-JP" sz="4000" b="1" dirty="0">
                <a:solidFill>
                  <a:schemeClr val="accent6">
                    <a:lumMod val="50000"/>
                  </a:schemeClr>
                </a:solidFill>
              </a:rPr>
              <a:t>Пятница – «тёщины вечёрки»  </a:t>
            </a:r>
            <a:endParaRPr lang="ru-RU" altLang="ja-JP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788024" y="1531288"/>
            <a:ext cx="4068763" cy="37242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ja-JP" sz="1800" dirty="0" smtClean="0"/>
              <a:t>      </a:t>
            </a:r>
            <a:r>
              <a:rPr lang="ru-RU" altLang="ja-JP" sz="2400" dirty="0" smtClean="0"/>
              <a:t>В этот день наступала очередь тещи — посещать зятя: для тещи пеклись блины. </a:t>
            </a:r>
            <a:br>
              <a:rPr lang="ru-RU" altLang="ja-JP" sz="2400" dirty="0" smtClean="0"/>
            </a:br>
            <a:r>
              <a:rPr lang="ru-RU" altLang="ja-JP" sz="2400" dirty="0" smtClean="0"/>
              <a:t>Зять должен был сам лично пригласить тещу. Теща же, приглашенная зятем, посылала зятю все, из чего и на чем пекут блины.     </a:t>
            </a:r>
            <a:br>
              <a:rPr lang="ru-RU" altLang="ja-JP" sz="2400" dirty="0" smtClean="0"/>
            </a:br>
            <a:r>
              <a:rPr lang="ru-RU" altLang="ja-JP" sz="2400" dirty="0" smtClean="0"/>
              <a:t> </a:t>
            </a:r>
            <a:endParaRPr lang="ru-RU" sz="2400" dirty="0" smtClean="0"/>
          </a:p>
        </p:txBody>
      </p:sp>
      <p:pic>
        <p:nvPicPr>
          <p:cNvPr id="7" name="Picture 10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770" y="2492896"/>
            <a:ext cx="4218963" cy="40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2395</Words>
  <Application>WPS Presentation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Microsoft YaHei</vt:lpstr>
      <vt:lpstr>Arial Unicode MS</vt:lpstr>
      <vt:lpstr>MS PGothic</vt:lpstr>
      <vt:lpstr>Тема Office</vt:lpstr>
      <vt:lpstr>PowerPoint 演示文稿</vt:lpstr>
      <vt:lpstr>Русский народный праздник</vt:lpstr>
      <vt:lpstr>PowerPoint 演示文稿</vt:lpstr>
      <vt:lpstr>PowerPoint 演示文稿</vt:lpstr>
      <vt:lpstr>Понедельник – «встреча» </vt:lpstr>
      <vt:lpstr>Вторник – «заигрыш»  </vt:lpstr>
      <vt:lpstr>Среда – «лакомка»</vt:lpstr>
      <vt:lpstr>Четверг – «разгуляй»  </vt:lpstr>
      <vt:lpstr>PowerPoint 演示文稿</vt:lpstr>
      <vt:lpstr>Суббота                                           «Золовкины посиделки»</vt:lpstr>
      <vt:lpstr>Прощеное воскресенье.</vt:lpstr>
      <vt:lpstr>Гори, гори ясно, чтобы не погасло, Чтобы все метели разом улетели!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15</cp:revision>
  <dcterms:created xsi:type="dcterms:W3CDTF">2024-03-03T10:39:00Z</dcterms:created>
  <dcterms:modified xsi:type="dcterms:W3CDTF">2025-03-04T16:08:15Z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E32964BAD9794601A0E875C70248A4EE_12</vt:lpwstr>
  </property>
  <property fmtid="{D5CDD505-2E9C-101B-9397-08002B2CF9AE}" pid="3" name="KSOProductBuildVer">
    <vt:lpwstr>1049-12.2.0.19805</vt:lpwstr>
  </property>
</Properties>
</file>