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type="screen4x3" cy="6858000" cx="9144000"/>
  <p:notesSz cx="6858000" cy="9144000"/>
  <p:defaultTextStyle>
    <a:defPPr>
      <a:defRPr lang="ru-RU"/>
    </a:defPPr>
    <a:lvl1pPr algn="l" fontAlgn="base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kern="1200">
        <a:solidFill>
          <a:schemeClr val="tx1"/>
        </a:solidFill>
        <a:latin typeface="Arial" charset="0"/>
        <a:ea typeface="+mn-ea"/>
        <a:cs typeface="+mn-cs"/>
      </a:defRPr>
    </a:lvl6pPr>
    <a:lvl7pPr algn="l" defTabSz="914400" eaLnBrk="1" hangingPunct="1" latinLnBrk="0" marL="2743200" rtl="0">
      <a:defRPr kern="1200">
        <a:solidFill>
          <a:schemeClr val="tx1"/>
        </a:solidFill>
        <a:latin typeface="Arial" charset="0"/>
        <a:ea typeface="+mn-ea"/>
        <a:cs typeface="+mn-cs"/>
      </a:defRPr>
    </a:lvl7pPr>
    <a:lvl8pPr algn="l" defTabSz="914400" eaLnBrk="1" hangingPunct="1" latinLnBrk="0" marL="3200400" rtl="0">
      <a:defRPr kern="1200">
        <a:solidFill>
          <a:schemeClr val="tx1"/>
        </a:solidFill>
        <a:latin typeface="Arial" charset="0"/>
        <a:ea typeface="+mn-ea"/>
        <a:cs typeface="+mn-cs"/>
      </a:defRPr>
    </a:lvl8pPr>
    <a:lvl9pPr algn="l" defTabSz="914400" eaLnBrk="1" hangingPunct="1" latinLnBrk="0" marL="3657600" rtl="0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clrMru>
    <a:srgbClr val="201208"/>
    <a:srgbClr val="F6EADB"/>
    <a:srgbClr val="302112"/>
    <a:srgbClr val="FEFDFD"/>
    <a:srgbClr val="FFFFCC"/>
    <a:srgbClr val="49331C"/>
    <a:srgbClr val="64361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000" autoAdjust="0"/>
    <p:restoredTop sz="94660"/>
  </p:normalViewPr>
  <p:slideViewPr>
    <p:cSldViewPr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tableStyles" Target="tableStyle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customXml" Target="../customXml/item1.xml"/><Relationship Id="rId25" Type="http://schemas.openxmlformats.org/officeDocument/2006/relationships/customXmlProps" Target="../customXml/itemProps1.xml"/><Relationship Id="rId26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6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6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6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audio" Target="../media/media1.wav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audio" Target="../media/media1.wav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audio" Target="../media/media1.wav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audio" Target="../media/media1.wav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audio" Target="../media/media1.wav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audio" Target="../media/media1.wav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audio" Target="../media/media1.wav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audio" Target="../media/media1.wav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audio" Target="../media/media1.wav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audio" Target="../media/media1.wav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audio" Target="../media/media1.wav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Титульный слайд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5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 indent="0" marL="0">
              <a:buNone/>
            </a:lvl1pPr>
            <a:lvl2pPr algn="ctr" indent="0" marL="457200">
              <a:buNone/>
            </a:lvl2pPr>
            <a:lvl3pPr algn="ctr" indent="0" marL="914400">
              <a:buNone/>
            </a:lvl3pPr>
            <a:lvl4pPr algn="ctr" indent="0" marL="1371600">
              <a:buNone/>
            </a:lvl4pPr>
            <a:lvl5pPr algn="ctr" indent="0" marL="1828800">
              <a:buNone/>
            </a:lvl5pPr>
            <a:lvl6pPr algn="ctr" indent="0" marL="2286000">
              <a:buNone/>
            </a:lvl6pPr>
            <a:lvl7pPr algn="ctr" indent="0" marL="2743200">
              <a:buNone/>
            </a:lvl7pPr>
            <a:lvl8pPr algn="ctr" indent="0" marL="3200400">
              <a:buNone/>
            </a:lvl8pPr>
            <a:lvl9pPr algn="ctr" indent="0" marL="3657600">
              <a:buNone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4858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58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58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E23CC9-8599-40C2-B83C-051F0C507C1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/>
          </p:stSnd>
        </p:sndAc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642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4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64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4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ADF3BC-E199-4D1D-9263-2C52015494C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/>
          </p:stSnd>
        </p:sndAc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ый заголовок и текст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p>
            <a:r>
              <a:rPr lang="ru-RU"/>
              <a:t>Образец заголовка</a:t>
            </a:r>
          </a:p>
        </p:txBody>
      </p:sp>
      <p:sp>
        <p:nvSpPr>
          <p:cNvPr id="1048631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3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63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3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A199164-58AD-4997-A150-394C75E7623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/>
          </p:stSnd>
        </p:sndAc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595" name="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9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59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59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0954A5C-4585-4C76-B41F-B3CDCC1141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/>
          </p:stSnd>
        </p:sndAc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Заголовок раздела"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589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indent="0" marL="0">
              <a:buNone/>
              <a:defRPr sz="2000"/>
            </a:lvl1pPr>
            <a:lvl2pPr indent="0" marL="457200">
              <a:buNone/>
              <a:defRPr sz="1800"/>
            </a:lvl2pPr>
            <a:lvl3pPr indent="0" marL="914400">
              <a:buNone/>
              <a:defRPr sz="1600"/>
            </a:lvl3pPr>
            <a:lvl4pPr indent="0" marL="1371600">
              <a:buNone/>
              <a:defRPr sz="1400"/>
            </a:lvl4pPr>
            <a:lvl5pPr indent="0" marL="1828800">
              <a:buNone/>
              <a:defRPr sz="1400"/>
            </a:lvl5pPr>
            <a:lvl6pPr indent="0" marL="2286000">
              <a:buNone/>
              <a:defRPr sz="1400"/>
            </a:lvl6pPr>
            <a:lvl7pPr indent="0" marL="2743200">
              <a:buNone/>
              <a:defRPr sz="1400"/>
            </a:lvl7pPr>
            <a:lvl8pPr indent="0" marL="3200400">
              <a:buNone/>
              <a:defRPr sz="1400"/>
            </a:lvl8pPr>
            <a:lvl9pPr indent="0" marL="365760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59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59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59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A2D14AC-CD3D-4EB4-B775-E9E2A79B34B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/>
          </p:stSnd>
        </p:sndAc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647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48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4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65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5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D4E20B4-8453-4B02-BE08-C72E0AAD5AD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/>
          </p:stSnd>
        </p:sndAc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Сравнение"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607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08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09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10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11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612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13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5836692-B0CD-4C4C-91B8-0898E94705C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/>
          </p:stSnd>
        </p:sndAc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62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62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2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9B14292-C26F-49B6-A71B-F1F45297A31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/>
          </p:stSnd>
        </p:sndAc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ой слайд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65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5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E96EEB7-9344-473D-9894-0D2F6B02DB3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/>
          </p:stSnd>
        </p:sndAc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Объект с подписью"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56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57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5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65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6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700BEC2-38D7-4B4D-B8AF-2417DEF2C83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/>
          </p:stSnd>
        </p:sndAc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с подписью"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36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048637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3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63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4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C23AF99-79BD-4CD5-B3C4-43478B6B940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"/>
          </p:stSnd>
        </p:sndAc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audio" Target="../media/media1.wav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0" bIns="45720" compatLnSpc="1" lIns="91440" numCol="1" rIns="91440" tIns="45720" vert="horz" wrap="square">
            <a:prstTxWarp prst="textNoShape"/>
          </a:bodyPr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485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7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20" compatLnSpc="1" lIns="91440" numCol="1" rIns="91440" tIns="45720" vert="horz" wrap="square">
            <a:prstTxWarp prst="textNoShape"/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4857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20" compatLnSpc="1" lIns="91440" numCol="1" rIns="91440" tIns="45720" vert="horz" wrap="square">
            <a:prstTxWarp prst="textNoShape"/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4858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20" compatLnSpc="1" lIns="91440" numCol="1" rIns="91440" tIns="45720" vert="horz" wrap="square">
            <a:prstTxWarp prst="textNoShape"/>
          </a:bodyPr>
          <a:lstStyle>
            <a:lvl1pPr algn="r">
              <a:defRPr sz="1400"/>
            </a:lvl1pPr>
          </a:lstStyle>
          <a:p>
            <a:fld id="{04EDBBAA-2DF8-4AB0-BE05-F46D4D464EF6}" type="slidenum">
              <a:rPr lang="ru-RU"/>
              <a:t>‹#›</a:t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2"/>
          </p:stSnd>
        </p:sndAc>
      </p:transition>
    </mc:Choice>
    <mc:Fallback>
      <p:transition spd="slow">
        <p:fade/>
      </p:transition>
    </mc:Fallback>
  </mc:AlternateContent>
  <p:txStyles>
    <p:titleStyle>
      <a:lvl1pPr algn="ctr" eaLnBrk="1" fontAlgn="base" hangingPunct="1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eaLnBrk="1" fontAlgn="base" hangingPunct="1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eaLnBrk="1" fontAlgn="base" hangingPunct="1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eaLnBrk="1" fontAlgn="base" hangingPunct="1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eaLnBrk="1" fontAlgn="base" hangingPunct="1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algn="ctr" eaLnBrk="1" fontAlgn="base" hangingPunct="1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algn="ctr" eaLnBrk="1" fontAlgn="base" hangingPunct="1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algn="ctr" eaLnBrk="1" fontAlgn="base" hangingPunct="1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algn="ctr" eaLnBrk="1" fontAlgn="base" hangingPunct="1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algn="l" eaLnBrk="1" fontAlgn="base" hangingPunct="1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algn="l" eaLnBrk="1" fontAlgn="base" hangingPunct="1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algn="l" eaLnBrk="1" fontAlgn="base" hangingPunct="1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algn="l" eaLnBrk="1" fontAlgn="base" hangingPunct="1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algn="l" eaLnBrk="1" fontAlgn="base" hangingPunct="1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algn="l" eaLnBrk="1" fontAlgn="base" hangingPunct="1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algn="l" eaLnBrk="1" fontAlgn="base" hangingPunct="1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algn="l" eaLnBrk="1" fontAlgn="base" hangingPunct="1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algn="l" eaLnBrk="1" fontAlgn="base" hangingPunct="1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audio" Target="../media/media1.wav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0.jpeg"/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1.jpeg"/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2.jpeg"/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3.jpeg"/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4.jpeg"/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audio" Target="../media/media1.wav"/><Relationship Id="rId5" Type="http://schemas.openxmlformats.org/officeDocument/2006/relationships/slideLayout" Target="../slideLayouts/slideLayout5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7.jpeg"/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8.jpeg"/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9.png"/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audio" Target="../media/media1.wav"/><Relationship Id="rId3" Type="http://schemas.openxmlformats.org/officeDocument/2006/relationships/slideLayout" Target="../slideLayouts/slideLayout3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png"/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4.jpeg"/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5.jpeg"/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6.jpeg"/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7.jpeg"/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8.jpeg"/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9.jpeg"/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6293" y="1700808"/>
            <a:ext cx="8640960" cy="1834936"/>
          </a:xfrm>
        </p:spPr>
        <p:txBody>
          <a:bodyPr/>
          <a:p>
            <a:r>
              <a:rPr dirty="0" sz="10000" lang="ru-RU">
                <a:solidFill>
                  <a:srgbClr val="F6EADB"/>
                </a:solidFill>
                <a:latin typeface="Andantino script" panose="02000400000000000000" pitchFamily="2" charset="0"/>
              </a:rPr>
              <a:t>Моя родословная</a:t>
            </a:r>
          </a:p>
        </p:txBody>
      </p:sp>
      <p:sp>
        <p:nvSpPr>
          <p:cNvPr id="1048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0309" y="3645024"/>
            <a:ext cx="8496944" cy="1512168"/>
          </a:xfrm>
        </p:spPr>
        <p:txBody>
          <a:bodyPr/>
          <a:p>
            <a:pPr algn="r"/>
            <a:r>
              <a:rPr b="1" dirty="0" sz="2000" lang="ru-RU">
                <a:solidFill>
                  <a:srgbClr val="201208"/>
                </a:solidFill>
                <a:latin typeface="Andantino script" panose="02000400000000000000" pitchFamily="2" charset="0"/>
              </a:rPr>
              <a:t>Выполнил: Карамзина Анна</a:t>
            </a:r>
          </a:p>
          <a:p>
            <a:endParaRPr b="1" dirty="0" lang="ru-RU">
              <a:solidFill>
                <a:srgbClr val="302112"/>
              </a:solidFill>
              <a:latin typeface="Andantino script" panose="02000400000000000000" pitchFamily="2" charset="0"/>
            </a:endParaRPr>
          </a:p>
          <a:p>
            <a:endParaRPr b="1" lang="ru-RU">
              <a:solidFill>
                <a:srgbClr val="302112"/>
              </a:solidFill>
              <a:latin typeface="Andantino script" panose="02000400000000000000" pitchFamily="2" charset="0"/>
            </a:endParaRPr>
          </a:p>
          <a:p>
            <a:endParaRPr b="1" dirty="0" lang="ru-RU">
              <a:solidFill>
                <a:srgbClr val="302112"/>
              </a:solidFill>
              <a:latin typeface="Andantino script" panose="02000400000000000000" pitchFamily="2" charset="0"/>
            </a:endParaRPr>
          </a:p>
          <a:p>
            <a:r>
              <a:rPr b="1" dirty="0" lang="ru-RU">
                <a:solidFill>
                  <a:srgbClr val="201208"/>
                </a:solidFill>
                <a:latin typeface="Andantino script" panose="02000400000000000000" pitchFamily="2" charset="0"/>
              </a:rPr>
              <a:t>Зеленогорский 2024.</a:t>
            </a:r>
          </a:p>
          <a:p>
            <a:pPr algn="r"/>
            <a:endParaRPr b="1" dirty="0" lang="ru-RU">
              <a:solidFill>
                <a:srgbClr val="302112"/>
              </a:solidFill>
              <a:latin typeface="Andantino script" panose="020004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2"/>
          </p:stSnd>
        </p:sndAc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Текст 2"/>
          <p:cNvSpPr>
            <a:spLocks noGrp="1"/>
          </p:cNvSpPr>
          <p:nvPr>
            <p:ph type="body" idx="1"/>
          </p:nvPr>
        </p:nvSpPr>
        <p:spPr>
          <a:xfrm>
            <a:off x="675828" y="1018589"/>
            <a:ext cx="4184204" cy="4752528"/>
          </a:xfrm>
        </p:spPr>
        <p:txBody>
          <a:bodyPr/>
          <a:p>
            <a:pPr algn="just"/>
            <a:r>
              <a:rPr dirty="0" sz="2000" lang="ru-RU"/>
              <a:t> Мой прадед </a:t>
            </a:r>
            <a:r>
              <a:rPr dirty="0" sz="2000" lang="ru-RU" err="1"/>
              <a:t>Абрашкин</a:t>
            </a:r>
            <a:r>
              <a:rPr dirty="0" sz="2000" lang="ru-RU"/>
              <a:t> Петр Иванович 1932 г.р. Родился в Хабаровском крае. В г. Белово переехал со своей матерью в юности. Всю жизнь проработал на стройке.  В данный момент на пенсии занимается домашним хозяйством.</a:t>
            </a:r>
          </a:p>
          <a:p>
            <a:pPr algn="just"/>
            <a:endParaRPr dirty="0" sz="2000" lang="ru-RU"/>
          </a:p>
          <a:p>
            <a:pPr algn="just"/>
            <a:endParaRPr dirty="0" sz="2000" lang="ru-RU"/>
          </a:p>
          <a:p>
            <a:pPr algn="just"/>
            <a:endParaRPr dirty="0" sz="2000" lang="ru-RU"/>
          </a:p>
          <a:p>
            <a:pPr algn="just"/>
            <a:endParaRPr dirty="0" sz="2000" lang="ru-RU"/>
          </a:p>
          <a:p>
            <a:pPr algn="just"/>
            <a:endParaRPr dirty="0" sz="2000" lang="ru-RU"/>
          </a:p>
        </p:txBody>
      </p:sp>
      <p:pic>
        <p:nvPicPr>
          <p:cNvPr id="2097159" name="Объект 1"/>
          <p:cNvPicPr>
            <a:picLocks noChangeAspect="1" noGrp="1"/>
          </p:cNvPicPr>
          <p:nvPr>
            <p:ph sz="half" idx="2"/>
          </p:nvPr>
        </p:nvPicPr>
        <p:blipFill rotWithShape="1">
          <a:blip xmlns:r="http://schemas.openxmlformats.org/officeDocument/2006/relationships" r:embed="rId2" cstate="print"/>
          <a:srcRect b="11430"/>
          <a:stretch>
            <a:fillRect/>
          </a:stretch>
        </p:blipFill>
        <p:spPr>
          <a:xfrm>
            <a:off x="4860032" y="1018589"/>
            <a:ext cx="3579591" cy="4752528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3"/>
          </p:stSnd>
        </p:sndAc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Текст 4"/>
          <p:cNvSpPr txBox="1"/>
          <p:nvPr/>
        </p:nvSpPr>
        <p:spPr>
          <a:xfrm>
            <a:off x="4181802" y="1052736"/>
            <a:ext cx="4143941" cy="4464496"/>
          </a:xfrm>
          <a:prstGeom prst="rect"/>
        </p:spPr>
        <p:txBody>
          <a:bodyPr/>
          <a:lstStyle>
            <a:lvl1pPr algn="l" eaLnBrk="1" fontAlgn="base" hangingPunct="1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eaLnBrk="1" fontAlgn="base" hangingPunct="1" indent="-285750" marL="742950" rtl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algn="l" eaLnBrk="1" fontAlgn="base" hangingPunct="1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algn="l" eaLnBrk="1" fontAlgn="base" hangingPunct="1" indent="-228600" marL="1600200" rtl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algn="l" eaLnBrk="1" fontAlgn="base" hangingPunct="1" indent="-228600" marL="2057400" rtl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algn="l" eaLnBrk="1" fontAlgn="base" hangingPunct="1" indent="-228600" marL="2514600" rtl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algn="l" eaLnBrk="1" fontAlgn="base" hangingPunct="1" indent="-228600" marL="2971800" rtl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algn="l" eaLnBrk="1" fontAlgn="base" hangingPunct="1" indent="-228600" marL="3429000" rtl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algn="l" eaLnBrk="1" fontAlgn="base" hangingPunct="1" indent="-228600" marL="3886200" rtl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indent="0" marL="0">
              <a:buNone/>
            </a:pPr>
            <a:r>
              <a:rPr b="1" dirty="0" sz="2000" kern="0" lang="ru-RU">
                <a:solidFill>
                  <a:srgbClr val="302112"/>
                </a:solidFill>
              </a:rPr>
              <a:t>Моя прабабушка </a:t>
            </a:r>
            <a:r>
              <a:rPr b="1" dirty="0" sz="2000" kern="0" lang="ru-RU" err="1">
                <a:solidFill>
                  <a:srgbClr val="302112"/>
                </a:solidFill>
              </a:rPr>
              <a:t>Абрашкина</a:t>
            </a:r>
            <a:r>
              <a:rPr b="1" dirty="0" sz="2000" kern="0" lang="ru-RU">
                <a:solidFill>
                  <a:srgbClr val="302112"/>
                </a:solidFill>
              </a:rPr>
              <a:t>, в девичестве  </a:t>
            </a:r>
            <a:r>
              <a:rPr b="1" dirty="0" sz="2000" kern="0" lang="ru-RU" err="1">
                <a:solidFill>
                  <a:srgbClr val="302112"/>
                </a:solidFill>
              </a:rPr>
              <a:t>Брайковская</a:t>
            </a:r>
            <a:r>
              <a:rPr b="1" dirty="0" sz="2000" kern="0" lang="ru-RU">
                <a:solidFill>
                  <a:srgbClr val="302112"/>
                </a:solidFill>
              </a:rPr>
              <a:t>, Вера Ивановна 1933-2018 </a:t>
            </a:r>
            <a:r>
              <a:rPr b="1" dirty="0" sz="2000" kern="0" lang="ru-RU" err="1">
                <a:solidFill>
                  <a:srgbClr val="302112"/>
                </a:solidFill>
              </a:rPr>
              <a:t>г.г</a:t>
            </a:r>
            <a:r>
              <a:rPr b="1" dirty="0" sz="2000" kern="0" lang="ru-RU">
                <a:solidFill>
                  <a:srgbClr val="302112"/>
                </a:solidFill>
              </a:rPr>
              <a:t>. Окончив Омское мед. училище, получила профессию акушерки. Но  работала всю жизнь в Санэпидстанции, помощником эпидемиолога. Очень любила старые фильмы и знала всех артистов.</a:t>
            </a:r>
          </a:p>
        </p:txBody>
      </p:sp>
      <p:pic>
        <p:nvPicPr>
          <p:cNvPr id="2097160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 cstate="print"/>
          <a:srcRect b="13372"/>
          <a:stretch>
            <a:fillRect/>
          </a:stretch>
        </p:blipFill>
        <p:spPr>
          <a:xfrm>
            <a:off x="755576" y="1052736"/>
            <a:ext cx="3426226" cy="4464496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3"/>
          </p:stSnd>
        </p:sndAc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27984" y="994972"/>
            <a:ext cx="4246240" cy="4704927"/>
          </a:xfrm>
        </p:spPr>
        <p:txBody>
          <a:bodyPr/>
          <a:p>
            <a:pPr algn="just"/>
            <a:r>
              <a:rPr b="1" dirty="0" sz="2000" lang="ru-RU">
                <a:solidFill>
                  <a:srgbClr val="302112"/>
                </a:solidFill>
                <a:latin typeface="+mn-lt"/>
              </a:rPr>
              <a:t>Мой прадед Еремеев Моисей Платонович 1930-1995г.г Родился в деревне Теплая Гора. Всю жизнь прожил в деревне </a:t>
            </a:r>
            <a:r>
              <a:rPr b="1" dirty="0" sz="2000" lang="ru-RU" err="1">
                <a:solidFill>
                  <a:srgbClr val="302112"/>
                </a:solidFill>
                <a:latin typeface="+mn-lt"/>
              </a:rPr>
              <a:t>Тыхта</a:t>
            </a:r>
            <a:r>
              <a:rPr b="1" dirty="0" sz="2000" lang="ru-RU">
                <a:solidFill>
                  <a:srgbClr val="302112"/>
                </a:solidFill>
                <a:latin typeface="+mn-lt"/>
              </a:rPr>
              <a:t>, был председателем колхоза, а также комбайнером, трактористом и т.д. Имел звание Ветеран труда.  Семья была многодетной, 9 детей. Все выросли достойными людьми. </a:t>
            </a: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endParaRPr b="1" dirty="0" sz="2000" lang="ru-RU">
              <a:solidFill>
                <a:srgbClr val="302112"/>
              </a:solidFill>
              <a:latin typeface="+mn-lt"/>
            </a:endParaRPr>
          </a:p>
        </p:txBody>
      </p:sp>
      <p:pic>
        <p:nvPicPr>
          <p:cNvPr id="2097161" name="Рисунок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12792" t="388" r="36711" b="15744"/>
          <a:stretch>
            <a:fillRect/>
          </a:stretch>
        </p:blipFill>
        <p:spPr>
          <a:xfrm>
            <a:off x="611559" y="994972"/>
            <a:ext cx="3799417" cy="4732607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3"/>
          </p:stSnd>
        </p:sndAc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Текст 2"/>
          <p:cNvSpPr>
            <a:spLocks noGrp="1"/>
          </p:cNvSpPr>
          <p:nvPr>
            <p:ph type="body" idx="1"/>
          </p:nvPr>
        </p:nvSpPr>
        <p:spPr>
          <a:xfrm>
            <a:off x="675828" y="1018588"/>
            <a:ext cx="4184204" cy="4930691"/>
          </a:xfrm>
        </p:spPr>
        <p:txBody>
          <a:bodyPr/>
          <a:p>
            <a:pPr algn="just"/>
            <a:r>
              <a:rPr dirty="0" sz="2000" lang="ru-RU"/>
              <a:t> Моя прабабушка </a:t>
            </a:r>
            <a:r>
              <a:rPr dirty="0" sz="2000" lang="ru-RU" err="1"/>
              <a:t>Еремеева</a:t>
            </a:r>
            <a:r>
              <a:rPr dirty="0" sz="2000" lang="ru-RU"/>
              <a:t>, в девичестве Иванова, Евфросиния  Яковлевна 1929-2007г.г Родилась в деревне </a:t>
            </a:r>
            <a:r>
              <a:rPr dirty="0" sz="2000" lang="ru-RU" err="1"/>
              <a:t>Кучум</a:t>
            </a:r>
            <a:r>
              <a:rPr dirty="0" sz="2000" lang="ru-RU"/>
              <a:t>. Осталась сиротой в 9 лет. Ей самой пришлось воспитывать младших братьев и сестер.  Выйдя замуж родила 11 детей, 9 из которых дожили до взрослого возраста. Имеет звания Ветеран ВОВ труженик тыла, Ветеран  труда, а так же медали Материнства </a:t>
            </a:r>
            <a:r>
              <a:rPr dirty="0" sz="2000" lang="en-US"/>
              <a:t>I,II,III</a:t>
            </a:r>
            <a:r>
              <a:rPr dirty="0" sz="2000" lang="ru-RU"/>
              <a:t>ст. И носила высокое звание Мать Героиня. </a:t>
            </a:r>
          </a:p>
        </p:txBody>
      </p:sp>
      <p:pic>
        <p:nvPicPr>
          <p:cNvPr id="2097162" name="Объект 1"/>
          <p:cNvPicPr>
            <a:picLocks noChangeAspect="1" noGrp="1"/>
          </p:cNvPicPr>
          <p:nvPr>
            <p:ph sz="half" idx="2"/>
          </p:nvPr>
        </p:nvPicPr>
        <p:blipFill rotWithShape="1">
          <a:blip xmlns:r="http://schemas.openxmlformats.org/officeDocument/2006/relationships" r:embed="rId2"/>
          <a:srcRect b="4318"/>
          <a:stretch>
            <a:fillRect/>
          </a:stretch>
        </p:blipFill>
        <p:spPr>
          <a:xfrm>
            <a:off x="5047485" y="1018589"/>
            <a:ext cx="3443559" cy="4930690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3"/>
          </p:stSnd>
        </p:sndAc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05136"/>
            <a:ext cx="4246240" cy="4680520"/>
          </a:xfrm>
        </p:spPr>
        <p:txBody>
          <a:bodyPr/>
          <a:p>
            <a:pPr algn="just"/>
            <a:r>
              <a:rPr b="1" dirty="0" sz="2000" lang="ru-RU">
                <a:solidFill>
                  <a:srgbClr val="302112"/>
                </a:solidFill>
                <a:latin typeface="+mn-lt"/>
              </a:rPr>
              <a:t>Моя прабабушка </a:t>
            </a:r>
            <a:r>
              <a:rPr b="1" dirty="0" sz="2000" lang="ru-RU" err="1">
                <a:solidFill>
                  <a:srgbClr val="302112"/>
                </a:solidFill>
                <a:latin typeface="+mn-lt"/>
              </a:rPr>
              <a:t>Причиско</a:t>
            </a:r>
            <a:r>
              <a:rPr b="1" dirty="0" sz="2000" lang="ru-RU">
                <a:solidFill>
                  <a:srgbClr val="302112"/>
                </a:solidFill>
                <a:latin typeface="+mn-lt"/>
              </a:rPr>
              <a:t>, в девичестве </a:t>
            </a:r>
            <a:r>
              <a:rPr b="1" dirty="0" sz="2000" lang="ru-RU" err="1">
                <a:solidFill>
                  <a:srgbClr val="302112"/>
                </a:solidFill>
                <a:latin typeface="+mn-lt"/>
              </a:rPr>
              <a:t>Балыкова</a:t>
            </a:r>
            <a:r>
              <a:rPr b="1" dirty="0" sz="2000" lang="ru-RU">
                <a:solidFill>
                  <a:srgbClr val="302112"/>
                </a:solidFill>
                <a:latin typeface="+mn-lt"/>
              </a:rPr>
              <a:t>, Нина Кирилловна 1925-2018г.г. Ей пришлось жить не в самый легкий период нашей страны. Война заставила пойти работать с 16 лет на завод «</a:t>
            </a:r>
            <a:r>
              <a:rPr b="1" dirty="0" sz="2000" lang="ru-RU" err="1">
                <a:solidFill>
                  <a:srgbClr val="302112"/>
                </a:solidFill>
                <a:latin typeface="+mn-lt"/>
              </a:rPr>
              <a:t>Коксохим</a:t>
            </a:r>
            <a:r>
              <a:rPr b="1" dirty="0" sz="2000" lang="ru-RU">
                <a:solidFill>
                  <a:srgbClr val="302112"/>
                </a:solidFill>
                <a:latin typeface="+mn-lt"/>
              </a:rPr>
              <a:t>» г. Кемерово. А  после войны устроилась на телефонной станции связистом. Имела звание труженик тыла и многочисленные награды. </a:t>
            </a: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endParaRPr b="1" dirty="0" sz="2000" lang="ru-RU">
              <a:solidFill>
                <a:srgbClr val="302112"/>
              </a:solidFill>
              <a:latin typeface="+mn-lt"/>
            </a:endParaRPr>
          </a:p>
        </p:txBody>
      </p:sp>
      <p:pic>
        <p:nvPicPr>
          <p:cNvPr id="2097163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b="9401"/>
          <a:stretch>
            <a:fillRect/>
          </a:stretch>
        </p:blipFill>
        <p:spPr>
          <a:xfrm>
            <a:off x="4932040" y="1005135"/>
            <a:ext cx="3426284" cy="468052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3"/>
          </p:stSnd>
        </p:sndAc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Текст 1"/>
          <p:cNvSpPr>
            <a:spLocks noGrp="1"/>
          </p:cNvSpPr>
          <p:nvPr>
            <p:ph type="body" idx="1"/>
          </p:nvPr>
        </p:nvSpPr>
        <p:spPr>
          <a:xfrm>
            <a:off x="462035" y="476671"/>
            <a:ext cx="3674639" cy="1698203"/>
          </a:xfrm>
        </p:spPr>
        <p:txBody>
          <a:bodyPr/>
          <a:p>
            <a:r>
              <a:rPr dirty="0" sz="2000" lang="ru-RU"/>
              <a:t>О моем  прапрадеде  </a:t>
            </a:r>
            <a:r>
              <a:rPr dirty="0" sz="2000" lang="ru-RU" err="1"/>
              <a:t>Брайковском</a:t>
            </a:r>
            <a:r>
              <a:rPr dirty="0" sz="2000" lang="ru-RU"/>
              <a:t> Николае Ивановиче известно не много. Известно, что он работал агрономом. </a:t>
            </a:r>
          </a:p>
        </p:txBody>
      </p:sp>
      <p:sp>
        <p:nvSpPr>
          <p:cNvPr id="1048620" name="Текст 3"/>
          <p:cNvSpPr>
            <a:spLocks noGrp="1"/>
          </p:cNvSpPr>
          <p:nvPr>
            <p:ph type="body" sz="quarter" idx="3"/>
          </p:nvPr>
        </p:nvSpPr>
        <p:spPr>
          <a:xfrm>
            <a:off x="4502223" y="476672"/>
            <a:ext cx="4184578" cy="1698203"/>
          </a:xfrm>
        </p:spPr>
        <p:txBody>
          <a:bodyPr/>
          <a:p>
            <a:r>
              <a:rPr dirty="0" sz="2000" lang="ru-RU"/>
              <a:t>Моя прапрабабушка </a:t>
            </a:r>
            <a:r>
              <a:rPr dirty="0" sz="2000" lang="ru-RU" err="1"/>
              <a:t>Брайковская</a:t>
            </a:r>
            <a:r>
              <a:rPr dirty="0" sz="2000" lang="ru-RU"/>
              <a:t>, в девичестве</a:t>
            </a:r>
            <a:r>
              <a:rPr dirty="0" sz="2000" lang="en-US"/>
              <a:t> </a:t>
            </a:r>
            <a:r>
              <a:rPr dirty="0" sz="2000" lang="ru-RU" err="1"/>
              <a:t>Вардакова</a:t>
            </a:r>
            <a:r>
              <a:rPr dirty="0" sz="2000" lang="ru-RU"/>
              <a:t>, Валентина Ивановна 1909-1988 </a:t>
            </a:r>
            <a:r>
              <a:rPr dirty="0" sz="2000" lang="ru-RU" err="1"/>
              <a:t>гг</a:t>
            </a:r>
            <a:r>
              <a:rPr dirty="0" sz="2000" lang="ru-RU"/>
              <a:t> . Учитель начальных классов.</a:t>
            </a:r>
          </a:p>
        </p:txBody>
      </p:sp>
      <p:pic>
        <p:nvPicPr>
          <p:cNvPr id="2097164" name="Объект 5"/>
          <p:cNvPicPr>
            <a:picLocks noChangeAspect="1" noGrp="1"/>
          </p:cNvPicPr>
          <p:nvPr>
            <p:ph sz="quarter" idx="4"/>
          </p:nvPr>
        </p:nvPicPr>
        <p:blipFill rotWithShape="1">
          <a:blip xmlns:r="http://schemas.openxmlformats.org/officeDocument/2006/relationships" r:embed="rId2"/>
          <a:srcRect t="6226" b="9943"/>
          <a:stretch>
            <a:fillRect/>
          </a:stretch>
        </p:blipFill>
        <p:spPr>
          <a:xfrm>
            <a:off x="4992005" y="2183360"/>
            <a:ext cx="3347813" cy="4178530"/>
          </a:xfrm>
        </p:spPr>
      </p:pic>
      <p:pic>
        <p:nvPicPr>
          <p:cNvPr id="2097165" name="Объект 2"/>
          <p:cNvPicPr>
            <a:picLocks noChangeAspect="1" noGrp="1"/>
          </p:cNvPicPr>
          <p:nvPr>
            <p:ph sz="half" idx="2"/>
          </p:nvPr>
        </p:nvPicPr>
        <p:blipFill rotWithShape="1">
          <a:blip xmlns:r="http://schemas.openxmlformats.org/officeDocument/2006/relationships" r:embed="rId3" cstate="print"/>
          <a:srcRect t="6379" b="10166"/>
          <a:stretch>
            <a:fillRect/>
          </a:stretch>
        </p:blipFill>
        <p:spPr>
          <a:xfrm>
            <a:off x="827583" y="2174875"/>
            <a:ext cx="3309091" cy="4131684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/>
          </p:stSnd>
        </p:sndAc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Объект 5"/>
          <p:cNvPicPr>
            <a:picLocks noChangeAspect="1" noGrp="1"/>
          </p:cNvPicPr>
          <p:nvPr>
            <p:ph sz="half" idx="2"/>
          </p:nvPr>
        </p:nvPicPr>
        <p:blipFill rotWithShape="1">
          <a:blip xmlns:r="http://schemas.openxmlformats.org/officeDocument/2006/relationships" r:embed="rId2" cstate="print"/>
          <a:srcRect b="13856"/>
          <a:stretch>
            <a:fillRect/>
          </a:stretch>
        </p:blipFill>
        <p:spPr>
          <a:xfrm>
            <a:off x="755576" y="692149"/>
            <a:ext cx="3770980" cy="5049597"/>
          </a:xfrm>
        </p:spPr>
      </p:pic>
      <p:sp>
        <p:nvSpPr>
          <p:cNvPr id="1048621" name="Текст 3"/>
          <p:cNvSpPr>
            <a:spLocks noGrp="1"/>
          </p:cNvSpPr>
          <p:nvPr>
            <p:ph type="body" sz="quarter" idx="3"/>
          </p:nvPr>
        </p:nvSpPr>
        <p:spPr>
          <a:xfrm>
            <a:off x="4526556" y="692695"/>
            <a:ext cx="4041775" cy="5049051"/>
          </a:xfrm>
        </p:spPr>
        <p:txBody>
          <a:bodyPr/>
          <a:p>
            <a:pPr lvl="0"/>
            <a:r>
              <a:rPr dirty="0" sz="2000" lang="ru-RU">
                <a:solidFill>
                  <a:srgbClr val="000000"/>
                </a:solidFill>
              </a:rPr>
              <a:t>Занимаясь подбором материала, я узнал довольно интересный факт.</a:t>
            </a:r>
          </a:p>
          <a:p>
            <a:pPr lvl="0"/>
            <a:r>
              <a:rPr dirty="0" sz="2000" lang="ru-RU">
                <a:solidFill>
                  <a:srgbClr val="000000"/>
                </a:solidFill>
              </a:rPr>
              <a:t> Мой прапрадед Балыков Кирилл Сергеевич  жил и работал в г. </a:t>
            </a:r>
            <a:r>
              <a:rPr dirty="0" sz="2000" lang="ru-RU" err="1">
                <a:solidFill>
                  <a:srgbClr val="000000"/>
                </a:solidFill>
              </a:rPr>
              <a:t>Пертрограде</a:t>
            </a:r>
            <a:r>
              <a:rPr dirty="0" sz="2000" lang="ru-RU">
                <a:solidFill>
                  <a:srgbClr val="000000"/>
                </a:solidFill>
              </a:rPr>
              <a:t> в Зимнем Дворце конюхом.</a:t>
            </a:r>
          </a:p>
          <a:p>
            <a:r>
              <a:rPr dirty="0" sz="2000" lang="ru-RU"/>
              <a:t>Моя прапрабабушка </a:t>
            </a:r>
            <a:r>
              <a:rPr dirty="0" sz="2000" lang="ru-RU" err="1"/>
              <a:t>Балыкова</a:t>
            </a:r>
            <a:r>
              <a:rPr dirty="0" sz="2000" lang="ru-RU"/>
              <a:t>, в девичестве Смородина, Евдокия Николаевна. Жила и работала в г. Петрограде в Зимнем Дворце прачкой и поваром. Но после революции были сосланы семьей в Сибирь.  </a:t>
            </a:r>
          </a:p>
          <a:p>
            <a:endParaRPr dirty="0" sz="2000"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3"/>
          </p:stSnd>
        </p:sndAc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Объект 1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653335" y="692150"/>
            <a:ext cx="3637212" cy="5434013"/>
          </a:xfrm>
        </p:spPr>
      </p:pic>
      <p:sp>
        <p:nvSpPr>
          <p:cNvPr id="1048622" name="Текст 3"/>
          <p:cNvSpPr>
            <a:spLocks noGrp="1"/>
          </p:cNvSpPr>
          <p:nvPr>
            <p:ph type="body" sz="quarter" idx="3"/>
          </p:nvPr>
        </p:nvSpPr>
        <p:spPr>
          <a:xfrm>
            <a:off x="611560" y="692696"/>
            <a:ext cx="4041775" cy="5433467"/>
          </a:xfrm>
        </p:spPr>
        <p:txBody>
          <a:bodyPr/>
          <a:p>
            <a:pPr lvl="0"/>
            <a:r>
              <a:rPr dirty="0" sz="2000" lang="ru-RU">
                <a:solidFill>
                  <a:srgbClr val="000000"/>
                </a:solidFill>
              </a:rPr>
              <a:t>Мой прапрадед </a:t>
            </a:r>
            <a:r>
              <a:rPr dirty="0" sz="2000" lang="ru-RU" err="1">
                <a:solidFill>
                  <a:srgbClr val="000000"/>
                </a:solidFill>
              </a:rPr>
              <a:t>Абрашкин</a:t>
            </a:r>
            <a:r>
              <a:rPr dirty="0" sz="2000" lang="ru-RU">
                <a:solidFill>
                  <a:srgbClr val="000000"/>
                </a:solidFill>
              </a:rPr>
              <a:t> Иван 1900г.р. Данных о нем не сохранилось.</a:t>
            </a:r>
          </a:p>
          <a:p>
            <a:r>
              <a:rPr dirty="0" sz="2000" lang="ru-RU"/>
              <a:t>Моя прапрабабушка </a:t>
            </a:r>
            <a:r>
              <a:rPr dirty="0" sz="2000" lang="ru-RU" err="1"/>
              <a:t>Абрашкина</a:t>
            </a:r>
            <a:r>
              <a:rPr dirty="0" sz="2000" lang="ru-RU"/>
              <a:t>, в девичестве </a:t>
            </a:r>
            <a:r>
              <a:rPr dirty="0" sz="2000" lang="ru-RU" err="1"/>
              <a:t>Иноземцева</a:t>
            </a:r>
            <a:r>
              <a:rPr dirty="0" sz="2000" lang="ru-RU"/>
              <a:t>, </a:t>
            </a:r>
            <a:r>
              <a:rPr dirty="0" sz="2000" lang="ru-RU" err="1"/>
              <a:t>Аксиния</a:t>
            </a:r>
            <a:r>
              <a:rPr dirty="0" sz="2000" lang="ru-RU"/>
              <a:t> Григорьевна 1900-1989гг. Родилась в Мордовской АССР. Мои предки как и многие люди в нашей стране были вынужденными переселенцами. После замужества она переехала в Хабаровский край, а после в г. Белово Кемеровской обл. Имея образование 4 </a:t>
            </a:r>
            <a:r>
              <a:rPr dirty="0" sz="2000" lang="ru-RU" err="1"/>
              <a:t>кл</a:t>
            </a:r>
            <a:r>
              <a:rPr dirty="0" sz="2000" lang="ru-RU"/>
              <a:t>. была очень верующим человеком.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3"/>
          </p:stSnd>
        </p:sndAc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Текст 4"/>
          <p:cNvSpPr>
            <a:spLocks noGrp="1"/>
          </p:cNvSpPr>
          <p:nvPr>
            <p:ph type="body" idx="1"/>
          </p:nvPr>
        </p:nvSpPr>
        <p:spPr>
          <a:xfrm>
            <a:off x="314135" y="476672"/>
            <a:ext cx="8640960" cy="1368152"/>
          </a:xfrm>
        </p:spPr>
        <p:txBody>
          <a:bodyPr/>
          <a:p>
            <a:pPr algn="just"/>
            <a:r>
              <a:rPr b="1" dirty="0" lang="ru-RU">
                <a:solidFill>
                  <a:srgbClr val="201208"/>
                </a:solidFill>
              </a:rPr>
              <a:t>Для меня очень важно знание своих корней. Сейчас я чувствую, что я не одна, до меня жили мои родственники, они несли разные знания и православные традиции которые продолжают жить уже в моей семье. </a:t>
            </a:r>
          </a:p>
        </p:txBody>
      </p:sp>
      <p:sp>
        <p:nvSpPr>
          <p:cNvPr id="1048624" name="Прямоугольник 2"/>
          <p:cNvSpPr/>
          <p:nvPr/>
        </p:nvSpPr>
        <p:spPr>
          <a:xfrm>
            <a:off x="315197" y="1844824"/>
            <a:ext cx="2888651" cy="3847207"/>
          </a:xfrm>
          <a:prstGeom prst="rect"/>
        </p:spPr>
        <p:txBody>
          <a:bodyPr wrap="square">
            <a:spAutoFit/>
          </a:bodyPr>
          <a:p>
            <a:pPr algn="just" lvl="0">
              <a:spcBef>
                <a:spcPct val="20000"/>
              </a:spcBef>
            </a:pPr>
            <a:r>
              <a:rPr b="1" dirty="0" sz="2000" kern="0" lang="ru-RU">
                <a:solidFill>
                  <a:srgbClr val="201208"/>
                </a:solidFill>
                <a:latin typeface="Arial"/>
              </a:rPr>
              <a:t>А еще больше поражает осознание причастности их в большой, нашей общей истории, истории России. </a:t>
            </a:r>
          </a:p>
          <a:p>
            <a:pPr algn="just" lvl="0">
              <a:spcBef>
                <a:spcPct val="20000"/>
              </a:spcBef>
            </a:pPr>
            <a:r>
              <a:rPr b="1" dirty="0" sz="2000" kern="0" lang="ru-RU">
                <a:solidFill>
                  <a:srgbClr val="201208"/>
                </a:solidFill>
                <a:latin typeface="Arial"/>
              </a:rPr>
              <a:t>Я горжусь своими предками и хочу стать достойным продолжением своего рода.</a:t>
            </a:r>
            <a:br>
              <a:rPr b="1" dirty="0" sz="2000" kern="0" lang="ru-RU">
                <a:solidFill>
                  <a:srgbClr val="201208"/>
                </a:solidFill>
                <a:latin typeface="Arial"/>
              </a:rPr>
            </a:br>
            <a:endParaRPr b="1" dirty="0" sz="2000" kern="0" lang="ru-RU">
              <a:solidFill>
                <a:srgbClr val="201208"/>
              </a:solidFill>
              <a:latin typeface="Arial"/>
            </a:endParaRPr>
          </a:p>
        </p:txBody>
      </p:sp>
      <p:sp>
        <p:nvSpPr>
          <p:cNvPr id="1048625" name="Прямоугольник 3"/>
          <p:cNvSpPr/>
          <p:nvPr/>
        </p:nvSpPr>
        <p:spPr>
          <a:xfrm>
            <a:off x="1331640" y="5919490"/>
            <a:ext cx="8669066" cy="707886"/>
          </a:xfrm>
          <a:prstGeom prst="rect"/>
        </p:spPr>
        <p:txBody>
          <a:bodyPr wrap="square">
            <a:spAutoFit/>
          </a:bodyPr>
          <a:p>
            <a:pPr lvl="0">
              <a:spcBef>
                <a:spcPct val="20000"/>
              </a:spcBef>
            </a:pPr>
            <a:r>
              <a:rPr b="1" dirty="0" sz="2000" kern="0" lang="ru-RU">
                <a:solidFill>
                  <a:srgbClr val="201208"/>
                </a:solidFill>
                <a:latin typeface="Arial"/>
              </a:rPr>
              <a:t>Очень хочется надеяться, что мои потомки тоже будут нас помнить и гордиться этим.</a:t>
            </a:r>
          </a:p>
        </p:txBody>
      </p:sp>
      <p:pic>
        <p:nvPicPr>
          <p:cNvPr id="2097168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3347864" y="1978092"/>
            <a:ext cx="5228756" cy="3744416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3"/>
          </p:stSnd>
        </p:sndAc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Текст 4"/>
          <p:cNvSpPr>
            <a:spLocks noGrp="1"/>
          </p:cNvSpPr>
          <p:nvPr>
            <p:ph type="body" idx="1"/>
          </p:nvPr>
        </p:nvSpPr>
        <p:spPr>
          <a:xfrm>
            <a:off x="611560" y="548680"/>
            <a:ext cx="8064895" cy="4176464"/>
          </a:xfrm>
        </p:spPr>
        <p:txBody>
          <a:bodyPr/>
          <a:p>
            <a:r>
              <a:rPr b="1" dirty="0" lang="ru-RU">
                <a:solidFill>
                  <a:srgbClr val="302112"/>
                </a:solidFill>
              </a:rPr>
              <a:t>Я, Карамзина Анна </a:t>
            </a:r>
            <a:r>
              <a:rPr b="1" dirty="0" lang="ru-RU" err="1">
                <a:solidFill>
                  <a:srgbClr val="302112"/>
                </a:solidFill>
              </a:rPr>
              <a:t>Алеексеевна</a:t>
            </a:r>
            <a:r>
              <a:rPr b="1" dirty="0" lang="ru-RU">
                <a:solidFill>
                  <a:srgbClr val="302112"/>
                </a:solidFill>
              </a:rPr>
              <a:t>, родилась 2013 году. </a:t>
            </a:r>
          </a:p>
          <a:p>
            <a:r>
              <a:rPr b="1" dirty="0" lang="ru-RU">
                <a:solidFill>
                  <a:srgbClr val="302112"/>
                </a:solidFill>
              </a:rPr>
              <a:t>Из история моей фамилии.</a:t>
            </a:r>
          </a:p>
          <a:p>
            <a:r>
              <a:rPr b="1" dirty="0" lang="ru-RU">
                <a:solidFill>
                  <a:srgbClr val="302112"/>
                </a:solidFill>
              </a:rPr>
              <a:t>Дворянская фамилия Карамзин известна с первой половины шестнадцатого века и имеет татарское происхождение. В основе фамилии Карамзин лежит татарское имя Кара Мурза, отсюда </a:t>
            </a:r>
            <a:r>
              <a:rPr b="1" dirty="0" lang="ru-RU" err="1">
                <a:solidFill>
                  <a:srgbClr val="302112"/>
                </a:solidFill>
              </a:rPr>
              <a:t>Карамурзин</a:t>
            </a:r>
            <a:r>
              <a:rPr b="1" dirty="0" lang="ru-RU">
                <a:solidFill>
                  <a:srgbClr val="302112"/>
                </a:solidFill>
              </a:rPr>
              <a:t>, или, в стянутом варианте, Карамзин. Кара, с общетюркского, означает Черный - это довольно распространённое прозвище в </a:t>
            </a:r>
            <a:r>
              <a:rPr b="1" dirty="0" lang="ru-RU" err="1">
                <a:solidFill>
                  <a:srgbClr val="302112"/>
                </a:solidFill>
              </a:rPr>
              <a:t>тюркоязычном</a:t>
            </a:r>
            <a:r>
              <a:rPr b="1" dirty="0" lang="ru-RU">
                <a:solidFill>
                  <a:srgbClr val="302112"/>
                </a:solidFill>
              </a:rPr>
              <a:t> мире. Слово Мурза означает титул мелкого князя или просто старейшины аула. </a:t>
            </a:r>
          </a:p>
          <a:p>
            <a:endParaRPr b="1" dirty="0" lang="ru-RU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2"/>
          </p:stSnd>
        </p:sndAc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Заголовок 2"/>
          <p:cNvSpPr>
            <a:spLocks noGrp="1"/>
          </p:cNvSpPr>
          <p:nvPr>
            <p:ph type="title"/>
          </p:nvPr>
        </p:nvSpPr>
        <p:spPr>
          <a:xfrm>
            <a:off x="457200" y="908720"/>
            <a:ext cx="4402832" cy="5375914"/>
          </a:xfrm>
        </p:spPr>
        <p:txBody>
          <a:bodyPr/>
          <a:p>
            <a:pPr algn="just"/>
            <a:r>
              <a:rPr b="1" dirty="0" sz="2000" lang="ru-RU">
                <a:solidFill>
                  <a:srgbClr val="302112"/>
                </a:solidFill>
              </a:rPr>
              <a:t>Моя семья состоит из восьми человек. Папа, мама, 3 брата и 2 сестры. Я живу в </a:t>
            </a:r>
            <a:r>
              <a:rPr b="1" dirty="0" sz="2000" lang="ru-RU" err="1">
                <a:solidFill>
                  <a:srgbClr val="302112"/>
                </a:solidFill>
              </a:rPr>
              <a:t>пгт</a:t>
            </a:r>
            <a:r>
              <a:rPr b="1" dirty="0" sz="2000" lang="ru-RU">
                <a:solidFill>
                  <a:srgbClr val="302112"/>
                </a:solidFill>
              </a:rPr>
              <a:t> Зеленогорский Крапивинского района Кемеровской области и учусь в 4 классе Зеленогорской общеобразовательной  школы. Я обучаюсь в 5 классе ДШИ по классу изобразительного искусства, второй год посещаю класс эстрадного вокала. Люблю ходить в кружок рукоделия. </a:t>
            </a:r>
            <a:br>
              <a:rPr b="1" dirty="0" sz="2000" lang="ru-RU">
                <a:solidFill>
                  <a:srgbClr val="302112"/>
                </a:solidFill>
              </a:rPr>
            </a:br>
            <a:br>
              <a:rPr b="1" dirty="0" sz="2000" lang="ru-RU">
                <a:solidFill>
                  <a:srgbClr val="302112"/>
                </a:solidFill>
              </a:rPr>
            </a:br>
            <a:br>
              <a:rPr b="1" dirty="0" sz="2000" lang="ru-RU">
                <a:solidFill>
                  <a:srgbClr val="302112"/>
                </a:solidFill>
              </a:rPr>
            </a:br>
            <a:br>
              <a:rPr b="1" dirty="0" sz="2000" lang="ru-RU">
                <a:solidFill>
                  <a:srgbClr val="302112"/>
                </a:solidFill>
              </a:rPr>
            </a:br>
            <a:endParaRPr b="1" dirty="0" sz="2000" lang="ru-RU">
              <a:solidFill>
                <a:srgbClr val="302112"/>
              </a:solidFill>
            </a:endParaRPr>
          </a:p>
        </p:txBody>
      </p:sp>
      <p:pic>
        <p:nvPicPr>
          <p:cNvPr id="2097152" name="Рисунок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42203" t="33696" r="47045" b="50651"/>
          <a:stretch>
            <a:fillRect/>
          </a:stretch>
        </p:blipFill>
        <p:spPr>
          <a:xfrm>
            <a:off x="4965069" y="911018"/>
            <a:ext cx="3721731" cy="4445107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3"/>
          </p:stSnd>
        </p:sndAc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6064" y="836712"/>
            <a:ext cx="4211960" cy="5040560"/>
          </a:xfrm>
        </p:spPr>
        <p:txBody>
          <a:bodyPr/>
          <a:p>
            <a:pPr algn="just"/>
            <a:r>
              <a:rPr b="1" dirty="0" sz="2000" lang="ru-RU">
                <a:solidFill>
                  <a:srgbClr val="302112"/>
                </a:solidFill>
                <a:latin typeface="+mn-lt"/>
              </a:rPr>
              <a:t>Мой отец Карамзин Алексей Андреевич родился в г. Кемерово в 1977г. Сварщик по образованию, мастер спорта по вольной борьбе, в данный момент работает водителем скорой помощи и является руководителем </a:t>
            </a:r>
            <a:r>
              <a:rPr b="1" dirty="0" sz="2000" lang="ru-RU">
                <a:solidFill>
                  <a:srgbClr val="302112"/>
                </a:solidFill>
              </a:rPr>
              <a:t>Зеленогорского  регионального отделения межрегиональной детской личностно-развивающей общественной организации «Братство  Православных Следопытов».</a:t>
            </a:r>
            <a:br>
              <a:rPr b="1" dirty="0" sz="2000" lang="ru-RU">
                <a:solidFill>
                  <a:srgbClr val="302112"/>
                </a:solidFill>
              </a:rPr>
            </a:br>
            <a:r>
              <a:rPr dirty="0" sz="2000" lang="ru-RU">
                <a:solidFill>
                  <a:srgbClr val="49331C"/>
                </a:solidFill>
              </a:rPr>
              <a:t> </a:t>
            </a:r>
            <a:br>
              <a:rPr dirty="0" sz="2000" lang="ru-RU">
                <a:solidFill>
                  <a:srgbClr val="49331C"/>
                </a:solidFill>
              </a:rPr>
            </a:br>
            <a:endParaRPr dirty="0" sz="2000" lang="ru-RU">
              <a:solidFill>
                <a:srgbClr val="49331C"/>
              </a:solidFill>
              <a:latin typeface="+mn-lt"/>
            </a:endParaRPr>
          </a:p>
        </p:txBody>
      </p:sp>
      <p:pic>
        <p:nvPicPr>
          <p:cNvPr id="2097153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b="4806"/>
          <a:stretch>
            <a:fillRect/>
          </a:stretch>
        </p:blipFill>
        <p:spPr>
          <a:xfrm>
            <a:off x="4788024" y="836711"/>
            <a:ext cx="3760068" cy="5328593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3"/>
          </p:stSnd>
        </p:sndAc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836712"/>
            <a:ext cx="4248472" cy="4968552"/>
          </a:xfrm>
        </p:spPr>
        <p:txBody>
          <a:bodyPr/>
          <a:p>
            <a:pPr algn="just"/>
            <a:r>
              <a:rPr b="1" dirty="0" sz="2000" lang="ru-RU">
                <a:solidFill>
                  <a:srgbClr val="302112"/>
                </a:solidFill>
                <a:latin typeface="+mn-lt"/>
              </a:rPr>
              <a:t>Моя мать Карамзина, в девичестве </a:t>
            </a:r>
            <a:r>
              <a:rPr b="1" dirty="0" sz="2000" lang="ru-RU" err="1">
                <a:solidFill>
                  <a:srgbClr val="302112"/>
                </a:solidFill>
                <a:latin typeface="+mn-lt"/>
              </a:rPr>
              <a:t>Еремеева</a:t>
            </a:r>
            <a:r>
              <a:rPr b="1" dirty="0" sz="2000" lang="ru-RU">
                <a:solidFill>
                  <a:srgbClr val="302112"/>
                </a:solidFill>
                <a:latin typeface="+mn-lt"/>
              </a:rPr>
              <a:t>, Екатерина Сергеевна родилась в г. Кемерово в 1983г. Медсестра детского отделения ГБУЗ «</a:t>
            </a:r>
            <a:r>
              <a:rPr b="1" dirty="0" sz="2000" lang="ru-RU" err="1">
                <a:solidFill>
                  <a:srgbClr val="302112"/>
                </a:solidFill>
                <a:latin typeface="+mn-lt"/>
              </a:rPr>
              <a:t>Крапивинской</a:t>
            </a:r>
            <a:r>
              <a:rPr b="1" dirty="0" sz="2000" lang="ru-RU">
                <a:solidFill>
                  <a:srgbClr val="302112"/>
                </a:solidFill>
                <a:latin typeface="+mn-lt"/>
              </a:rPr>
              <a:t> ЦРБ».  Имеет статус многодетной матери, удостоена патриаршего знака материнства второй степени. Увлекается </a:t>
            </a:r>
            <a:r>
              <a:rPr b="1" dirty="0" sz="2000" lang="ru-RU" err="1">
                <a:solidFill>
                  <a:srgbClr val="302112"/>
                </a:solidFill>
                <a:latin typeface="+mn-lt"/>
              </a:rPr>
              <a:t>рукоделем</a:t>
            </a:r>
            <a:r>
              <a:rPr b="1" dirty="0" sz="2000" lang="ru-RU">
                <a:solidFill>
                  <a:srgbClr val="302112"/>
                </a:solidFill>
                <a:latin typeface="+mn-lt"/>
              </a:rPr>
              <a:t>. Основное ее творчество </a:t>
            </a:r>
            <a:r>
              <a:rPr b="1" dirty="0" sz="2000" lang="ru-RU" err="1">
                <a:solidFill>
                  <a:srgbClr val="302112"/>
                </a:solidFill>
                <a:latin typeface="+mn-lt"/>
              </a:rPr>
              <a:t>скрапбукинг</a:t>
            </a:r>
            <a:r>
              <a:rPr b="1" dirty="0" sz="2000" lang="ru-RU">
                <a:solidFill>
                  <a:srgbClr val="302112"/>
                </a:solidFill>
                <a:latin typeface="+mn-lt"/>
              </a:rPr>
              <a:t>, но  при этом еще вышивает, шьет, что-нибудь мастерит.</a:t>
            </a:r>
            <a:br>
              <a:rPr dirty="0" sz="2000" lang="ru-RU">
                <a:solidFill>
                  <a:srgbClr val="FFFFCC"/>
                </a:solidFill>
                <a:latin typeface="+mn-lt"/>
              </a:rPr>
            </a:br>
            <a:endParaRPr dirty="0" sz="2000" lang="ru-RU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2097154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b="5875"/>
          <a:stretch>
            <a:fillRect/>
          </a:stretch>
        </p:blipFill>
        <p:spPr>
          <a:xfrm>
            <a:off x="4932040" y="836712"/>
            <a:ext cx="3515402" cy="4968552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3"/>
          </p:stSnd>
        </p:sndAc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052735"/>
            <a:ext cx="4225224" cy="4680519"/>
          </a:xfrm>
        </p:spPr>
        <p:txBody>
          <a:bodyPr/>
          <a:p>
            <a:pPr algn="just"/>
            <a:r>
              <a:rPr b="1" dirty="0" sz="2000" lang="ru-RU">
                <a:solidFill>
                  <a:srgbClr val="302112"/>
                </a:solidFill>
                <a:latin typeface="+mn-lt"/>
              </a:rPr>
              <a:t>Мой дедушка по папиной линии Карамзин  Андрей Николаевич родился в Алтайском крае с. </a:t>
            </a:r>
            <a:r>
              <a:rPr b="1" dirty="0" sz="2000" lang="ru-RU" err="1">
                <a:solidFill>
                  <a:srgbClr val="302112"/>
                </a:solidFill>
                <a:latin typeface="+mn-lt"/>
              </a:rPr>
              <a:t>Шмаково</a:t>
            </a:r>
            <a:r>
              <a:rPr b="1" dirty="0" sz="2000" lang="ru-RU">
                <a:solidFill>
                  <a:srgbClr val="302112"/>
                </a:solidFill>
                <a:latin typeface="+mn-lt"/>
              </a:rPr>
              <a:t> в 1955г. </a:t>
            </a: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r>
              <a:rPr b="1" dirty="0" sz="2000" lang="ru-RU">
                <a:solidFill>
                  <a:srgbClr val="302112"/>
                </a:solidFill>
                <a:latin typeface="+mn-lt"/>
              </a:rPr>
              <a:t> </a:t>
            </a:r>
          </a:p>
        </p:txBody>
      </p:sp>
      <p:pic>
        <p:nvPicPr>
          <p:cNvPr id="2097155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b="13900"/>
          <a:stretch>
            <a:fillRect/>
          </a:stretch>
        </p:blipFill>
        <p:spPr>
          <a:xfrm>
            <a:off x="4764776" y="1052736"/>
            <a:ext cx="3624070" cy="4680519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3"/>
          </p:stSnd>
        </p:sndAc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54107" y="620687"/>
            <a:ext cx="4034317" cy="5256585"/>
          </a:xfrm>
        </p:spPr>
        <p:txBody>
          <a:bodyPr/>
          <a:p>
            <a:pPr algn="just"/>
            <a:r>
              <a:rPr b="1" dirty="0" sz="2000" lang="ru-RU">
                <a:solidFill>
                  <a:srgbClr val="302112"/>
                </a:solidFill>
                <a:latin typeface="+mn-lt"/>
              </a:rPr>
              <a:t>Моя бабушка по папиной линии Карамзина, в девичестве </a:t>
            </a:r>
            <a:r>
              <a:rPr b="1" dirty="0" sz="2000" lang="ru-RU" err="1">
                <a:solidFill>
                  <a:srgbClr val="302112"/>
                </a:solidFill>
                <a:latin typeface="+mn-lt"/>
              </a:rPr>
              <a:t>Причиско</a:t>
            </a:r>
            <a:r>
              <a:rPr b="1" dirty="0" sz="2000" lang="ru-RU">
                <a:solidFill>
                  <a:srgbClr val="302112"/>
                </a:solidFill>
                <a:latin typeface="+mn-lt"/>
              </a:rPr>
              <a:t>, Марина Ивановна 1960 г.р. По образованию швея. Работала на швейной фабрике г Кемерово, а в дальнейшем на «Химволокно» г. Кемерово. В данный момент на пенсии. Занимается огородничеством и вышивает крестиком.</a:t>
            </a: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endParaRPr b="1" dirty="0" sz="2000" lang="ru-RU">
              <a:solidFill>
                <a:srgbClr val="302112"/>
              </a:solidFill>
              <a:latin typeface="+mn-lt"/>
            </a:endParaRPr>
          </a:p>
        </p:txBody>
      </p:sp>
      <p:pic>
        <p:nvPicPr>
          <p:cNvPr id="2097156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b="5692"/>
          <a:stretch>
            <a:fillRect/>
          </a:stretch>
        </p:blipFill>
        <p:spPr>
          <a:xfrm>
            <a:off x="611560" y="620689"/>
            <a:ext cx="3742547" cy="5256584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3"/>
          </p:stSnd>
        </p:sndAc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803356"/>
            <a:ext cx="4392488" cy="5229200"/>
          </a:xfrm>
        </p:spPr>
        <p:txBody>
          <a:bodyPr/>
          <a:p>
            <a:pPr algn="just"/>
            <a:r>
              <a:rPr b="1" dirty="0" sz="2000" lang="ru-RU">
                <a:solidFill>
                  <a:srgbClr val="302112"/>
                </a:solidFill>
                <a:latin typeface="+mn-lt"/>
              </a:rPr>
              <a:t>Мой дедушка по маминой линии Еремеев Сергей Моисеевич 1951г.р. Родом из деревни </a:t>
            </a:r>
            <a:r>
              <a:rPr b="1" dirty="0" sz="2000" lang="ru-RU" err="1">
                <a:solidFill>
                  <a:srgbClr val="302112"/>
                </a:solidFill>
                <a:latin typeface="+mn-lt"/>
              </a:rPr>
              <a:t>Тыхта</a:t>
            </a:r>
            <a:r>
              <a:rPr b="1" dirty="0" sz="2000" lang="ru-RU">
                <a:solidFill>
                  <a:srgbClr val="302112"/>
                </a:solidFill>
                <a:latin typeface="+mn-lt"/>
              </a:rPr>
              <a:t> Кемеровской области. В молодости переехал в Кемерово, где проживает и сейчас. По образованию штукатур-маляр. Работая в РСУ занимался ремонтом фасадов многих административных и не только зданий г. Кемерово. В данный момент на пенсии, работает председателем садоводческого товарищества «Химик».</a:t>
            </a: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br>
              <a:rPr b="1" dirty="0" sz="2000" lang="ru-RU">
                <a:solidFill>
                  <a:srgbClr val="302112"/>
                </a:solidFill>
                <a:latin typeface="+mn-lt"/>
              </a:rPr>
            </a:br>
            <a:endParaRPr b="1" dirty="0" sz="2000" lang="ru-RU">
              <a:solidFill>
                <a:srgbClr val="302112"/>
              </a:solidFill>
              <a:latin typeface="+mn-lt"/>
            </a:endParaRPr>
          </a:p>
        </p:txBody>
      </p:sp>
      <p:pic>
        <p:nvPicPr>
          <p:cNvPr id="2097157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860032" y="803356"/>
            <a:ext cx="3490807" cy="522920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3"/>
          </p:stSnd>
        </p:sndAc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 dpi="0">
          <a:blip xmlns:r="http://schemas.openxmlformats.org/officeDocument/2006/relationships" r:embed="rId1"/>
          <a:srcRect/>
          <a:stretch>
            <a:fillRect/>
          </a:stretch>
        </a:blipFill>
        <a:effectLst/>
      </p:bgPr>
    </p:bg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3968" y="980728"/>
            <a:ext cx="4392488" cy="4752528"/>
          </a:xfrm>
        </p:spPr>
        <p:txBody>
          <a:bodyPr/>
          <a:p>
            <a:pPr algn="just"/>
            <a:r>
              <a:rPr b="1" dirty="0" sz="2000" lang="ru-RU">
                <a:solidFill>
                  <a:srgbClr val="302112"/>
                </a:solidFill>
                <a:latin typeface="+mn-lt"/>
              </a:rPr>
              <a:t>Моя бабушка по маминой линии </a:t>
            </a:r>
            <a:r>
              <a:rPr b="1" dirty="0" sz="2000" lang="ru-RU" err="1">
                <a:solidFill>
                  <a:srgbClr val="302112"/>
                </a:solidFill>
                <a:latin typeface="+mn-lt"/>
              </a:rPr>
              <a:t>Еремеева</a:t>
            </a:r>
            <a:r>
              <a:rPr b="1" dirty="0" sz="2000" lang="ru-RU">
                <a:solidFill>
                  <a:srgbClr val="302112"/>
                </a:solidFill>
                <a:latin typeface="+mn-lt"/>
              </a:rPr>
              <a:t>, в девичестве </a:t>
            </a:r>
            <a:r>
              <a:rPr b="1" dirty="0" sz="2000" lang="ru-RU" err="1">
                <a:solidFill>
                  <a:srgbClr val="302112"/>
                </a:solidFill>
                <a:latin typeface="+mn-lt"/>
              </a:rPr>
              <a:t>Абрашкина</a:t>
            </a:r>
            <a:r>
              <a:rPr b="1" dirty="0" sz="2000" lang="ru-RU">
                <a:solidFill>
                  <a:srgbClr val="302112"/>
                </a:solidFill>
                <a:latin typeface="+mn-lt"/>
              </a:rPr>
              <a:t> Елена Петровна 1957 г.р. Родилась в г. Белово Кемеровской области. После окончания техникума была распределена в </a:t>
            </a:r>
            <a:r>
              <a:rPr b="1" dirty="0" sz="2000" lang="ru-RU" err="1">
                <a:solidFill>
                  <a:srgbClr val="302112"/>
                </a:solidFill>
                <a:latin typeface="+mn-lt"/>
              </a:rPr>
              <a:t>г.Кемерово</a:t>
            </a:r>
            <a:r>
              <a:rPr b="1" dirty="0" sz="2000" lang="ru-RU">
                <a:solidFill>
                  <a:srgbClr val="302112"/>
                </a:solidFill>
                <a:latin typeface="+mn-lt"/>
              </a:rPr>
              <a:t> в </a:t>
            </a:r>
            <a:r>
              <a:rPr b="1" dirty="0" sz="2000" lang="ru-RU" err="1">
                <a:solidFill>
                  <a:srgbClr val="302112"/>
                </a:solidFill>
                <a:latin typeface="+mn-lt"/>
              </a:rPr>
              <a:t>рестаран</a:t>
            </a:r>
            <a:r>
              <a:rPr b="1" dirty="0" sz="2000" lang="ru-RU">
                <a:solidFill>
                  <a:srgbClr val="302112"/>
                </a:solidFill>
                <a:latin typeface="+mn-lt"/>
              </a:rPr>
              <a:t> «Солнечный» технологом.  После работала на заводе «Химволокно» г. Кемерово до его утилизации. В данный момент на пенсии, увлекается садоводством.  Моя бабушка православная христианка.</a:t>
            </a:r>
          </a:p>
        </p:txBody>
      </p:sp>
      <p:pic>
        <p:nvPicPr>
          <p:cNvPr id="2097158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t="4155" b="4437"/>
          <a:stretch>
            <a:fillRect/>
          </a:stretch>
        </p:blipFill>
        <p:spPr>
          <a:xfrm>
            <a:off x="827584" y="980728"/>
            <a:ext cx="3456384" cy="4752528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3"/>
          </p:stSnd>
        </p:sndAc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коричневое дрожание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D5E2C9D-40B8-4EF1-88BE-D2DBCE4F76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Моя родословная</dc:title>
  <dc:creator>user</dc:creator>
  <cp:lastModifiedBy>Наталья Еремеева</cp:lastModifiedBy>
  <dcterms:created xsi:type="dcterms:W3CDTF">2018-09-11T22:59:40Z</dcterms:created>
  <dcterms:modified xsi:type="dcterms:W3CDTF">2024-11-28T10:51:59Z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TC300090679990</vt:lpwstr>
  </property>
  <property fmtid="{D5CDD505-2E9C-101B-9397-08002B2CF9AE}" pid="3" name="ICV">
    <vt:lpwstr>45a7f8bf932c4426a5f4f133d7a571bf</vt:lpwstr>
  </property>
</Properties>
</file>