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err="1" smtClean="0">
                <a:solidFill>
                  <a:schemeClr val="accent5">
                    <a:lumMod val="50000"/>
                  </a:schemeClr>
                </a:solidFill>
                <a:latin typeface="+mn-lt"/>
              </a:rPr>
              <a:t>Квест</a:t>
            </a:r>
            <a:r>
              <a:rPr lang="ru-RU" b="1" dirty="0" smtClean="0">
                <a:solidFill>
                  <a:schemeClr val="accent5">
                    <a:lumMod val="50000"/>
                  </a:schemeClr>
                </a:solidFill>
                <a:latin typeface="+mn-lt"/>
              </a:rPr>
              <a:t>- </a:t>
            </a:r>
            <a:r>
              <a:rPr lang="ru-RU" b="1" dirty="0" smtClean="0">
                <a:solidFill>
                  <a:schemeClr val="accent5">
                    <a:lumMod val="50000"/>
                  </a:schemeClr>
                </a:solidFill>
                <a:latin typeface="+mn-lt"/>
              </a:rPr>
              <a:t>игра</a:t>
            </a:r>
            <a:endParaRPr lang="ru-RU" b="1" dirty="0">
              <a:solidFill>
                <a:schemeClr val="accent5">
                  <a:lumMod val="50000"/>
                </a:schemeClr>
              </a:solidFill>
              <a:latin typeface="+mn-lt"/>
            </a:endParaRPr>
          </a:p>
        </p:txBody>
      </p:sp>
      <p:sp>
        <p:nvSpPr>
          <p:cNvPr id="3" name="Подзаголовок 2"/>
          <p:cNvSpPr>
            <a:spLocks noGrp="1"/>
          </p:cNvSpPr>
          <p:nvPr>
            <p:ph type="subTitle" idx="1"/>
          </p:nvPr>
        </p:nvSpPr>
        <p:spPr/>
        <p:txBody>
          <a:bodyPr/>
          <a:lstStyle/>
          <a:p>
            <a:r>
              <a:rPr lang="ru-RU" b="1" dirty="0" smtClean="0">
                <a:solidFill>
                  <a:schemeClr val="accent2">
                    <a:lumMod val="75000"/>
                  </a:schemeClr>
                </a:solidFill>
              </a:rPr>
              <a:t>«Спортсменами не рождаются, спортсменами становятся!»</a:t>
            </a:r>
            <a:endParaRPr lang="ru-RU" b="1"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0034" y="214290"/>
            <a:ext cx="8286808" cy="1569660"/>
          </a:xfrm>
          <a:prstGeom prst="rect">
            <a:avLst/>
          </a:prstGeom>
          <a:noFill/>
        </p:spPr>
        <p:txBody>
          <a:bodyPr wrap="square" rtlCol="0">
            <a:spAutoFit/>
          </a:bodyPr>
          <a:lstStyle/>
          <a:p>
            <a:r>
              <a:rPr lang="ru-RU" sz="2400" dirty="0" smtClean="0"/>
              <a:t>Следующий континент – зеленая Австралия, спортсмены которой обладают великолепными навыками стрельбы из лука. В стрельбе важна меткость, и я  предлагаю показать вашу меткость и сдать норматив « Метание мяча в цель»</a:t>
            </a:r>
            <a:endParaRPr lang="ru-RU" sz="2400" dirty="0"/>
          </a:p>
        </p:txBody>
      </p:sp>
      <p:pic>
        <p:nvPicPr>
          <p:cNvPr id="3" name="Рисунок 2" descr="9.Меткие и ловкие.jpg"/>
          <p:cNvPicPr>
            <a:picLocks noChangeAspect="1"/>
          </p:cNvPicPr>
          <p:nvPr/>
        </p:nvPicPr>
        <p:blipFill>
          <a:blip r:embed="rId2" cstate="print"/>
          <a:stretch>
            <a:fillRect/>
          </a:stretch>
        </p:blipFill>
        <p:spPr>
          <a:xfrm>
            <a:off x="428596" y="1928802"/>
            <a:ext cx="3714776" cy="3500462"/>
          </a:xfrm>
          <a:prstGeom prst="rect">
            <a:avLst/>
          </a:prstGeom>
        </p:spPr>
      </p:pic>
      <p:pic>
        <p:nvPicPr>
          <p:cNvPr id="4" name="Рисунок 3" descr="10.Меткие и ловкие.jpg"/>
          <p:cNvPicPr>
            <a:picLocks noChangeAspect="1"/>
          </p:cNvPicPr>
          <p:nvPr/>
        </p:nvPicPr>
        <p:blipFill>
          <a:blip r:embed="rId3" cstate="print"/>
          <a:stretch>
            <a:fillRect/>
          </a:stretch>
        </p:blipFill>
        <p:spPr>
          <a:xfrm>
            <a:off x="4714876" y="2857496"/>
            <a:ext cx="4000528" cy="3571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71472" y="157630"/>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tx1"/>
                </a:solidFill>
                <a:effectLst/>
                <a:ea typeface="Calibri" pitchFamily="34" charset="0"/>
                <a:cs typeface="Times New Roman" pitchFamily="18" charset="0"/>
              </a:rPr>
              <a:t>Дети получают зеленое кольцо, символизирующее Австралию.</a:t>
            </a:r>
            <a:endParaRPr kumimoji="0" lang="ru-RU" sz="2400" b="0" u="none" strike="noStrike" cap="none" normalizeH="0" baseline="0" dirty="0" smtClean="0">
              <a:ln>
                <a:noFill/>
              </a:ln>
              <a:solidFill>
                <a:schemeClr val="tx1"/>
              </a:solidFill>
              <a:effectLst/>
              <a:cs typeface="Arial" pitchFamily="34" charset="0"/>
            </a:endParaRPr>
          </a:p>
        </p:txBody>
      </p:sp>
      <p:pic>
        <p:nvPicPr>
          <p:cNvPr id="4" name="Рисунок 3" descr="11.Кольцо Австралии.jpg"/>
          <p:cNvPicPr>
            <a:picLocks noChangeAspect="1"/>
          </p:cNvPicPr>
          <p:nvPr/>
        </p:nvPicPr>
        <p:blipFill>
          <a:blip r:embed="rId2" cstate="print"/>
          <a:stretch>
            <a:fillRect/>
          </a:stretch>
        </p:blipFill>
        <p:spPr>
          <a:xfrm>
            <a:off x="500034" y="1285860"/>
            <a:ext cx="8143932" cy="47148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fontScale="90000"/>
          </a:bodyPr>
          <a:lstStyle/>
          <a:p>
            <a:r>
              <a:rPr lang="ru-RU" sz="2400" dirty="0" smtClean="0">
                <a:latin typeface="+mn-lt"/>
              </a:rPr>
              <a:t>Голубое кольцо символизирует Европу. Это континент славится разнообразием игр.</a:t>
            </a:r>
            <a:br>
              <a:rPr lang="ru-RU" sz="2400" dirty="0" smtClean="0">
                <a:latin typeface="+mn-lt"/>
              </a:rPr>
            </a:br>
            <a:r>
              <a:rPr lang="ru-RU" sz="2400" b="1" i="1" dirty="0" smtClean="0">
                <a:latin typeface="+mn-lt"/>
              </a:rPr>
              <a:t>Малоподвижная игра</a:t>
            </a:r>
            <a:r>
              <a:rPr lang="ru-RU" sz="2400" dirty="0" smtClean="0">
                <a:latin typeface="+mn-lt"/>
              </a:rPr>
              <a:t/>
            </a:r>
            <a:br>
              <a:rPr lang="ru-RU" sz="2400" dirty="0" smtClean="0">
                <a:latin typeface="+mn-lt"/>
              </a:rPr>
            </a:br>
            <a:r>
              <a:rPr lang="ru-RU" sz="2400" b="1" i="1" dirty="0" smtClean="0">
                <a:latin typeface="+mn-lt"/>
              </a:rPr>
              <a:t>«Дотянись до обруча»</a:t>
            </a:r>
            <a:r>
              <a:rPr lang="ru-RU" sz="2400" dirty="0" smtClean="0">
                <a:latin typeface="+mn-lt"/>
              </a:rPr>
              <a:t/>
            </a:r>
            <a:br>
              <a:rPr lang="ru-RU" sz="2400" dirty="0" smtClean="0">
                <a:latin typeface="+mn-lt"/>
              </a:rPr>
            </a:br>
            <a:r>
              <a:rPr lang="ru-RU" sz="2400" i="1" dirty="0" smtClean="0">
                <a:latin typeface="+mn-lt"/>
              </a:rPr>
              <a:t>Дети подгруппами  встают в круг, в центре которого лежит обруч, выполняют наклон вперед, стараясь достать до него  пальцами рук.</a:t>
            </a:r>
            <a:endParaRPr lang="ru-RU" sz="2400" dirty="0">
              <a:latin typeface="+mn-lt"/>
            </a:endParaRPr>
          </a:p>
        </p:txBody>
      </p:sp>
      <p:pic>
        <p:nvPicPr>
          <p:cNvPr id="5" name="Содержимое 4" descr="12.Дотянись до обруча.jpg"/>
          <p:cNvPicPr>
            <a:picLocks noGrp="1" noChangeAspect="1"/>
          </p:cNvPicPr>
          <p:nvPr>
            <p:ph sz="half" idx="1"/>
          </p:nvPr>
        </p:nvPicPr>
        <p:blipFill>
          <a:blip r:embed="rId2" cstate="print"/>
          <a:stretch>
            <a:fillRect/>
          </a:stretch>
        </p:blipFill>
        <p:spPr>
          <a:xfrm>
            <a:off x="457200" y="2727325"/>
            <a:ext cx="4038600" cy="3559195"/>
          </a:xfrm>
        </p:spPr>
      </p:pic>
      <p:pic>
        <p:nvPicPr>
          <p:cNvPr id="6" name="Содержимое 5" descr="13.Дотянись до обруча.jpg"/>
          <p:cNvPicPr>
            <a:picLocks noGrp="1" noChangeAspect="1"/>
          </p:cNvPicPr>
          <p:nvPr>
            <p:ph sz="half" idx="2"/>
          </p:nvPr>
        </p:nvPicPr>
        <p:blipFill>
          <a:blip r:embed="rId3" cstate="print"/>
          <a:stretch>
            <a:fillRect/>
          </a:stretch>
        </p:blipFill>
        <p:spPr>
          <a:xfrm>
            <a:off x="4648200" y="2727325"/>
            <a:ext cx="4038600" cy="355919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71472" y="571480"/>
            <a:ext cx="8358246" cy="461665"/>
          </a:xfrm>
          <a:prstGeom prst="rect">
            <a:avLst/>
          </a:prstGeom>
          <a:noFill/>
        </p:spPr>
        <p:txBody>
          <a:bodyPr wrap="square" rtlCol="0">
            <a:spAutoFit/>
          </a:bodyPr>
          <a:lstStyle/>
          <a:p>
            <a:r>
              <a:rPr lang="ru-RU" sz="2400" dirty="0" smtClean="0"/>
              <a:t>Дети получают голубое кольцо, символизирующее Европу.</a:t>
            </a:r>
            <a:endParaRPr lang="ru-RU" sz="2400" dirty="0"/>
          </a:p>
        </p:txBody>
      </p:sp>
      <p:pic>
        <p:nvPicPr>
          <p:cNvPr id="3" name="Рисунок 2" descr="15.Олимпийские кольца.jpg"/>
          <p:cNvPicPr>
            <a:picLocks noChangeAspect="1"/>
          </p:cNvPicPr>
          <p:nvPr/>
        </p:nvPicPr>
        <p:blipFill>
          <a:blip r:embed="rId2" cstate="print"/>
          <a:stretch>
            <a:fillRect/>
          </a:stretch>
        </p:blipFill>
        <p:spPr>
          <a:xfrm>
            <a:off x="428596" y="1500174"/>
            <a:ext cx="8286808" cy="45005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643042"/>
          </a:xfrm>
        </p:spPr>
        <p:txBody>
          <a:bodyPr>
            <a:noAutofit/>
          </a:bodyPr>
          <a:lstStyle/>
          <a:p>
            <a:r>
              <a:rPr lang="ru-RU" sz="1800" b="1" dirty="0" smtClean="0">
                <a:latin typeface="+mn-lt"/>
              </a:rPr>
              <a:t>Ребята, мы прошли путь по пяти континентам, вы настоящие спортсмены, выполнили все нормативы комплекса ГТО, прошли сложные задания, показали свои физические качества.</a:t>
            </a:r>
            <a:br>
              <a:rPr lang="ru-RU" sz="1800" b="1" dirty="0" smtClean="0">
                <a:latin typeface="+mn-lt"/>
              </a:rPr>
            </a:br>
            <a:r>
              <a:rPr lang="ru-RU" sz="1800" b="1" dirty="0" smtClean="0">
                <a:latin typeface="+mn-lt"/>
              </a:rPr>
              <a:t>Желаю вам, чтобы  вы продолжали дружить со спортом, добивались высоких результатов и, возможно, открыли себе путь в большие Олимпийские игры.</a:t>
            </a:r>
            <a:br>
              <a:rPr lang="ru-RU" sz="1800" b="1" dirty="0" smtClean="0">
                <a:latin typeface="+mn-lt"/>
              </a:rPr>
            </a:br>
            <a:endParaRPr lang="ru-RU" sz="1800" b="1" dirty="0">
              <a:latin typeface="+mn-lt"/>
            </a:endParaRPr>
          </a:p>
        </p:txBody>
      </p:sp>
      <p:pic>
        <p:nvPicPr>
          <p:cNvPr id="4" name="Содержимое 3" descr="16.Олимпийские кольца.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16"/>
            <a:ext cx="7972452" cy="4214842"/>
          </a:xfrm>
        </p:spPr>
        <p:txBody>
          <a:bodyPr>
            <a:normAutofit/>
          </a:bodyPr>
          <a:lstStyle/>
          <a:p>
            <a:r>
              <a:rPr lang="ru-RU" sz="1800" b="1" dirty="0" smtClean="0">
                <a:solidFill>
                  <a:schemeClr val="accent2">
                    <a:lumMod val="75000"/>
                  </a:schemeClr>
                </a:solidFill>
                <a:latin typeface="Times New Roman" pitchFamily="18" charset="0"/>
                <a:cs typeface="Times New Roman" pitchFamily="18" charset="0"/>
              </a:rPr>
              <a:t>Пять Олимпийских колец – знак единства и дружбы спортсменов пяти континентов. Каждое кольцо символизирует континент: голубое – Европу, желтое – Азию, черное – Африку, зеленое – Австралию, красное – Америку. Каждой части света присущи свои спортивные традиции.</a:t>
            </a:r>
            <a:br>
              <a:rPr lang="ru-RU" sz="1800" b="1" dirty="0" smtClean="0">
                <a:solidFill>
                  <a:schemeClr val="accent2">
                    <a:lumMod val="75000"/>
                  </a:schemeClr>
                </a:solidFill>
                <a:latin typeface="Times New Roman" pitchFamily="18" charset="0"/>
                <a:cs typeface="Times New Roman" pitchFamily="18" charset="0"/>
              </a:rPr>
            </a:br>
            <a:r>
              <a:rPr lang="ru-RU" sz="1800" b="1" dirty="0" smtClean="0">
                <a:solidFill>
                  <a:schemeClr val="accent2">
                    <a:lumMod val="75000"/>
                  </a:schemeClr>
                </a:solidFill>
                <a:latin typeface="Times New Roman" pitchFamily="18" charset="0"/>
                <a:cs typeface="Times New Roman" pitchFamily="18" charset="0"/>
              </a:rPr>
              <a:t> Сегодня отправимся в путешествие по пяти континентам, собрать пять олимпийских колец, выложить эмблему Игр, узнать какие спортивные традиции поддерживаются  народом каждой части света и, конечно же продемонстрировать свои физические качества: силу, скорость, ловкость, гибкость, выносливость.</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t/>
            </a:r>
            <a:br>
              <a:rPr lang="ru-RU" sz="1400" dirty="0" smtClean="0"/>
            </a:br>
            <a:r>
              <a:rPr lang="ru-RU" sz="1400" b="1" dirty="0" smtClean="0"/>
              <a:t> </a:t>
            </a:r>
            <a:r>
              <a:rPr lang="ru-RU" sz="1800" b="1" dirty="0" smtClean="0">
                <a:latin typeface="+mn-lt"/>
              </a:rPr>
              <a:t>И первый континент куда мы прибыли это Африка. </a:t>
            </a:r>
            <a:br>
              <a:rPr lang="ru-RU" sz="1800" b="1" dirty="0" smtClean="0">
                <a:latin typeface="+mn-lt"/>
              </a:rPr>
            </a:br>
            <a:r>
              <a:rPr lang="ru-RU" sz="1800" b="1" dirty="0" smtClean="0">
                <a:latin typeface="+mn-lt"/>
              </a:rPr>
              <a:t>Это очень жаркий и знойный континент, поэтому африканские спортсмены отличаются хорошей выносливостью. Я предлагаю вам потренироваться и показать свою выносливость в прохождении полосы препятствий.</a:t>
            </a:r>
            <a:r>
              <a:rPr lang="ru-RU" sz="1400" b="1" dirty="0" smtClean="0"/>
              <a:t/>
            </a:r>
            <a:br>
              <a:rPr lang="ru-RU" sz="1400" b="1" dirty="0" smtClean="0"/>
            </a:br>
            <a:endParaRPr lang="ru-RU" sz="1400" b="1" dirty="0"/>
          </a:p>
        </p:txBody>
      </p:sp>
      <p:pic>
        <p:nvPicPr>
          <p:cNvPr id="3" name="Рисунок 2" descr="1588325174_5-p-foni-s-olimpiiskimi-koltsami-8.jpg"/>
          <p:cNvPicPr>
            <a:picLocks noChangeAspect="1"/>
          </p:cNvPicPr>
          <p:nvPr/>
        </p:nvPicPr>
        <p:blipFill>
          <a:blip r:embed="rId2" cstate="print"/>
          <a:stretch>
            <a:fillRect/>
          </a:stretch>
        </p:blipFill>
        <p:spPr>
          <a:xfrm>
            <a:off x="1785918" y="0"/>
            <a:ext cx="5572164" cy="22145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Живая полоса препятствий</a:t>
            </a:r>
            <a:endParaRPr lang="ru-RU" dirty="0"/>
          </a:p>
        </p:txBody>
      </p:sp>
      <p:pic>
        <p:nvPicPr>
          <p:cNvPr id="4" name="Содержимое 3" descr="1.Живая полоса препятствий.jpg"/>
          <p:cNvPicPr>
            <a:picLocks noGrp="1" noChangeAspect="1"/>
          </p:cNvPicPr>
          <p:nvPr>
            <p:ph idx="1"/>
          </p:nvPr>
        </p:nvPicPr>
        <p:blipFill>
          <a:blip r:embed="rId2" cstate="print"/>
          <a:stretch>
            <a:fillRect/>
          </a:stretch>
        </p:blipFill>
        <p:spPr>
          <a:xfrm>
            <a:off x="3571868" y="2857496"/>
            <a:ext cx="5111750" cy="2875359"/>
          </a:xfrm>
        </p:spPr>
      </p:pic>
      <p:sp>
        <p:nvSpPr>
          <p:cNvPr id="5" name="Текст 4"/>
          <p:cNvSpPr>
            <a:spLocks noGrp="1"/>
          </p:cNvSpPr>
          <p:nvPr>
            <p:ph type="body" sz="half" idx="2"/>
          </p:nvPr>
        </p:nvSpPr>
        <p:spPr/>
        <p:txBody>
          <a:bodyPr/>
          <a:lstStyle/>
          <a:p>
            <a:r>
              <a:rPr lang="ru-RU" dirty="0" smtClean="0"/>
              <a:t>Дети делятся на две группы. Первая выстраивает полосу препятствий, вторая ее преодолевает, затем участники меняются ролями.</a:t>
            </a:r>
          </a:p>
          <a:p>
            <a:r>
              <a:rPr lang="ru-RU" dirty="0" smtClean="0"/>
              <a:t>1 – трое детей из первой группы стоят в основной стойке (изображают пальмы), участники второй группы бегут через них «змейкой»;</a:t>
            </a:r>
          </a:p>
          <a:p>
            <a:r>
              <a:rPr lang="ru-RU" dirty="0" smtClean="0"/>
              <a:t>2 – двое детей из первой группы становятся на высокие четвереньки с опорой на руки и стопы (изображают туннель), участники второй группы проползают под ними;</a:t>
            </a:r>
          </a:p>
          <a:p>
            <a:r>
              <a:rPr lang="ru-RU" dirty="0" smtClean="0"/>
              <a:t>3 – двое детей из первой группы встают на четвереньки с опорой на стопы и на руки сзади (изображают мост через реку), участники второй группы перешагивают через них.</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Рисунок 1" descr="2. Кольцо Африки.jpg"/>
          <p:cNvPicPr>
            <a:picLocks noChangeAspect="1"/>
          </p:cNvPicPr>
          <p:nvPr/>
        </p:nvPicPr>
        <p:blipFill>
          <a:blip r:embed="rId2" cstate="print"/>
          <a:stretch>
            <a:fillRect/>
          </a:stretch>
        </p:blipFill>
        <p:spPr>
          <a:xfrm>
            <a:off x="857224" y="1500174"/>
            <a:ext cx="7572428" cy="4500576"/>
          </a:xfrm>
          <a:prstGeom prst="rect">
            <a:avLst/>
          </a:prstGeom>
        </p:spPr>
      </p:pic>
      <p:sp>
        <p:nvSpPr>
          <p:cNvPr id="3" name="TextBox 2"/>
          <p:cNvSpPr txBox="1"/>
          <p:nvPr/>
        </p:nvSpPr>
        <p:spPr>
          <a:xfrm>
            <a:off x="500034" y="428604"/>
            <a:ext cx="8001056" cy="461665"/>
          </a:xfrm>
          <a:prstGeom prst="rect">
            <a:avLst/>
          </a:prstGeom>
          <a:noFill/>
        </p:spPr>
        <p:txBody>
          <a:bodyPr wrap="square" rtlCol="0">
            <a:spAutoFit/>
          </a:bodyPr>
          <a:lstStyle/>
          <a:p>
            <a:r>
              <a:rPr lang="ru-RU" sz="2400" dirty="0" smtClean="0"/>
              <a:t>Дети получают черное кольцо, символизирующее Африку.</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Рисунок 1" descr="3.Забрасывание мяча в кольцо....jpg"/>
          <p:cNvPicPr>
            <a:picLocks noChangeAspect="1"/>
          </p:cNvPicPr>
          <p:nvPr/>
        </p:nvPicPr>
        <p:blipFill>
          <a:blip r:embed="rId2" cstate="print"/>
          <a:stretch>
            <a:fillRect/>
          </a:stretch>
        </p:blipFill>
        <p:spPr>
          <a:xfrm>
            <a:off x="571472" y="2000240"/>
            <a:ext cx="7858180" cy="4000510"/>
          </a:xfrm>
          <a:prstGeom prst="rect">
            <a:avLst/>
          </a:prstGeom>
        </p:spPr>
      </p:pic>
      <p:sp>
        <p:nvSpPr>
          <p:cNvPr id="4" name="TextBox 3"/>
          <p:cNvSpPr txBox="1"/>
          <p:nvPr/>
        </p:nvSpPr>
        <p:spPr>
          <a:xfrm>
            <a:off x="642910" y="214290"/>
            <a:ext cx="7858180" cy="1569660"/>
          </a:xfrm>
          <a:prstGeom prst="rect">
            <a:avLst/>
          </a:prstGeom>
          <a:noFill/>
        </p:spPr>
        <p:txBody>
          <a:bodyPr wrap="square" rtlCol="0">
            <a:spAutoFit/>
          </a:bodyPr>
          <a:lstStyle/>
          <a:p>
            <a:r>
              <a:rPr lang="ru-RU" sz="2400" dirty="0" smtClean="0"/>
              <a:t>  Следующий континент – Америка. Она славится выдающимися баскетболистами. Игра в мяч требует большой ловкости, проверим обладаете ли вы этим качеством. «Забрасывание мяча в баскетбольное кольцо».</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Рисунок 1" descr="4.Забрасывание мяча в кольцо..jpg"/>
          <p:cNvPicPr>
            <a:picLocks noChangeAspect="1"/>
          </p:cNvPicPr>
          <p:nvPr/>
        </p:nvPicPr>
        <p:blipFill>
          <a:blip r:embed="rId2" cstate="print"/>
          <a:stretch>
            <a:fillRect/>
          </a:stretch>
        </p:blipFill>
        <p:spPr>
          <a:xfrm>
            <a:off x="428596" y="857250"/>
            <a:ext cx="8286808"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70858"/>
            <a:ext cx="81439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tx1"/>
                </a:solidFill>
                <a:effectLst/>
                <a:ea typeface="Calibri" pitchFamily="34" charset="0"/>
                <a:cs typeface="Times New Roman" pitchFamily="18" charset="0"/>
              </a:rPr>
              <a:t>Дети получают красное кольцо, символизирующее Америку.</a:t>
            </a:r>
            <a:endParaRPr kumimoji="0" lang="ru-RU" sz="2400" b="0" u="none" strike="noStrike" cap="none" normalizeH="0" baseline="0" dirty="0" smtClean="0">
              <a:ln>
                <a:noFill/>
              </a:ln>
              <a:solidFill>
                <a:schemeClr val="tx1"/>
              </a:solidFill>
              <a:effectLst/>
              <a:cs typeface="Arial" pitchFamily="34" charset="0"/>
            </a:endParaRPr>
          </a:p>
        </p:txBody>
      </p:sp>
      <p:pic>
        <p:nvPicPr>
          <p:cNvPr id="4" name="Рисунок 3" descr="5.Кольцо Америки.jpg"/>
          <p:cNvPicPr>
            <a:picLocks noChangeAspect="1"/>
          </p:cNvPicPr>
          <p:nvPr/>
        </p:nvPicPr>
        <p:blipFill>
          <a:blip r:embed="rId2" cstate="print"/>
          <a:stretch>
            <a:fillRect/>
          </a:stretch>
        </p:blipFill>
        <p:spPr>
          <a:xfrm>
            <a:off x="428596" y="1357298"/>
            <a:ext cx="8215370" cy="46434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Рисунок 1" descr="6.Челночный бег.jpg"/>
          <p:cNvPicPr>
            <a:picLocks noChangeAspect="1"/>
          </p:cNvPicPr>
          <p:nvPr/>
        </p:nvPicPr>
        <p:blipFill>
          <a:blip r:embed="rId2" cstate="print"/>
          <a:stretch>
            <a:fillRect/>
          </a:stretch>
        </p:blipFill>
        <p:spPr>
          <a:xfrm>
            <a:off x="4643438" y="3500438"/>
            <a:ext cx="4214842" cy="3071834"/>
          </a:xfrm>
          <a:prstGeom prst="rect">
            <a:avLst/>
          </a:prstGeom>
        </p:spPr>
      </p:pic>
      <p:pic>
        <p:nvPicPr>
          <p:cNvPr id="3" name="Рисунок 2" descr="7.Челночный бег.jpg"/>
          <p:cNvPicPr>
            <a:picLocks noChangeAspect="1"/>
          </p:cNvPicPr>
          <p:nvPr/>
        </p:nvPicPr>
        <p:blipFill>
          <a:blip r:embed="rId3" cstate="print"/>
          <a:stretch>
            <a:fillRect/>
          </a:stretch>
        </p:blipFill>
        <p:spPr>
          <a:xfrm>
            <a:off x="285720" y="2214554"/>
            <a:ext cx="4143404" cy="3714776"/>
          </a:xfrm>
          <a:prstGeom prst="rect">
            <a:avLst/>
          </a:prstGeom>
        </p:spPr>
      </p:pic>
      <p:sp>
        <p:nvSpPr>
          <p:cNvPr id="20481" name="Rectangle 1"/>
          <p:cNvSpPr>
            <a:spLocks noChangeArrowheads="1"/>
          </p:cNvSpPr>
          <p:nvPr/>
        </p:nvSpPr>
        <p:spPr bwMode="auto">
          <a:xfrm>
            <a:off x="928663" y="107016"/>
            <a:ext cx="67151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Азия. На этом континенте предлагаю развить скорость движений и сдать норматив «Челночный бег»</a:t>
            </a:r>
            <a:endParaRPr kumimoji="0" lang="ru-RU"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42910" y="342296"/>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400" dirty="0" smtClean="0">
                <a:ea typeface="Calibri" pitchFamily="34" charset="0"/>
                <a:cs typeface="Times New Roman" pitchFamily="18" charset="0"/>
              </a:rPr>
              <a:t>Д</a:t>
            </a:r>
            <a:r>
              <a:rPr kumimoji="0" lang="ru-RU" sz="2400" b="0" u="none" strike="noStrike" cap="none" normalizeH="0" baseline="0" dirty="0" smtClean="0">
                <a:ln>
                  <a:noFill/>
                </a:ln>
                <a:solidFill>
                  <a:schemeClr val="tx1"/>
                </a:solidFill>
                <a:effectLst/>
                <a:ea typeface="Calibri" pitchFamily="34" charset="0"/>
                <a:cs typeface="Times New Roman" pitchFamily="18" charset="0"/>
              </a:rPr>
              <a:t>ети получают желтое кольцо, символизирующее Азию.</a:t>
            </a:r>
            <a:endParaRPr kumimoji="0" lang="ru-RU" sz="2400" b="0" u="none" strike="noStrike" cap="none" normalizeH="0" baseline="0" dirty="0" smtClean="0">
              <a:ln>
                <a:noFill/>
              </a:ln>
              <a:solidFill>
                <a:schemeClr val="tx1"/>
              </a:solidFill>
              <a:effectLst/>
              <a:cs typeface="Arial" pitchFamily="34" charset="0"/>
            </a:endParaRPr>
          </a:p>
        </p:txBody>
      </p:sp>
      <p:pic>
        <p:nvPicPr>
          <p:cNvPr id="4" name="Рисунок 3" descr="8.Кольцо Азии.jpg"/>
          <p:cNvPicPr>
            <a:picLocks noChangeAspect="1"/>
          </p:cNvPicPr>
          <p:nvPr/>
        </p:nvPicPr>
        <p:blipFill>
          <a:blip r:embed="rId2" cstate="print"/>
          <a:stretch>
            <a:fillRect/>
          </a:stretch>
        </p:blipFill>
        <p:spPr>
          <a:xfrm>
            <a:off x="571472" y="1571612"/>
            <a:ext cx="7929618" cy="442913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323</Words>
  <Application>Microsoft Office PowerPoint</Application>
  <PresentationFormat>Экран (4:3)</PresentationFormat>
  <Paragraphs>18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Квест- игра</vt:lpstr>
      <vt:lpstr>Пять Олимпийских колец – знак единства и дружбы спортсменов пяти континентов. Каждое кольцо символизирует континент: голубое – Европу, желтое – Азию, черное – Африку, зеленое – Австралию, красное – Америку. Каждой части света присущи свои спортивные традиции.  Сегодня отправимся в путешествие по пяти континентам, собрать пять олимпийских колец, выложить эмблему Игр, узнать какие спортивные традиции поддерживаются  народом каждой части света и, конечно же продемонстрировать свои физические качества: силу, скорость, ловкость, гибкость, выносливость.   И первый континент куда мы прибыли это Африка.  Это очень жаркий и знойный континент, поэтому африканские спортсмены отличаются хорошей выносливостью. Я предлагаю вам потренироваться и показать свою выносливость в прохождении полосы препятствий. </vt:lpstr>
      <vt:lpstr>Живая полоса препятствий</vt:lpstr>
      <vt:lpstr>Слайд 4</vt:lpstr>
      <vt:lpstr>Слайд 5</vt:lpstr>
      <vt:lpstr>Слайд 6</vt:lpstr>
      <vt:lpstr>Слайд 7</vt:lpstr>
      <vt:lpstr>Слайд 8</vt:lpstr>
      <vt:lpstr>Слайд 9</vt:lpstr>
      <vt:lpstr>Слайд 10</vt:lpstr>
      <vt:lpstr>Слайд 11</vt:lpstr>
      <vt:lpstr>Голубое кольцо символизирует Европу. Это континент славится разнообразием игр. Малоподвижная игра «Дотянись до обруча» Дети подгруппами  встают в круг, в центре которого лежит обруч, выполняют наклон вперед, стараясь достать до него  пальцами рук.</vt:lpstr>
      <vt:lpstr>Слайд 13</vt:lpstr>
      <vt:lpstr>Ребята, мы прошли путь по пяти континентам, вы настоящие спортсмены, выполнили все нормативы комплекса ГТО, прошли сложные задания, показали свои физические качества. Желаю вам, чтобы  вы продолжали дружить со спортом, добивались высоких результатов и, возможно, открыли себе путь в большие Олимпийские игры.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Квест-игра</dc:title>
  <dc:creator>1</dc:creator>
  <cp:lastModifiedBy>1</cp:lastModifiedBy>
  <cp:revision>15</cp:revision>
  <dcterms:created xsi:type="dcterms:W3CDTF">2020-12-26T04:01:07Z</dcterms:created>
  <dcterms:modified xsi:type="dcterms:W3CDTF">2020-12-26T06:22:01Z</dcterms:modified>
</cp:coreProperties>
</file>