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Ledger" panose="020B0604020202020204" charset="0"/>
      <p:regular r:id="rId21"/>
    </p:embeddedFont>
    <p:embeddedFont>
      <p:font typeface="Noto Serif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155" autoAdjust="0"/>
  </p:normalViewPr>
  <p:slideViewPr>
    <p:cSldViewPr>
      <p:cViewPr>
        <p:scale>
          <a:sx n="46" d="100"/>
          <a:sy n="46" d="100"/>
        </p:scale>
        <p:origin x="2154" y="13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77" b="-1677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376559" y="-4570961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8" y="0"/>
                </a:lnTo>
                <a:lnTo>
                  <a:pt x="8753118" y="8753117"/>
                </a:lnTo>
                <a:lnTo>
                  <a:pt x="0" y="875311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0" y="0"/>
            <a:ext cx="18288000" cy="10287000"/>
            <a:chOff x="0" y="0"/>
            <a:chExt cx="4816593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12277" y="0"/>
                  </a:moveTo>
                  <a:lnTo>
                    <a:pt x="4804316" y="0"/>
                  </a:lnTo>
                  <a:cubicBezTo>
                    <a:pt x="4807572" y="0"/>
                    <a:pt x="4810694" y="1293"/>
                    <a:pt x="4812997" y="3596"/>
                  </a:cubicBezTo>
                  <a:cubicBezTo>
                    <a:pt x="4815299" y="5898"/>
                    <a:pt x="4816592" y="9021"/>
                    <a:pt x="4816592" y="12277"/>
                  </a:cubicBezTo>
                  <a:lnTo>
                    <a:pt x="4816592" y="2697057"/>
                  </a:lnTo>
                  <a:cubicBezTo>
                    <a:pt x="4816592" y="2703837"/>
                    <a:pt x="4811096" y="2709333"/>
                    <a:pt x="4804316" y="2709333"/>
                  </a:cubicBezTo>
                  <a:lnTo>
                    <a:pt x="12277" y="2709333"/>
                  </a:lnTo>
                  <a:cubicBezTo>
                    <a:pt x="5496" y="2709333"/>
                    <a:pt x="0" y="2703837"/>
                    <a:pt x="0" y="2697057"/>
                  </a:cubicBezTo>
                  <a:lnTo>
                    <a:pt x="0" y="12277"/>
                  </a:lnTo>
                  <a:cubicBezTo>
                    <a:pt x="0" y="5496"/>
                    <a:pt x="5496" y="0"/>
                    <a:pt x="12277" y="0"/>
                  </a:cubicBezTo>
                  <a:close/>
                </a:path>
              </a:pathLst>
            </a:custGeom>
            <a:solidFill>
              <a:srgbClr val="FFFFFF">
                <a:alpha val="2666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816593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9" name="Freeform 9"/>
          <p:cNvSpPr/>
          <p:nvPr/>
        </p:nvSpPr>
        <p:spPr>
          <a:xfrm>
            <a:off x="1081402" y="2759043"/>
            <a:ext cx="16230600" cy="4260532"/>
          </a:xfrm>
          <a:custGeom>
            <a:avLst/>
            <a:gdLst/>
            <a:ahLst/>
            <a:cxnLst/>
            <a:rect l="l" t="t" r="r" b="b"/>
            <a:pathLst>
              <a:path w="16230600" h="4260532">
                <a:moveTo>
                  <a:pt x="0" y="0"/>
                </a:moveTo>
                <a:lnTo>
                  <a:pt x="16230600" y="0"/>
                </a:lnTo>
                <a:lnTo>
                  <a:pt x="16230600" y="4260533"/>
                </a:lnTo>
                <a:lnTo>
                  <a:pt x="0" y="42605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0465712" y="6863042"/>
            <a:ext cx="9144000" cy="3655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Мирошниченко Ксения Васильевна,</a:t>
            </a:r>
          </a:p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Студентка 2 курса гр. 2311-2301.2</a:t>
            </a:r>
          </a:p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очной формы обучения</a:t>
            </a:r>
          </a:p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Направление подготовки «Психология»</a:t>
            </a:r>
          </a:p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Научный руководитель – к.м.н.,</a:t>
            </a:r>
          </a:p>
          <a:p>
            <a:pPr algn="l">
              <a:lnSpc>
                <a:spcPts val="4100"/>
              </a:lnSpc>
            </a:pPr>
            <a:r>
              <a:rPr lang="ru-RU" sz="29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доцент Мельникова С. В.</a:t>
            </a:r>
          </a:p>
          <a:p>
            <a:pPr algn="ctr">
              <a:lnSpc>
                <a:spcPts val="4100"/>
              </a:lnSpc>
            </a:pPr>
            <a:endParaRPr lang="en-US" sz="2929" dirty="0">
              <a:solidFill>
                <a:srgbClr val="2B1D0F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011875" y="166750"/>
            <a:ext cx="10004971" cy="2349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80"/>
              </a:lnSpc>
            </a:pPr>
            <a:r>
              <a:rPr lang="ru-RU" sz="26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ФБГОУ ВО Мелитопольский государственный университет</a:t>
            </a:r>
          </a:p>
          <a:p>
            <a:pPr algn="ctr">
              <a:lnSpc>
                <a:spcPts val="3680"/>
              </a:lnSpc>
            </a:pPr>
            <a:r>
              <a:rPr lang="ru-RU" sz="2629" dirty="0" err="1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Г.Мелитополь</a:t>
            </a:r>
            <a:r>
              <a:rPr lang="ru-RU" sz="2629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, РФ</a:t>
            </a:r>
            <a:endParaRPr lang="ru-RU" sz="2629" dirty="0" smtClean="0">
              <a:solidFill>
                <a:srgbClr val="2B1D0F"/>
              </a:solidFill>
              <a:latin typeface="Ledger"/>
              <a:ea typeface="Ledger"/>
              <a:cs typeface="Ledger"/>
              <a:sym typeface="Ledger"/>
            </a:endParaRPr>
          </a:p>
          <a:p>
            <a:pPr algn="ctr">
              <a:lnSpc>
                <a:spcPts val="3680"/>
              </a:lnSpc>
            </a:pPr>
            <a:r>
              <a:rPr lang="ru-RU" sz="26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Гуманитарно-педагогический факультет</a:t>
            </a:r>
          </a:p>
          <a:p>
            <a:pPr algn="ctr">
              <a:lnSpc>
                <a:spcPts val="3680"/>
              </a:lnSpc>
            </a:pPr>
            <a:r>
              <a:rPr lang="ru-RU" sz="26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Кафедра психологии</a:t>
            </a:r>
            <a:r>
              <a:rPr lang="en-US" sz="2629" dirty="0" smtClean="0">
                <a:solidFill>
                  <a:srgbClr val="2B1D0F"/>
                </a:solidFill>
                <a:latin typeface="Ledger"/>
                <a:ea typeface="Ledger"/>
                <a:cs typeface="Ledger"/>
                <a:sym typeface="Ledger"/>
              </a:rPr>
              <a:t>.</a:t>
            </a:r>
            <a:endParaRPr lang="en-US" sz="2629" dirty="0">
              <a:solidFill>
                <a:srgbClr val="2B1D0F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-129640" y="3860822"/>
            <a:ext cx="18288000" cy="195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40"/>
              </a:lnSpc>
            </a:pPr>
            <a:r>
              <a:rPr lang="ru-RU" sz="5600" dirty="0" err="1" smtClean="0">
                <a:solidFill>
                  <a:srgbClr val="2B1D0F"/>
                </a:solidFill>
                <a:latin typeface="Noto Serif"/>
                <a:ea typeface="Noto Serif"/>
                <a:cs typeface="Noto Serif"/>
                <a:sym typeface="Noto Serif"/>
              </a:rPr>
              <a:t>Психо</a:t>
            </a:r>
            <a:r>
              <a:rPr lang="ru-RU" sz="5600" dirty="0" smtClean="0">
                <a:solidFill>
                  <a:srgbClr val="2B1D0F"/>
                </a:solidFill>
                <a:latin typeface="Noto Serif"/>
                <a:ea typeface="Noto Serif"/>
                <a:cs typeface="Noto Serif"/>
                <a:sym typeface="Noto Serif"/>
              </a:rPr>
              <a:t>-социальные особенности мемориала “Братское кладбище” г. Мелитополя</a:t>
            </a:r>
            <a:endParaRPr lang="ru-RU" sz="5600" dirty="0">
              <a:solidFill>
                <a:srgbClr val="2B1D0F"/>
              </a:solidFill>
              <a:latin typeface="Noto Serif"/>
              <a:ea typeface="Noto Serif"/>
              <a:cs typeface="Noto Serif"/>
              <a:sym typeface="Noto Serif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5111" b="-5111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9633111" cy="6985655"/>
            <a:chOff x="0" y="0"/>
            <a:chExt cx="253711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7116" cy="1839843"/>
            </a:xfrm>
            <a:custGeom>
              <a:avLst/>
              <a:gdLst/>
              <a:ahLst/>
              <a:cxnLst/>
              <a:rect l="l" t="t" r="r" b="b"/>
              <a:pathLst>
                <a:path w="2537116" h="1839843">
                  <a:moveTo>
                    <a:pt x="23307" y="0"/>
                  </a:moveTo>
                  <a:lnTo>
                    <a:pt x="2513809" y="0"/>
                  </a:lnTo>
                  <a:cubicBezTo>
                    <a:pt x="2526681" y="0"/>
                    <a:pt x="2537116" y="10435"/>
                    <a:pt x="2537116" y="23307"/>
                  </a:cubicBezTo>
                  <a:lnTo>
                    <a:pt x="2537116" y="1816537"/>
                  </a:lnTo>
                  <a:cubicBezTo>
                    <a:pt x="2537116" y="1822718"/>
                    <a:pt x="2534660" y="1828646"/>
                    <a:pt x="2530289" y="1833017"/>
                  </a:cubicBezTo>
                  <a:cubicBezTo>
                    <a:pt x="2525918" y="1837388"/>
                    <a:pt x="2519990" y="1839843"/>
                    <a:pt x="2513809" y="1839843"/>
                  </a:cubicBezTo>
                  <a:lnTo>
                    <a:pt x="23307" y="1839843"/>
                  </a:lnTo>
                  <a:cubicBezTo>
                    <a:pt x="17125" y="1839843"/>
                    <a:pt x="11197" y="1837388"/>
                    <a:pt x="6826" y="1833017"/>
                  </a:cubicBezTo>
                  <a:cubicBezTo>
                    <a:pt x="2456" y="1828646"/>
                    <a:pt x="0" y="1822718"/>
                    <a:pt x="0" y="1816537"/>
                  </a:cubicBezTo>
                  <a:lnTo>
                    <a:pt x="0" y="23307"/>
                  </a:lnTo>
                  <a:cubicBezTo>
                    <a:pt x="0" y="17125"/>
                    <a:pt x="2456" y="11197"/>
                    <a:pt x="6826" y="6826"/>
                  </a:cubicBezTo>
                  <a:cubicBezTo>
                    <a:pt x="11197" y="2456"/>
                    <a:pt x="17125" y="0"/>
                    <a:pt x="2330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3711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006895" y="1650672"/>
            <a:ext cx="7094359" cy="6985655"/>
          </a:xfrm>
          <a:custGeom>
            <a:avLst/>
            <a:gdLst/>
            <a:ahLst/>
            <a:cxnLst/>
            <a:rect l="l" t="t" r="r" b="b"/>
            <a:pathLst>
              <a:path w="7094359" h="6985655">
                <a:moveTo>
                  <a:pt x="0" y="0"/>
                </a:moveTo>
                <a:lnTo>
                  <a:pt x="7094359" y="0"/>
                </a:lnTo>
                <a:lnTo>
                  <a:pt x="7094359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0549" r="-31223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5384" y="1914525"/>
            <a:ext cx="8739743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Когда жители города смотрят на фигуры спящих воинов, они невольно испытывают чувство глубокой скорби, но и надежды – надежды, что подвиги предков оберегают мирное небо над головой. Эти образы напоминают о том, что несмотря на уход многих героев, их дух и жертвы остаются живыми, служа моральным ориентиром для будущих поколений. Фигуры вызывают уважение и одновременно успокаивают, символизируя мир и вечное спокойствие после боевых бурь.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2888" b="-2288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16230600" cy="6985655"/>
            <a:chOff x="0" y="0"/>
            <a:chExt cx="427472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1839843"/>
            </a:xfrm>
            <a:custGeom>
              <a:avLst/>
              <a:gdLst/>
              <a:ahLst/>
              <a:cxnLst/>
              <a:rect l="l" t="t" r="r" b="b"/>
              <a:pathLst>
                <a:path w="4274726" h="1839843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826010"/>
                  </a:lnTo>
                  <a:cubicBezTo>
                    <a:pt x="4274726" y="1833650"/>
                    <a:pt x="4268533" y="1839843"/>
                    <a:pt x="4260893" y="1839843"/>
                  </a:cubicBezTo>
                  <a:lnTo>
                    <a:pt x="13833" y="1839843"/>
                  </a:lnTo>
                  <a:cubicBezTo>
                    <a:pt x="10164" y="1839843"/>
                    <a:pt x="6646" y="1838386"/>
                    <a:pt x="4052" y="1835792"/>
                  </a:cubicBezTo>
                  <a:cubicBezTo>
                    <a:pt x="1457" y="1833198"/>
                    <a:pt x="0" y="1829679"/>
                    <a:pt x="0" y="1826010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50416" y="2181225"/>
            <a:ext cx="15587169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Памятник «Скорбящая мать»  – это не просто монумент, а глубокий символ коллективной памяти, скорби и надежды, отражающий трагедию войны и её неизгладимый след в судьбах людей.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Памятник был создан в рамках послевоенной монументальной культуры, активно развиваемой в советский период. Его заказ и строительство проводились при участии архитекторов О. К.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Стукалова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 и А. А.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Сницарева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, а также скульпторов М. Я.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Грицюка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, Ю. Л.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Синькевича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 и А. С. Фуженко. Монумент воздвигался на средства, привлечённые комсомольской организацией, что подчёркивает коллективный характер преодоления трудностей и памяти о войне. За годы своей истории памятник неоднократно реконструировался, что свидетельствует о его высокой значимости для местного сообщества.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2888" b="-2288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9633111" cy="6985655"/>
            <a:chOff x="0" y="0"/>
            <a:chExt cx="253711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7116" cy="1839843"/>
            </a:xfrm>
            <a:custGeom>
              <a:avLst/>
              <a:gdLst/>
              <a:ahLst/>
              <a:cxnLst/>
              <a:rect l="l" t="t" r="r" b="b"/>
              <a:pathLst>
                <a:path w="2537116" h="1839843">
                  <a:moveTo>
                    <a:pt x="23307" y="0"/>
                  </a:moveTo>
                  <a:lnTo>
                    <a:pt x="2513809" y="0"/>
                  </a:lnTo>
                  <a:cubicBezTo>
                    <a:pt x="2526681" y="0"/>
                    <a:pt x="2537116" y="10435"/>
                    <a:pt x="2537116" y="23307"/>
                  </a:cubicBezTo>
                  <a:lnTo>
                    <a:pt x="2537116" y="1816537"/>
                  </a:lnTo>
                  <a:cubicBezTo>
                    <a:pt x="2537116" y="1822718"/>
                    <a:pt x="2534660" y="1828646"/>
                    <a:pt x="2530289" y="1833017"/>
                  </a:cubicBezTo>
                  <a:cubicBezTo>
                    <a:pt x="2525918" y="1837388"/>
                    <a:pt x="2519990" y="1839843"/>
                    <a:pt x="2513809" y="1839843"/>
                  </a:cubicBezTo>
                  <a:lnTo>
                    <a:pt x="23307" y="1839843"/>
                  </a:lnTo>
                  <a:cubicBezTo>
                    <a:pt x="17125" y="1839843"/>
                    <a:pt x="11197" y="1837388"/>
                    <a:pt x="6826" y="1833017"/>
                  </a:cubicBezTo>
                  <a:cubicBezTo>
                    <a:pt x="2456" y="1828646"/>
                    <a:pt x="0" y="1822718"/>
                    <a:pt x="0" y="1816537"/>
                  </a:cubicBezTo>
                  <a:lnTo>
                    <a:pt x="0" y="23307"/>
                  </a:lnTo>
                  <a:cubicBezTo>
                    <a:pt x="0" y="17125"/>
                    <a:pt x="2456" y="11197"/>
                    <a:pt x="6826" y="6826"/>
                  </a:cubicBezTo>
                  <a:cubicBezTo>
                    <a:pt x="11197" y="2456"/>
                    <a:pt x="17125" y="0"/>
                    <a:pt x="2330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3711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593584" y="1650672"/>
            <a:ext cx="4787978" cy="6985655"/>
          </a:xfrm>
          <a:custGeom>
            <a:avLst/>
            <a:gdLst/>
            <a:ahLst/>
            <a:cxnLst/>
            <a:rect l="l" t="t" r="r" b="b"/>
            <a:pathLst>
              <a:path w="4787978" h="6985655">
                <a:moveTo>
                  <a:pt x="0" y="0"/>
                </a:moveTo>
                <a:lnTo>
                  <a:pt x="4787978" y="0"/>
                </a:lnTo>
                <a:lnTo>
                  <a:pt x="4787978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289" t="-3172" r="-4627" b="-969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5384" y="2181225"/>
            <a:ext cx="8739743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Композиция, где обе фигуры словно прислонились друг к другу, создаёт ощущение замерзшей во времени сцены – женщины бесконечно ждут возвращения солдата. Это ожидание ассоциируется с тем, что время остановилось в момент утраты, а героизм и жертвы прошедших лет остаются вечными. Такое изображение способствует появлению у зрителя чувства скорби, ностальгии и размышления о трагедии, которая не может быть забыта.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22888" b="-22888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16230600" cy="6985655"/>
            <a:chOff x="0" y="0"/>
            <a:chExt cx="427472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74726" cy="1839843"/>
            </a:xfrm>
            <a:custGeom>
              <a:avLst/>
              <a:gdLst/>
              <a:ahLst/>
              <a:cxnLst/>
              <a:rect l="l" t="t" r="r" b="b"/>
              <a:pathLst>
                <a:path w="4274726" h="1839843">
                  <a:moveTo>
                    <a:pt x="13833" y="0"/>
                  </a:moveTo>
                  <a:lnTo>
                    <a:pt x="4260893" y="0"/>
                  </a:lnTo>
                  <a:cubicBezTo>
                    <a:pt x="4268533" y="0"/>
                    <a:pt x="4274726" y="6193"/>
                    <a:pt x="4274726" y="13833"/>
                  </a:cubicBezTo>
                  <a:lnTo>
                    <a:pt x="4274726" y="1826010"/>
                  </a:lnTo>
                  <a:cubicBezTo>
                    <a:pt x="4274726" y="1833650"/>
                    <a:pt x="4268533" y="1839843"/>
                    <a:pt x="4260893" y="1839843"/>
                  </a:cubicBezTo>
                  <a:lnTo>
                    <a:pt x="13833" y="1839843"/>
                  </a:lnTo>
                  <a:cubicBezTo>
                    <a:pt x="10164" y="1839843"/>
                    <a:pt x="6646" y="1838386"/>
                    <a:pt x="4052" y="1835792"/>
                  </a:cubicBezTo>
                  <a:cubicBezTo>
                    <a:pt x="1457" y="1833198"/>
                    <a:pt x="0" y="1829679"/>
                    <a:pt x="0" y="1826010"/>
                  </a:cubicBezTo>
                  <a:lnTo>
                    <a:pt x="0" y="13833"/>
                  </a:lnTo>
                  <a:cubicBezTo>
                    <a:pt x="0" y="6193"/>
                    <a:pt x="6193" y="0"/>
                    <a:pt x="13833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27472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81122" y="1647825"/>
            <a:ext cx="15725756" cy="692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Изображённые на памятнике две фигуры женщин – мать и невеста – воссоздают архетипическую картину бесконечной скорби. Матерь, олицетворяющая безусловную любовь, защиту и утрату, и невеста – символ молодости, надежды и невинности, вместе создают образ общенациональной печали и ожидания. В классической мифологии и культуре образ скорбящей матери часто символизирует не только личную утрату, но и коллективное горе, отражающее переживания целого народа, потерявшего своих сыновей и героев. Эта двойственность образов вызывает у зрителя чувство сострадания, нежности и мгновенную эмоциональную связь с прошлым.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Скульптурное решение памятника – плавные линии, мягкое взаимодействие двух фигур – усиливает ощущение меланхолии. Отсутствие динамики, которое обычно свойственно военным монументам, акцентирует внимание на интимной, почти интимной скорби.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9712633" cy="6985655"/>
            <a:chOff x="0" y="0"/>
            <a:chExt cx="2558060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58060" cy="1839843"/>
            </a:xfrm>
            <a:custGeom>
              <a:avLst/>
              <a:gdLst/>
              <a:ahLst/>
              <a:cxnLst/>
              <a:rect l="l" t="t" r="r" b="b"/>
              <a:pathLst>
                <a:path w="2558060" h="1839843">
                  <a:moveTo>
                    <a:pt x="23116" y="0"/>
                  </a:moveTo>
                  <a:lnTo>
                    <a:pt x="2534944" y="0"/>
                  </a:lnTo>
                  <a:cubicBezTo>
                    <a:pt x="2541075" y="0"/>
                    <a:pt x="2546954" y="2435"/>
                    <a:pt x="2551289" y="6770"/>
                  </a:cubicBezTo>
                  <a:cubicBezTo>
                    <a:pt x="2555624" y="11106"/>
                    <a:pt x="2558060" y="16985"/>
                    <a:pt x="2558060" y="23116"/>
                  </a:cubicBezTo>
                  <a:lnTo>
                    <a:pt x="2558060" y="1816727"/>
                  </a:lnTo>
                  <a:cubicBezTo>
                    <a:pt x="2558060" y="1829494"/>
                    <a:pt x="2547710" y="1839843"/>
                    <a:pt x="2534944" y="1839843"/>
                  </a:cubicBezTo>
                  <a:lnTo>
                    <a:pt x="23116" y="1839843"/>
                  </a:lnTo>
                  <a:cubicBezTo>
                    <a:pt x="16985" y="1839843"/>
                    <a:pt x="11106" y="1837408"/>
                    <a:pt x="6770" y="1833073"/>
                  </a:cubicBezTo>
                  <a:cubicBezTo>
                    <a:pt x="2435" y="1828738"/>
                    <a:pt x="0" y="1822858"/>
                    <a:pt x="0" y="1816727"/>
                  </a:cubicBezTo>
                  <a:lnTo>
                    <a:pt x="0" y="23116"/>
                  </a:lnTo>
                  <a:cubicBezTo>
                    <a:pt x="0" y="16985"/>
                    <a:pt x="2435" y="11106"/>
                    <a:pt x="6770" y="6770"/>
                  </a:cubicBezTo>
                  <a:cubicBezTo>
                    <a:pt x="11106" y="2435"/>
                    <a:pt x="16985" y="0"/>
                    <a:pt x="23116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58060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8230" y="2181225"/>
            <a:ext cx="9023645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Братская могила в Мелитополе – это место, где история оживает в символах и образах. В её архитектурном ансамбле каждый элемент наделён глубоким смыслом, отражающим вечную память о павших защитниках Родины. Для жителей города памятник служит не только напоминанием о трагических событиях прошлого, но и источником моральной поддержки, объединяющим сердца в стремлении сохранить память и передать её будущим поколениям.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026441" y="3176822"/>
            <a:ext cx="14235119" cy="2399473"/>
            <a:chOff x="0" y="0"/>
            <a:chExt cx="3749167" cy="6319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49167" cy="631960"/>
            </a:xfrm>
            <a:custGeom>
              <a:avLst/>
              <a:gdLst/>
              <a:ahLst/>
              <a:cxnLst/>
              <a:rect l="l" t="t" r="r" b="b"/>
              <a:pathLst>
                <a:path w="3749167" h="631960">
                  <a:moveTo>
                    <a:pt x="15772" y="0"/>
                  </a:moveTo>
                  <a:lnTo>
                    <a:pt x="3733395" y="0"/>
                  </a:lnTo>
                  <a:cubicBezTo>
                    <a:pt x="3737578" y="0"/>
                    <a:pt x="3741590" y="1662"/>
                    <a:pt x="3744548" y="4619"/>
                  </a:cubicBezTo>
                  <a:cubicBezTo>
                    <a:pt x="3747506" y="7577"/>
                    <a:pt x="3749167" y="11589"/>
                    <a:pt x="3749167" y="15772"/>
                  </a:cubicBezTo>
                  <a:lnTo>
                    <a:pt x="3749167" y="616188"/>
                  </a:lnTo>
                  <a:cubicBezTo>
                    <a:pt x="3749167" y="620371"/>
                    <a:pt x="3747506" y="624383"/>
                    <a:pt x="3744548" y="627340"/>
                  </a:cubicBezTo>
                  <a:cubicBezTo>
                    <a:pt x="3741590" y="630298"/>
                    <a:pt x="3737578" y="631960"/>
                    <a:pt x="3733395" y="631960"/>
                  </a:cubicBezTo>
                  <a:lnTo>
                    <a:pt x="15772" y="631960"/>
                  </a:lnTo>
                  <a:cubicBezTo>
                    <a:pt x="11589" y="631960"/>
                    <a:pt x="7577" y="630298"/>
                    <a:pt x="4619" y="627340"/>
                  </a:cubicBezTo>
                  <a:cubicBezTo>
                    <a:pt x="1662" y="624383"/>
                    <a:pt x="0" y="620371"/>
                    <a:pt x="0" y="616188"/>
                  </a:cubicBezTo>
                  <a:lnTo>
                    <a:pt x="0" y="15772"/>
                  </a:lnTo>
                  <a:cubicBezTo>
                    <a:pt x="0" y="11589"/>
                    <a:pt x="1662" y="7577"/>
                    <a:pt x="4619" y="4619"/>
                  </a:cubicBezTo>
                  <a:cubicBezTo>
                    <a:pt x="7577" y="1662"/>
                    <a:pt x="11589" y="0"/>
                    <a:pt x="15772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749167" cy="6700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971800" y="3615253"/>
            <a:ext cx="13625752" cy="1377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1200"/>
              </a:lnSpc>
              <a:spcBef>
                <a:spcPct val="0"/>
              </a:spcBef>
            </a:pPr>
            <a:r>
              <a:rPr lang="ru-RU" sz="8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Благодарю за внимание!</a:t>
            </a:r>
            <a:endParaRPr lang="ru-RU" sz="8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15572755" cy="6985655"/>
            <a:chOff x="0" y="0"/>
            <a:chExt cx="410146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101466" cy="1839843"/>
            </a:xfrm>
            <a:custGeom>
              <a:avLst/>
              <a:gdLst/>
              <a:ahLst/>
              <a:cxnLst/>
              <a:rect l="l" t="t" r="r" b="b"/>
              <a:pathLst>
                <a:path w="4101466" h="1839843">
                  <a:moveTo>
                    <a:pt x="14417" y="0"/>
                  </a:moveTo>
                  <a:lnTo>
                    <a:pt x="4087049" y="0"/>
                  </a:lnTo>
                  <a:cubicBezTo>
                    <a:pt x="4095012" y="0"/>
                    <a:pt x="4101466" y="6455"/>
                    <a:pt x="4101466" y="14417"/>
                  </a:cubicBezTo>
                  <a:lnTo>
                    <a:pt x="4101466" y="1825426"/>
                  </a:lnTo>
                  <a:cubicBezTo>
                    <a:pt x="4101466" y="1833388"/>
                    <a:pt x="4095012" y="1839843"/>
                    <a:pt x="4087049" y="1839843"/>
                  </a:cubicBezTo>
                  <a:lnTo>
                    <a:pt x="14417" y="1839843"/>
                  </a:lnTo>
                  <a:cubicBezTo>
                    <a:pt x="10594" y="1839843"/>
                    <a:pt x="6926" y="1838324"/>
                    <a:pt x="4223" y="1835621"/>
                  </a:cubicBezTo>
                  <a:cubicBezTo>
                    <a:pt x="1519" y="1832917"/>
                    <a:pt x="0" y="1829250"/>
                    <a:pt x="0" y="1825426"/>
                  </a:cubicBezTo>
                  <a:lnTo>
                    <a:pt x="0" y="14417"/>
                  </a:lnTo>
                  <a:cubicBezTo>
                    <a:pt x="0" y="6455"/>
                    <a:pt x="6455" y="0"/>
                    <a:pt x="1441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10146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678230" y="2181225"/>
            <a:ext cx="14931540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​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Война оставляет неизгладимый след в памяти народов, формируя не только исторические хроники, но и глубокие эмоциональные переживания. События гражданской войны в Мелитополе стали частью этой общей трагедии, оставив после себя памятники, которые до сих пор вызывают чувства скорби и уважения.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endParaRPr lang="ru-RU" sz="3000" dirty="0" smtClean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Братская могила в Мелитополе является многозначным и важным местом памяти для жителей города. Это не просто место захоронения, а символ объединения скорби, героизма и преемственности поколений, где переплетается личная трагедия каждого, кто потерял близких, и коллективная боль всего народа.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11671315" cy="6985655"/>
            <a:chOff x="0" y="0"/>
            <a:chExt cx="3073927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073927" cy="1839843"/>
            </a:xfrm>
            <a:custGeom>
              <a:avLst/>
              <a:gdLst/>
              <a:ahLst/>
              <a:cxnLst/>
              <a:rect l="l" t="t" r="r" b="b"/>
              <a:pathLst>
                <a:path w="3073927" h="1839843">
                  <a:moveTo>
                    <a:pt x="19237" y="0"/>
                  </a:moveTo>
                  <a:lnTo>
                    <a:pt x="3054690" y="0"/>
                  </a:lnTo>
                  <a:cubicBezTo>
                    <a:pt x="3065314" y="0"/>
                    <a:pt x="3073927" y="8612"/>
                    <a:pt x="3073927" y="19237"/>
                  </a:cubicBezTo>
                  <a:lnTo>
                    <a:pt x="3073927" y="1820607"/>
                  </a:lnTo>
                  <a:cubicBezTo>
                    <a:pt x="3073927" y="1831231"/>
                    <a:pt x="3065314" y="1839843"/>
                    <a:pt x="3054690" y="1839843"/>
                  </a:cubicBezTo>
                  <a:lnTo>
                    <a:pt x="19237" y="1839843"/>
                  </a:lnTo>
                  <a:cubicBezTo>
                    <a:pt x="8612" y="1839843"/>
                    <a:pt x="0" y="1831231"/>
                    <a:pt x="0" y="1820607"/>
                  </a:cubicBezTo>
                  <a:lnTo>
                    <a:pt x="0" y="19237"/>
                  </a:lnTo>
                  <a:cubicBezTo>
                    <a:pt x="0" y="8612"/>
                    <a:pt x="8612" y="0"/>
                    <a:pt x="1923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073927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05582" y="1914525"/>
            <a:ext cx="10917551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Ещё в довоенные годы городской парк, известный сегодня как парк Горького, имел особый статус. Согласно путеводителям того времени, в его конце располагалась братская могила, где были похоронены 26 коммунаров, убитых белогвардейцами 29 декабря 1919 года. Этот факт свидетельствует о сложном и бурном периоде гражданской войны, когда в борьбе за власть и судьбу страны гибели солдат стали трагической реальностью. Позже, в советский период, братская могила приобрела новый символизм – память о солдатах Великой Отечественной войны, которые, отдав свои жизни, защищали Родину.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2967877" y="1650672"/>
            <a:ext cx="5029672" cy="6985655"/>
          </a:xfrm>
          <a:custGeom>
            <a:avLst/>
            <a:gdLst/>
            <a:ahLst/>
            <a:cxnLst/>
            <a:rect l="l" t="t" r="r" b="b"/>
            <a:pathLst>
              <a:path w="5029672" h="6985655">
                <a:moveTo>
                  <a:pt x="0" y="0"/>
                </a:moveTo>
                <a:lnTo>
                  <a:pt x="5029672" y="0"/>
                </a:lnTo>
                <a:lnTo>
                  <a:pt x="5029672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9513983" cy="6985655"/>
            <a:chOff x="0" y="0"/>
            <a:chExt cx="2505740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05740" cy="1839843"/>
            </a:xfrm>
            <a:custGeom>
              <a:avLst/>
              <a:gdLst/>
              <a:ahLst/>
              <a:cxnLst/>
              <a:rect l="l" t="t" r="r" b="b"/>
              <a:pathLst>
                <a:path w="2505740" h="1839843">
                  <a:moveTo>
                    <a:pt x="23598" y="0"/>
                  </a:moveTo>
                  <a:lnTo>
                    <a:pt x="2482142" y="0"/>
                  </a:lnTo>
                  <a:cubicBezTo>
                    <a:pt x="2495175" y="0"/>
                    <a:pt x="2505740" y="10565"/>
                    <a:pt x="2505740" y="23598"/>
                  </a:cubicBezTo>
                  <a:lnTo>
                    <a:pt x="2505740" y="1816245"/>
                  </a:lnTo>
                  <a:cubicBezTo>
                    <a:pt x="2505740" y="1829278"/>
                    <a:pt x="2495175" y="1839843"/>
                    <a:pt x="2482142" y="1839843"/>
                  </a:cubicBezTo>
                  <a:lnTo>
                    <a:pt x="23598" y="1839843"/>
                  </a:lnTo>
                  <a:cubicBezTo>
                    <a:pt x="10565" y="1839843"/>
                    <a:pt x="0" y="1829278"/>
                    <a:pt x="0" y="1816245"/>
                  </a:cubicBezTo>
                  <a:lnTo>
                    <a:pt x="0" y="23598"/>
                  </a:lnTo>
                  <a:cubicBezTo>
                    <a:pt x="0" y="10565"/>
                    <a:pt x="10565" y="0"/>
                    <a:pt x="23598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05740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1254439" y="1650672"/>
            <a:ext cx="6766721" cy="6985655"/>
          </a:xfrm>
          <a:custGeom>
            <a:avLst/>
            <a:gdLst/>
            <a:ahLst/>
            <a:cxnLst/>
            <a:rect l="l" t="t" r="r" b="b"/>
            <a:pathLst>
              <a:path w="6766721" h="6985655">
                <a:moveTo>
                  <a:pt x="0" y="0"/>
                </a:moveTo>
                <a:lnTo>
                  <a:pt x="6766721" y="0"/>
                </a:lnTo>
                <a:lnTo>
                  <a:pt x="6766721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2669" r="-40859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706151" y="1914525"/>
            <a:ext cx="8816926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В наши дни здесь покоятся около 3 тысяч советских воинов, павших в боях за Мелитополь. Среди них — 2300 солдат, чьи могилы находятся на этой земле, включая 20 Героев Советского Союза. Каждый элемент мемориала рассказывает свою историю: строгая стела с именами погибших, трогательная фигура Скорбящей матери, символизирующая вечную боль утраты, и композиция «Спящие воины», напоминающая о тех, кто навсегда остался молодым.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>
                <a:alphaModFix amt="93000"/>
              </a:blip>
              <a:stretch>
                <a:fillRect t="-19777" b="-19777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9137534" cy="6985655"/>
            <a:chOff x="0" y="0"/>
            <a:chExt cx="2406593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06593" cy="1839843"/>
            </a:xfrm>
            <a:custGeom>
              <a:avLst/>
              <a:gdLst/>
              <a:ahLst/>
              <a:cxnLst/>
              <a:rect l="l" t="t" r="r" b="b"/>
              <a:pathLst>
                <a:path w="2406593" h="1839843">
                  <a:moveTo>
                    <a:pt x="24571" y="0"/>
                  </a:moveTo>
                  <a:lnTo>
                    <a:pt x="2382022" y="0"/>
                  </a:lnTo>
                  <a:cubicBezTo>
                    <a:pt x="2395593" y="0"/>
                    <a:pt x="2406593" y="11001"/>
                    <a:pt x="2406593" y="24571"/>
                  </a:cubicBezTo>
                  <a:lnTo>
                    <a:pt x="2406593" y="1815273"/>
                  </a:lnTo>
                  <a:cubicBezTo>
                    <a:pt x="2406593" y="1821789"/>
                    <a:pt x="2404005" y="1828039"/>
                    <a:pt x="2399397" y="1832647"/>
                  </a:cubicBezTo>
                  <a:cubicBezTo>
                    <a:pt x="2394789" y="1837255"/>
                    <a:pt x="2388539" y="1839843"/>
                    <a:pt x="2382022" y="1839843"/>
                  </a:cubicBezTo>
                  <a:lnTo>
                    <a:pt x="24571" y="1839843"/>
                  </a:lnTo>
                  <a:cubicBezTo>
                    <a:pt x="18054" y="1839843"/>
                    <a:pt x="11804" y="1837255"/>
                    <a:pt x="7197" y="1832647"/>
                  </a:cubicBezTo>
                  <a:cubicBezTo>
                    <a:pt x="2589" y="1828039"/>
                    <a:pt x="0" y="1821789"/>
                    <a:pt x="0" y="1815273"/>
                  </a:cubicBezTo>
                  <a:lnTo>
                    <a:pt x="0" y="24571"/>
                  </a:lnTo>
                  <a:cubicBezTo>
                    <a:pt x="0" y="18054"/>
                    <a:pt x="2589" y="11804"/>
                    <a:pt x="7197" y="7197"/>
                  </a:cubicBezTo>
                  <a:cubicBezTo>
                    <a:pt x="11804" y="2589"/>
                    <a:pt x="18054" y="0"/>
                    <a:pt x="24571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406593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834612" y="1650672"/>
            <a:ext cx="7286336" cy="6985655"/>
          </a:xfrm>
          <a:custGeom>
            <a:avLst/>
            <a:gdLst/>
            <a:ahLst/>
            <a:cxnLst/>
            <a:rect l="l" t="t" r="r" b="b"/>
            <a:pathLst>
              <a:path w="7286336" h="6985655">
                <a:moveTo>
                  <a:pt x="0" y="0"/>
                </a:moveTo>
                <a:lnTo>
                  <a:pt x="7286337" y="0"/>
                </a:lnTo>
                <a:lnTo>
                  <a:pt x="7286337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5288" r="-10447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78230" y="2181225"/>
            <a:ext cx="8286434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Особое место в комплексе занимает легендарный танк Т-70. Эта боевая машина принадлежала старшему лейтенанту Сергею Дмитриевичу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Гаврюшову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, который осенью 1943 года одним из первых ворвался в осажденный город. Сам С.Д.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Гаврюшов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, погибший в тех боях, похоронен здесь же. В 2023 году танк прошел реставрацию в Санкт-Петербурге и теперь, обновленный, продолжает хранить память о подвиге.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>
                <a:alphaModFix amt="93000"/>
              </a:blip>
              <a:stretch>
                <a:fillRect t="-19722" b="-1972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10905125" cy="6985655"/>
            <a:chOff x="0" y="0"/>
            <a:chExt cx="2872132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872132" cy="1839843"/>
            </a:xfrm>
            <a:custGeom>
              <a:avLst/>
              <a:gdLst/>
              <a:ahLst/>
              <a:cxnLst/>
              <a:rect l="l" t="t" r="r" b="b"/>
              <a:pathLst>
                <a:path w="2872132" h="1839843">
                  <a:moveTo>
                    <a:pt x="20588" y="0"/>
                  </a:moveTo>
                  <a:lnTo>
                    <a:pt x="2851544" y="0"/>
                  </a:lnTo>
                  <a:cubicBezTo>
                    <a:pt x="2857004" y="0"/>
                    <a:pt x="2862241" y="2169"/>
                    <a:pt x="2866102" y="6030"/>
                  </a:cubicBezTo>
                  <a:cubicBezTo>
                    <a:pt x="2869963" y="9891"/>
                    <a:pt x="2872132" y="15128"/>
                    <a:pt x="2872132" y="20588"/>
                  </a:cubicBezTo>
                  <a:lnTo>
                    <a:pt x="2872132" y="1819255"/>
                  </a:lnTo>
                  <a:cubicBezTo>
                    <a:pt x="2872132" y="1824716"/>
                    <a:pt x="2869963" y="1829952"/>
                    <a:pt x="2866102" y="1833813"/>
                  </a:cubicBezTo>
                  <a:cubicBezTo>
                    <a:pt x="2862241" y="1837674"/>
                    <a:pt x="2857004" y="1839843"/>
                    <a:pt x="2851544" y="1839843"/>
                  </a:cubicBezTo>
                  <a:lnTo>
                    <a:pt x="20588" y="1839843"/>
                  </a:lnTo>
                  <a:cubicBezTo>
                    <a:pt x="15128" y="1839843"/>
                    <a:pt x="9891" y="1837674"/>
                    <a:pt x="6030" y="1833813"/>
                  </a:cubicBezTo>
                  <a:cubicBezTo>
                    <a:pt x="2169" y="1829952"/>
                    <a:pt x="0" y="1824716"/>
                    <a:pt x="0" y="1819255"/>
                  </a:cubicBezTo>
                  <a:lnTo>
                    <a:pt x="0" y="20588"/>
                  </a:lnTo>
                  <a:cubicBezTo>
                    <a:pt x="0" y="15128"/>
                    <a:pt x="2169" y="9891"/>
                    <a:pt x="6030" y="6030"/>
                  </a:cubicBezTo>
                  <a:cubicBezTo>
                    <a:pt x="9891" y="2169"/>
                    <a:pt x="15128" y="0"/>
                    <a:pt x="20588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872132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444901" y="2234509"/>
            <a:ext cx="5843099" cy="5817981"/>
          </a:xfrm>
          <a:custGeom>
            <a:avLst/>
            <a:gdLst/>
            <a:ahLst/>
            <a:cxnLst/>
            <a:rect l="l" t="t" r="r" b="b"/>
            <a:pathLst>
              <a:path w="5843099" h="5817981">
                <a:moveTo>
                  <a:pt x="0" y="0"/>
                </a:moveTo>
                <a:lnTo>
                  <a:pt x="5843099" y="0"/>
                </a:lnTo>
                <a:lnTo>
                  <a:pt x="5843099" y="5817982"/>
                </a:lnTo>
                <a:lnTo>
                  <a:pt x="0" y="58179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2760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600043" y="1914525"/>
            <a:ext cx="10662704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Стела с именами погибших представляет собой главную мемориальную панель на аллее входа в комплекс «Братское кладбище». На её гладкой поверхности высечены фамилии свыше 2 300 воинов, отдавших жизнь при освобождении Мелитополя, среди которых – 20 Героев Советского Союза​.</a:t>
            </a:r>
          </a:p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Архитектурно это строгая вертикальная плита из тёмного гранита, возвышающаяся на несколько метров над уровнем земли. Чёткие, строгие контуры стелы и ровные ряды фамилий создают у посетителя ощущение порядка и торжественности, подчёркивая значимость каждого имени.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>
                <a:alphaModFix amt="93000"/>
              </a:blip>
              <a:stretch>
                <a:fillRect t="-19722" b="-1972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357622" y="1650672"/>
            <a:ext cx="10554792" cy="6985655"/>
            <a:chOff x="0" y="0"/>
            <a:chExt cx="2779863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79863" cy="1839843"/>
            </a:xfrm>
            <a:custGeom>
              <a:avLst/>
              <a:gdLst/>
              <a:ahLst/>
              <a:cxnLst/>
              <a:rect l="l" t="t" r="r" b="b"/>
              <a:pathLst>
                <a:path w="2779863" h="1839843">
                  <a:moveTo>
                    <a:pt x="21271" y="0"/>
                  </a:moveTo>
                  <a:lnTo>
                    <a:pt x="2758592" y="0"/>
                  </a:lnTo>
                  <a:cubicBezTo>
                    <a:pt x="2764233" y="0"/>
                    <a:pt x="2769644" y="2241"/>
                    <a:pt x="2773633" y="6230"/>
                  </a:cubicBezTo>
                  <a:cubicBezTo>
                    <a:pt x="2777622" y="10219"/>
                    <a:pt x="2779863" y="15630"/>
                    <a:pt x="2779863" y="21271"/>
                  </a:cubicBezTo>
                  <a:lnTo>
                    <a:pt x="2779863" y="1818572"/>
                  </a:lnTo>
                  <a:cubicBezTo>
                    <a:pt x="2779863" y="1824213"/>
                    <a:pt x="2777622" y="1829624"/>
                    <a:pt x="2773633" y="1833613"/>
                  </a:cubicBezTo>
                  <a:cubicBezTo>
                    <a:pt x="2769644" y="1837602"/>
                    <a:pt x="2764233" y="1839843"/>
                    <a:pt x="2758592" y="1839843"/>
                  </a:cubicBezTo>
                  <a:lnTo>
                    <a:pt x="21271" y="1839843"/>
                  </a:lnTo>
                  <a:cubicBezTo>
                    <a:pt x="15630" y="1839843"/>
                    <a:pt x="10219" y="1837602"/>
                    <a:pt x="6230" y="1833613"/>
                  </a:cubicBezTo>
                  <a:cubicBezTo>
                    <a:pt x="2241" y="1829624"/>
                    <a:pt x="0" y="1824213"/>
                    <a:pt x="0" y="1818572"/>
                  </a:cubicBezTo>
                  <a:lnTo>
                    <a:pt x="0" y="21271"/>
                  </a:lnTo>
                  <a:cubicBezTo>
                    <a:pt x="0" y="15630"/>
                    <a:pt x="2241" y="10219"/>
                    <a:pt x="6230" y="6230"/>
                  </a:cubicBezTo>
                  <a:cubicBezTo>
                    <a:pt x="10219" y="2241"/>
                    <a:pt x="15630" y="0"/>
                    <a:pt x="21271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779863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2096252" y="1650672"/>
            <a:ext cx="6048430" cy="6985655"/>
          </a:xfrm>
          <a:custGeom>
            <a:avLst/>
            <a:gdLst/>
            <a:ahLst/>
            <a:cxnLst/>
            <a:rect l="l" t="t" r="r" b="b"/>
            <a:pathLst>
              <a:path w="6048430" h="6985655">
                <a:moveTo>
                  <a:pt x="0" y="0"/>
                </a:moveTo>
                <a:lnTo>
                  <a:pt x="6048430" y="0"/>
                </a:lnTo>
                <a:lnTo>
                  <a:pt x="6048430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82686" r="-33025" b="-28638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934452" y="1914525"/>
            <a:ext cx="9464828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Психологически стела служит якорем коллективной памяти: она фиксирует факт безымянной жертвы и одновременно превращает его в личность, помогая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мелитопольцам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 осознать цену каждой жизни и преодолевать чувство утраты через акт памятования. Вертикальная композиция стелы притягивает взгляд, словно устремляя мысли вверх – к подвигу и вечному покою героев. Это опорная точка для ритуалов возложения цветов и минут молчания, которые помогают обществу осмыслить цену мирного неба.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16793" b="-16793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9633111" cy="6985655"/>
            <a:chOff x="0" y="0"/>
            <a:chExt cx="253711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7116" cy="1839843"/>
            </a:xfrm>
            <a:custGeom>
              <a:avLst/>
              <a:gdLst/>
              <a:ahLst/>
              <a:cxnLst/>
              <a:rect l="l" t="t" r="r" b="b"/>
              <a:pathLst>
                <a:path w="2537116" h="1839843">
                  <a:moveTo>
                    <a:pt x="23307" y="0"/>
                  </a:moveTo>
                  <a:lnTo>
                    <a:pt x="2513809" y="0"/>
                  </a:lnTo>
                  <a:cubicBezTo>
                    <a:pt x="2526681" y="0"/>
                    <a:pt x="2537116" y="10435"/>
                    <a:pt x="2537116" y="23307"/>
                  </a:cubicBezTo>
                  <a:lnTo>
                    <a:pt x="2537116" y="1816537"/>
                  </a:lnTo>
                  <a:cubicBezTo>
                    <a:pt x="2537116" y="1822718"/>
                    <a:pt x="2534660" y="1828646"/>
                    <a:pt x="2530289" y="1833017"/>
                  </a:cubicBezTo>
                  <a:cubicBezTo>
                    <a:pt x="2525918" y="1837388"/>
                    <a:pt x="2519990" y="1839843"/>
                    <a:pt x="2513809" y="1839843"/>
                  </a:cubicBezTo>
                  <a:lnTo>
                    <a:pt x="23307" y="1839843"/>
                  </a:lnTo>
                  <a:cubicBezTo>
                    <a:pt x="17125" y="1839843"/>
                    <a:pt x="11197" y="1837388"/>
                    <a:pt x="6826" y="1833017"/>
                  </a:cubicBezTo>
                  <a:cubicBezTo>
                    <a:pt x="2456" y="1828646"/>
                    <a:pt x="0" y="1822718"/>
                    <a:pt x="0" y="1816537"/>
                  </a:cubicBezTo>
                  <a:lnTo>
                    <a:pt x="0" y="23307"/>
                  </a:lnTo>
                  <a:cubicBezTo>
                    <a:pt x="0" y="17125"/>
                    <a:pt x="2456" y="11197"/>
                    <a:pt x="6826" y="6826"/>
                  </a:cubicBezTo>
                  <a:cubicBezTo>
                    <a:pt x="11197" y="2456"/>
                    <a:pt x="17125" y="0"/>
                    <a:pt x="2330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3711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05582" y="1914525"/>
            <a:ext cx="8879347" cy="6391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Две колонны, установленные по бокам братской могилы, выполнены в виде монументальных статуй, которые условно изображают красногвардейцев. Эти колонны символизируют вечное стояние на страже памяти и служат как «охранники» захоронений, напоминая о том, что подвиги защитников Родины никогда не забудутся. Подобное архитектурное решение создает у зрителя ощущение безопасности и </a:t>
            </a:r>
            <a:r>
              <a:rPr lang="ru-RU" sz="3000" dirty="0" err="1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неподвластности</a:t>
            </a: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 времени – герои остаются на страже даже спустя десятилетия.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1227550" y="1650672"/>
            <a:ext cx="5864226" cy="6985655"/>
          </a:xfrm>
          <a:custGeom>
            <a:avLst/>
            <a:gdLst/>
            <a:ahLst/>
            <a:cxnLst/>
            <a:rect l="l" t="t" r="r" b="b"/>
            <a:pathLst>
              <a:path w="5864226" h="6985655">
                <a:moveTo>
                  <a:pt x="0" y="0"/>
                </a:moveTo>
                <a:lnTo>
                  <a:pt x="5864226" y="0"/>
                </a:lnTo>
                <a:lnTo>
                  <a:pt x="5864226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4172" b="-21590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1444978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44978" cy="812800"/>
            </a:xfrm>
            <a:custGeom>
              <a:avLst/>
              <a:gdLst/>
              <a:ahLst/>
              <a:cxnLst/>
              <a:rect l="l" t="t" r="r" b="b"/>
              <a:pathLst>
                <a:path w="1444978" h="812800">
                  <a:moveTo>
                    <a:pt x="0" y="0"/>
                  </a:moveTo>
                  <a:lnTo>
                    <a:pt x="1444978" y="0"/>
                  </a:lnTo>
                  <a:lnTo>
                    <a:pt x="1444978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2"/>
              <a:stretch>
                <a:fillRect t="-5222" b="-5222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4220167" y="-4376559"/>
            <a:ext cx="8753117" cy="8753117"/>
          </a:xfrm>
          <a:custGeom>
            <a:avLst/>
            <a:gdLst/>
            <a:ahLst/>
            <a:cxnLst/>
            <a:rect l="l" t="t" r="r" b="b"/>
            <a:pathLst>
              <a:path w="8753117" h="8753117">
                <a:moveTo>
                  <a:pt x="0" y="0"/>
                </a:moveTo>
                <a:lnTo>
                  <a:pt x="8753117" y="0"/>
                </a:lnTo>
                <a:lnTo>
                  <a:pt x="8753117" y="8753118"/>
                </a:lnTo>
                <a:lnTo>
                  <a:pt x="0" y="87531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028700" y="1650672"/>
            <a:ext cx="9633111" cy="6985655"/>
            <a:chOff x="0" y="0"/>
            <a:chExt cx="2537116" cy="183984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37116" cy="1839843"/>
            </a:xfrm>
            <a:custGeom>
              <a:avLst/>
              <a:gdLst/>
              <a:ahLst/>
              <a:cxnLst/>
              <a:rect l="l" t="t" r="r" b="b"/>
              <a:pathLst>
                <a:path w="2537116" h="1839843">
                  <a:moveTo>
                    <a:pt x="23307" y="0"/>
                  </a:moveTo>
                  <a:lnTo>
                    <a:pt x="2513809" y="0"/>
                  </a:lnTo>
                  <a:cubicBezTo>
                    <a:pt x="2526681" y="0"/>
                    <a:pt x="2537116" y="10435"/>
                    <a:pt x="2537116" y="23307"/>
                  </a:cubicBezTo>
                  <a:lnTo>
                    <a:pt x="2537116" y="1816537"/>
                  </a:lnTo>
                  <a:cubicBezTo>
                    <a:pt x="2537116" y="1822718"/>
                    <a:pt x="2534660" y="1828646"/>
                    <a:pt x="2530289" y="1833017"/>
                  </a:cubicBezTo>
                  <a:cubicBezTo>
                    <a:pt x="2525918" y="1837388"/>
                    <a:pt x="2519990" y="1839843"/>
                    <a:pt x="2513809" y="1839843"/>
                  </a:cubicBezTo>
                  <a:lnTo>
                    <a:pt x="23307" y="1839843"/>
                  </a:lnTo>
                  <a:cubicBezTo>
                    <a:pt x="17125" y="1839843"/>
                    <a:pt x="11197" y="1837388"/>
                    <a:pt x="6826" y="1833017"/>
                  </a:cubicBezTo>
                  <a:cubicBezTo>
                    <a:pt x="2456" y="1828646"/>
                    <a:pt x="0" y="1822718"/>
                    <a:pt x="0" y="1816537"/>
                  </a:cubicBezTo>
                  <a:lnTo>
                    <a:pt x="0" y="23307"/>
                  </a:lnTo>
                  <a:cubicBezTo>
                    <a:pt x="0" y="17125"/>
                    <a:pt x="2456" y="11197"/>
                    <a:pt x="6826" y="6826"/>
                  </a:cubicBezTo>
                  <a:cubicBezTo>
                    <a:pt x="11197" y="2456"/>
                    <a:pt x="17125" y="0"/>
                    <a:pt x="23307" y="0"/>
                  </a:cubicBezTo>
                  <a:close/>
                </a:path>
              </a:pathLst>
            </a:custGeom>
            <a:solidFill>
              <a:srgbClr val="FFFFFF">
                <a:alpha val="57647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537116" cy="1877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932689" y="1650672"/>
            <a:ext cx="7120638" cy="6985655"/>
          </a:xfrm>
          <a:custGeom>
            <a:avLst/>
            <a:gdLst/>
            <a:ahLst/>
            <a:cxnLst/>
            <a:rect l="l" t="t" r="r" b="b"/>
            <a:pathLst>
              <a:path w="7120638" h="6985655">
                <a:moveTo>
                  <a:pt x="0" y="0"/>
                </a:moveTo>
                <a:lnTo>
                  <a:pt x="7120639" y="0"/>
                </a:lnTo>
                <a:lnTo>
                  <a:pt x="7120639" y="6985656"/>
                </a:lnTo>
                <a:lnTo>
                  <a:pt x="0" y="69856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4445" r="-11181" b="-13114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75384" y="2181225"/>
            <a:ext cx="8739743" cy="5857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  <a:spcBef>
                <a:spcPct val="0"/>
              </a:spcBef>
            </a:pPr>
            <a:r>
              <a:rPr lang="ru-RU" sz="3000" dirty="0" smtClean="0">
                <a:solidFill>
                  <a:srgbClr val="000000"/>
                </a:solidFill>
                <a:latin typeface="Ledger"/>
                <a:ea typeface="Ledger"/>
                <a:cs typeface="Ledger"/>
                <a:sym typeface="Ledger"/>
              </a:rPr>
              <a:t>Помимо колонн, на братской могиле установлены две фигуры, изображающие спящих воинов. Эти скульптурные образы представляют собой символ того, что воины, павшие в сражениях, «спят» в вечном покое и одновременно продолжают охранять место своей последней тихой битвы за Родину. Образ спящего воина часто интерпретируется как знак того, что их подвиги и жертвы не забыты, а память о них сохраняется в коллективном сознании.</a:t>
            </a:r>
            <a:endParaRPr lang="ru-RU" sz="3000" dirty="0">
              <a:solidFill>
                <a:srgbClr val="000000"/>
              </a:solidFill>
              <a:latin typeface="Ledger"/>
              <a:ea typeface="Ledger"/>
              <a:cs typeface="Ledger"/>
              <a:sym typeface="Ledg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1135</Words>
  <Application>Microsoft Office PowerPoint</Application>
  <PresentationFormat>Произвольный</PresentationFormat>
  <Paragraphs>30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Calibri</vt:lpstr>
      <vt:lpstr>Ledger</vt:lpstr>
      <vt:lpstr>Arial</vt:lpstr>
      <vt:lpstr>Noto Serif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мирошниченко конференция </dc:title>
  <cp:lastModifiedBy>Пользователь</cp:lastModifiedBy>
  <cp:revision>2</cp:revision>
  <dcterms:created xsi:type="dcterms:W3CDTF">2006-08-16T00:00:00Z</dcterms:created>
  <dcterms:modified xsi:type="dcterms:W3CDTF">2025-04-21T10:29:33Z</dcterms:modified>
  <dc:identifier>DAGk1Y9Fh1I</dc:identifier>
</cp:coreProperties>
</file>