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7"/>
  </p:notesMasterIdLst>
  <p:sldIdLst>
    <p:sldId id="256" r:id="rId2"/>
    <p:sldId id="271" r:id="rId3"/>
    <p:sldId id="287" r:id="rId4"/>
    <p:sldId id="288" r:id="rId5"/>
    <p:sldId id="289" r:id="rId6"/>
    <p:sldId id="290" r:id="rId7"/>
    <p:sldId id="261" r:id="rId8"/>
    <p:sldId id="274" r:id="rId9"/>
    <p:sldId id="258" r:id="rId10"/>
    <p:sldId id="279" r:id="rId11"/>
    <p:sldId id="259" r:id="rId12"/>
    <p:sldId id="267" r:id="rId13"/>
    <p:sldId id="260" r:id="rId14"/>
    <p:sldId id="262" r:id="rId15"/>
    <p:sldId id="263" r:id="rId16"/>
    <p:sldId id="264" r:id="rId17"/>
    <p:sldId id="266" r:id="rId18"/>
    <p:sldId id="276" r:id="rId19"/>
    <p:sldId id="268" r:id="rId20"/>
    <p:sldId id="265" r:id="rId21"/>
    <p:sldId id="277" r:id="rId22"/>
    <p:sldId id="278" r:id="rId23"/>
    <p:sldId id="283" r:id="rId24"/>
    <p:sldId id="291" r:id="rId25"/>
    <p:sldId id="273"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94652" autoAdjust="0"/>
  </p:normalViewPr>
  <p:slideViewPr>
    <p:cSldViewPr>
      <p:cViewPr varScale="1">
        <p:scale>
          <a:sx n="103" d="100"/>
          <a:sy n="103" d="100"/>
        </p:scale>
        <p:origin x="-2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C5DC5D3-8044-49D4-847B-E98DE2BCF8C8}" type="datetimeFigureOut">
              <a:rPr lang="ru-RU"/>
              <a:pPr>
                <a:defRPr/>
              </a:pPr>
              <a:t>29.03.2025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3AC88FAE-0639-4982-A648-025732E5C0C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Образ слайда 1"/>
          <p:cNvSpPr>
            <a:spLocks noGrp="1" noRot="1" noChangeAspect="1" noTextEdit="1"/>
          </p:cNvSpPr>
          <p:nvPr>
            <p:ph type="sldImg"/>
          </p:nvPr>
        </p:nvSpPr>
        <p:spPr bwMode="auto">
          <a:noFill/>
          <a:ln>
            <a:solidFill>
              <a:srgbClr val="000000"/>
            </a:solidFill>
            <a:miter lim="800000"/>
            <a:headEnd/>
            <a:tailEnd/>
          </a:ln>
        </p:spPr>
      </p:sp>
      <p:sp>
        <p:nvSpPr>
          <p:cNvPr id="51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EAB5D2F-36C0-4FA6-BDD6-96B356C36BAC}" type="slidenum">
              <a:rPr lang="ru-RU" smtClean="0">
                <a:latin typeface="Calibri" pitchFamily="34" charset="0"/>
              </a:rPr>
              <a:pPr fontAlgn="base">
                <a:spcBef>
                  <a:spcPct val="0"/>
                </a:spcBef>
                <a:spcAft>
                  <a:spcPct val="0"/>
                </a:spcAft>
                <a:defRPr/>
              </a:pPr>
              <a:t>1</a:t>
            </a:fld>
            <a:endParaRPr lang="ru-RU"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3012"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99048D5-9995-4B65-B9D9-05AA45A1ED3B}" type="slidenum">
              <a:rPr lang="ru-RU" smtClean="0">
                <a:latin typeface="Calibri" pitchFamily="34" charset="0"/>
              </a:rPr>
              <a:pPr fontAlgn="base">
                <a:spcBef>
                  <a:spcPct val="0"/>
                </a:spcBef>
                <a:spcAft>
                  <a:spcPct val="0"/>
                </a:spcAft>
                <a:defRPr/>
              </a:pPr>
              <a:t>13</a:t>
            </a:fld>
            <a:endParaRPr lang="ru-RU"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noTextEdi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4036"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2B5F2FC-9687-489F-A554-CAD6BEE5DCFC}" type="slidenum">
              <a:rPr lang="ru-RU" smtClean="0">
                <a:latin typeface="Calibri" pitchFamily="34" charset="0"/>
              </a:rPr>
              <a:pPr fontAlgn="base">
                <a:spcBef>
                  <a:spcPct val="0"/>
                </a:spcBef>
                <a:spcAft>
                  <a:spcPct val="0"/>
                </a:spcAft>
                <a:defRPr/>
              </a:pPr>
              <a:t>14</a:t>
            </a:fld>
            <a:endParaRPr lang="ru-RU"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0ECD74C-E685-45C5-BD36-60FC3D77280D}" type="slidenum">
              <a:rPr lang="ru-RU" smtClean="0">
                <a:latin typeface="Calibri" pitchFamily="34" charset="0"/>
              </a:rPr>
              <a:pPr fontAlgn="base">
                <a:spcBef>
                  <a:spcPct val="0"/>
                </a:spcBef>
                <a:spcAft>
                  <a:spcPct val="0"/>
                </a:spcAft>
                <a:defRPr/>
              </a:pPr>
              <a:t>15</a:t>
            </a:fld>
            <a:endParaRPr lang="ru-RU"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7108"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9052042-5D58-4162-949E-CA3FB25303D9}" type="slidenum">
              <a:rPr lang="ru-RU" smtClean="0">
                <a:latin typeface="Calibri" pitchFamily="34" charset="0"/>
              </a:rPr>
              <a:pPr fontAlgn="base">
                <a:spcBef>
                  <a:spcPct val="0"/>
                </a:spcBef>
                <a:spcAft>
                  <a:spcPct val="0"/>
                </a:spcAft>
                <a:defRPr/>
              </a:pPr>
              <a:t>16</a:t>
            </a:fld>
            <a:endParaRPr lang="ru-RU"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8B6D26D-D4DB-4AFD-A33B-2D5951B09854}" type="slidenum">
              <a:rPr lang="ru-RU" smtClean="0">
                <a:latin typeface="Calibri" pitchFamily="34" charset="0"/>
              </a:rPr>
              <a:pPr fontAlgn="base">
                <a:spcBef>
                  <a:spcPct val="0"/>
                </a:spcBef>
                <a:spcAft>
                  <a:spcPct val="0"/>
                </a:spcAft>
                <a:defRPr/>
              </a:pPr>
              <a:t>17</a:t>
            </a:fld>
            <a:endParaRPr lang="ru-RU"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noTextEdi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11B7F0-37D1-4020-A7A6-04E700F256D7}" type="slidenum">
              <a:rPr lang="ru-RU" smtClean="0">
                <a:latin typeface="Calibri" pitchFamily="34" charset="0"/>
              </a:rPr>
              <a:pPr fontAlgn="base">
                <a:spcBef>
                  <a:spcPct val="0"/>
                </a:spcBef>
                <a:spcAft>
                  <a:spcPct val="0"/>
                </a:spcAft>
                <a:defRPr/>
              </a:pPr>
              <a:t>18</a:t>
            </a:fld>
            <a:endParaRPr lang="ru-RU"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0180"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1F18054-3D78-4219-BA64-829BFEDD0E3E}" type="slidenum">
              <a:rPr lang="ru-RU" smtClean="0">
                <a:latin typeface="Calibri" pitchFamily="34" charset="0"/>
              </a:rPr>
              <a:pPr fontAlgn="base">
                <a:spcBef>
                  <a:spcPct val="0"/>
                </a:spcBef>
                <a:spcAft>
                  <a:spcPct val="0"/>
                </a:spcAft>
                <a:defRPr/>
              </a:pPr>
              <a:t>19</a:t>
            </a:fld>
            <a:endParaRPr lang="ru-RU"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2228"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262C8A5-82C7-4916-BE2C-C3AD8296564A}" type="slidenum">
              <a:rPr lang="ru-RU" smtClean="0">
                <a:latin typeface="Calibri" pitchFamily="34" charset="0"/>
              </a:rPr>
              <a:pPr fontAlgn="base">
                <a:spcBef>
                  <a:spcPct val="0"/>
                </a:spcBef>
                <a:spcAft>
                  <a:spcPct val="0"/>
                </a:spcAft>
                <a:defRPr/>
              </a:pPr>
              <a:t>20</a:t>
            </a:fld>
            <a:endParaRPr lang="ru-RU"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noTextEdi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4276"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A4FD3AC-F069-475D-AAE9-2CD7D494572A}" type="slidenum">
              <a:rPr lang="ru-RU" smtClean="0">
                <a:latin typeface="Calibri" pitchFamily="34" charset="0"/>
              </a:rPr>
              <a:pPr fontAlgn="base">
                <a:spcBef>
                  <a:spcPct val="0"/>
                </a:spcBef>
                <a:spcAft>
                  <a:spcPct val="0"/>
                </a:spcAft>
                <a:defRPr/>
              </a:pPr>
              <a:t>21</a:t>
            </a:fld>
            <a:endParaRPr lang="ru-RU"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noTextEdi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784706E-7D42-480E-8D2F-E3524365C6D6}" type="slidenum">
              <a:rPr lang="ru-RU" smtClean="0">
                <a:latin typeface="Calibri" pitchFamily="34" charset="0"/>
              </a:rPr>
              <a:pPr fontAlgn="base">
                <a:spcBef>
                  <a:spcPct val="0"/>
                </a:spcBef>
                <a:spcAft>
                  <a:spcPct val="0"/>
                </a:spcAft>
                <a:defRPr/>
              </a:pPr>
              <a:t>22</a:t>
            </a:fld>
            <a:endParaRPr 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Образ слайда 1"/>
          <p:cNvSpPr>
            <a:spLocks noGrp="1" noRot="1" noChangeAspect="1" noTextEdit="1"/>
          </p:cNvSpPr>
          <p:nvPr>
            <p:ph type="sldImg"/>
          </p:nvPr>
        </p:nvSpPr>
        <p:spPr bwMode="auto">
          <a:noFill/>
          <a:ln>
            <a:solidFill>
              <a:srgbClr val="000000"/>
            </a:solidFill>
            <a:miter lim="800000"/>
            <a:headEnd/>
            <a:tailEnd/>
          </a:ln>
        </p:spPr>
      </p:sp>
      <p:sp>
        <p:nvSpPr>
          <p:cNvPr id="71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23A83D8-8564-4C12-A1C2-E53F5A2011D7}" type="slidenum">
              <a:rPr lang="ru-RU" smtClean="0">
                <a:latin typeface="Calibri" pitchFamily="34" charset="0"/>
              </a:rPr>
              <a:pPr fontAlgn="base">
                <a:spcBef>
                  <a:spcPct val="0"/>
                </a:spcBef>
                <a:spcAft>
                  <a:spcPct val="0"/>
                </a:spcAft>
                <a:defRPr/>
              </a:pPr>
              <a:t>2</a:t>
            </a:fld>
            <a:endParaRPr lang="ru-RU"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noTextEdit="1"/>
          </p:cNvSpPr>
          <p:nvPr>
            <p:ph type="sldImg"/>
          </p:nvPr>
        </p:nvSpPr>
        <p:spPr bwMode="auto">
          <a:noFill/>
          <a:ln>
            <a:solidFill>
              <a:srgbClr val="000000"/>
            </a:solidFill>
            <a:miter lim="800000"/>
            <a:headEnd/>
            <a:tailEnd/>
          </a:ln>
        </p:spPr>
      </p:sp>
      <p:sp>
        <p:nvSpPr>
          <p:cNvPr id="471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34DD871-0C01-464C-B489-DE4C300EEE6A}" type="slidenum">
              <a:rPr lang="ru-RU" smtClean="0">
                <a:latin typeface="Calibri" pitchFamily="34" charset="0"/>
              </a:rPr>
              <a:pPr fontAlgn="base">
                <a:spcBef>
                  <a:spcPct val="0"/>
                </a:spcBef>
                <a:spcAft>
                  <a:spcPct val="0"/>
                </a:spcAft>
                <a:defRPr/>
              </a:pPr>
              <a:t>23</a:t>
            </a:fld>
            <a:endParaRPr lang="ru-RU"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2"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A9BE098-A08C-4108-A64F-E80613B272DB}" type="slidenum">
              <a:rPr lang="ru-RU" smtClean="0">
                <a:latin typeface="Calibri" pitchFamily="34" charset="0"/>
              </a:rPr>
              <a:pPr fontAlgn="base">
                <a:spcBef>
                  <a:spcPct val="0"/>
                </a:spcBef>
                <a:spcAft>
                  <a:spcPct val="0"/>
                </a:spcAft>
                <a:defRPr/>
              </a:pPr>
              <a:t>25</a:t>
            </a:fld>
            <a:endParaRPr 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Образ слайда 1"/>
          <p:cNvSpPr>
            <a:spLocks noGrp="1" noRot="1" noChangeAspect="1" noTextEdit="1"/>
          </p:cNvSpPr>
          <p:nvPr>
            <p:ph type="sldImg"/>
          </p:nvPr>
        </p:nvSpPr>
        <p:spPr bwMode="auto">
          <a:noFill/>
          <a:ln>
            <a:solidFill>
              <a:srgbClr val="000000"/>
            </a:solidFill>
            <a:miter lim="800000"/>
            <a:headEnd/>
            <a:tailEnd/>
          </a:ln>
        </p:spPr>
      </p:sp>
      <p:sp>
        <p:nvSpPr>
          <p:cNvPr id="92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6868" name="Номер слайда 3"/>
          <p:cNvSpPr txBox="1">
            <a:spLocks noGrp="1"/>
          </p:cNvSpPr>
          <p:nvPr/>
        </p:nvSpPr>
        <p:spPr bwMode="auto">
          <a:xfrm>
            <a:off x="3884613" y="8685213"/>
            <a:ext cx="2971800" cy="457200"/>
          </a:xfrm>
          <a:prstGeom prst="rect">
            <a:avLst/>
          </a:prstGeom>
          <a:noFill/>
          <a:extLst>
            <a:ext uri="{909E8E84-426E-40DD-AFC4-6F175D3DCCD1}"/>
            <a:ext uri="{91240B29-F687-4F45-9708-019B960494DF}"/>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9AEA53D1-B358-413C-BE90-06EE4FAAEAA6}" type="slidenum">
              <a:rPr lang="ru-RU" sz="1200" smtClean="0">
                <a:latin typeface="Calibri" pitchFamily="34" charset="0"/>
                <a:cs typeface="+mn-cs"/>
              </a:rPr>
              <a:pPr algn="r">
                <a:defRPr/>
              </a:pPr>
              <a:t>3</a:t>
            </a:fld>
            <a:endParaRPr lang="ru-RU" sz="1200" smtClean="0">
              <a:latin typeface="Calibri" pitchFamily="34"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раз слайда 1"/>
          <p:cNvSpPr>
            <a:spLocks noGrp="1" noRot="1" noChangeAspect="1" noTextEdit="1"/>
          </p:cNvSpPr>
          <p:nvPr>
            <p:ph type="sldImg"/>
          </p:nvPr>
        </p:nvSpPr>
        <p:spPr bwMode="auto">
          <a:noFill/>
          <a:ln>
            <a:solidFill>
              <a:srgbClr val="000000"/>
            </a:solidFill>
            <a:miter lim="800000"/>
            <a:headEnd/>
            <a:tailEnd/>
          </a:ln>
        </p:spPr>
      </p:sp>
      <p:sp>
        <p:nvSpPr>
          <p:cNvPr id="143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2EE0FCB-5522-4FA2-9A13-1FA74E23745D}" type="slidenum">
              <a:rPr lang="ru-RU" smtClean="0">
                <a:latin typeface="Calibri" pitchFamily="34" charset="0"/>
              </a:rPr>
              <a:pPr fontAlgn="base">
                <a:spcBef>
                  <a:spcPct val="0"/>
                </a:spcBef>
                <a:spcAft>
                  <a:spcPct val="0"/>
                </a:spcAft>
                <a:defRPr/>
              </a:pPr>
              <a:t>7</a:t>
            </a:fld>
            <a:endParaRPr lang="ru-RU"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3252"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D736656-C1F2-4E19-9D43-D77DFFB6781E}" type="slidenum">
              <a:rPr lang="ru-RU" smtClean="0">
                <a:latin typeface="Calibri" pitchFamily="34" charset="0"/>
              </a:rPr>
              <a:pPr fontAlgn="base">
                <a:spcBef>
                  <a:spcPct val="0"/>
                </a:spcBef>
                <a:spcAft>
                  <a:spcPct val="0"/>
                </a:spcAft>
                <a:defRPr/>
              </a:pPr>
              <a:t>8</a:t>
            </a:fld>
            <a:endParaRPr lang="ru-RU"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noTextEdi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C82D9-4758-40E2-A435-30C6CD8A1BDB}" type="slidenum">
              <a:rPr lang="ru-RU" smtClean="0">
                <a:latin typeface="Calibri" pitchFamily="34" charset="0"/>
              </a:rPr>
              <a:pPr fontAlgn="base">
                <a:spcBef>
                  <a:spcPct val="0"/>
                </a:spcBef>
                <a:spcAft>
                  <a:spcPct val="0"/>
                </a:spcAft>
                <a:defRPr/>
              </a:pPr>
              <a:t>9</a:t>
            </a:fld>
            <a:endParaRPr lang="ru-RU"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noTextEdi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CFC948F-47EE-45EA-9385-942734EB69C0}" type="slidenum">
              <a:rPr lang="ru-RU" smtClean="0">
                <a:latin typeface="Calibri" pitchFamily="34" charset="0"/>
              </a:rPr>
              <a:pPr fontAlgn="base">
                <a:spcBef>
                  <a:spcPct val="0"/>
                </a:spcBef>
                <a:spcAft>
                  <a:spcPct val="0"/>
                </a:spcAft>
                <a:defRPr/>
              </a:pPr>
              <a:t>10</a:t>
            </a:fld>
            <a:endParaRPr lang="ru-RU"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8"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E68E0A3-5BE1-4C56-A2CD-D063C432E3E3}" type="slidenum">
              <a:rPr lang="ru-RU" smtClean="0">
                <a:latin typeface="Calibri" pitchFamily="34" charset="0"/>
              </a:rPr>
              <a:pPr fontAlgn="base">
                <a:spcBef>
                  <a:spcPct val="0"/>
                </a:spcBef>
                <a:spcAft>
                  <a:spcPct val="0"/>
                </a:spcAft>
                <a:defRPr/>
              </a:pPr>
              <a:t>11</a:t>
            </a:fld>
            <a:endParaRPr lang="ru-RU"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noTextEdi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Номер слайда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386AE5C-10F0-40D6-B49C-E458C4014336}" type="slidenum">
              <a:rPr lang="ru-RU" smtClean="0">
                <a:latin typeface="Calibri" pitchFamily="34" charset="0"/>
              </a:rPr>
              <a:pPr fontAlgn="base">
                <a:spcBef>
                  <a:spcPct val="0"/>
                </a:spcBef>
                <a:spcAft>
                  <a:spcPct val="0"/>
                </a:spcAft>
                <a:defRPr/>
              </a:pPr>
              <a:t>12</a:t>
            </a:fld>
            <a:endParaRPr 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3"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Дата 25"/>
          <p:cNvSpPr>
            <a:spLocks noGrp="1"/>
          </p:cNvSpPr>
          <p:nvPr>
            <p:ph type="dt" sz="half" idx="10"/>
          </p:nvPr>
        </p:nvSpPr>
        <p:spPr/>
        <p:txBody>
          <a:bodyPr/>
          <a:lstStyle>
            <a:lvl1pPr>
              <a:defRPr/>
            </a:lvl1pPr>
          </a:lstStyle>
          <a:p>
            <a:pPr>
              <a:defRPr/>
            </a:pPr>
            <a:fld id="{6034FF59-368F-48C5-A4C7-E62AC07457F7}" type="datetimeFigureOut">
              <a:rPr lang="ru-RU"/>
              <a:pPr>
                <a:defRPr/>
              </a:pPr>
              <a:t>29.03.2025</a:t>
            </a:fld>
            <a:endParaRPr lang="ru-RU"/>
          </a:p>
        </p:txBody>
      </p:sp>
      <p:sp>
        <p:nvSpPr>
          <p:cNvPr id="21" name="Номер слайда 26"/>
          <p:cNvSpPr>
            <a:spLocks noGrp="1"/>
          </p:cNvSpPr>
          <p:nvPr>
            <p:ph type="sldNum" sz="quarter" idx="11"/>
          </p:nvPr>
        </p:nvSpPr>
        <p:spPr/>
        <p:txBody>
          <a:bodyPr/>
          <a:lstStyle>
            <a:lvl1pPr>
              <a:defRPr/>
            </a:lvl1pPr>
          </a:lstStyle>
          <a:p>
            <a:pPr>
              <a:defRPr/>
            </a:pPr>
            <a:fld id="{3207E9BF-74A8-4549-BC42-E39A590B945D}" type="slidenum">
              <a:rPr lang="ru-RU"/>
              <a:pPr>
                <a:defRPr/>
              </a:pPr>
              <a:t>‹#›</a:t>
            </a:fld>
            <a:endParaRPr lang="ru-RU"/>
          </a:p>
        </p:txBody>
      </p:sp>
      <p:sp>
        <p:nvSpPr>
          <p:cNvPr id="22" name="Нижний колонтитул 27"/>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0" name="Дата 25"/>
          <p:cNvSpPr>
            <a:spLocks noGrp="1"/>
          </p:cNvSpPr>
          <p:nvPr>
            <p:ph type="dt" sz="half" idx="2"/>
          </p:nvPr>
        </p:nvSpPr>
        <p:spPr>
          <a:xfrm>
            <a:off x="6586538" y="612775"/>
            <a:ext cx="957262" cy="457200"/>
          </a:xfrm>
          <a:prstGeom prst="rect">
            <a:avLst/>
          </a:prstGeom>
        </p:spPr>
        <p:txBody>
          <a:bodyPr vert="horz" rtlCol="0"/>
          <a:lstStyle>
            <a:lvl1pPr eaLnBrk="1" fontAlgn="auto" hangingPunct="1">
              <a:spcBef>
                <a:spcPts val="0"/>
              </a:spcBef>
              <a:spcAft>
                <a:spcPts val="0"/>
              </a:spcAft>
              <a:defRPr sz="800">
                <a:solidFill>
                  <a:schemeClr val="accent2"/>
                </a:solidFill>
                <a:latin typeface="+mn-lt"/>
                <a:cs typeface="+mn-cs"/>
              </a:defRPr>
            </a:lvl1pPr>
          </a:lstStyle>
          <a:p>
            <a:pPr>
              <a:defRPr/>
            </a:pPr>
            <a:fld id="{D35E6459-0C7B-41B3-80A3-B4BD211A600B}" type="datetimeFigureOut">
              <a:rPr lang="ru-RU"/>
              <a:pPr>
                <a:defRPr/>
              </a:pPr>
              <a:t>29.03.2025</a:t>
            </a:fld>
            <a:endParaRPr lang="ru-RU"/>
          </a:p>
        </p:txBody>
      </p:sp>
      <p:sp>
        <p:nvSpPr>
          <p:cNvPr id="21" name="Номер слайда 26"/>
          <p:cNvSpPr>
            <a:spLocks noGrp="1"/>
          </p:cNvSpPr>
          <p:nvPr>
            <p:ph type="sldNum" sz="quarter" idx="4"/>
          </p:nvPr>
        </p:nvSpPr>
        <p:spPr>
          <a:xfrm>
            <a:off x="8174038" y="1588"/>
            <a:ext cx="762000" cy="366712"/>
          </a:xfrm>
          <a:prstGeom prst="rect">
            <a:avLst/>
          </a:prstGeom>
        </p:spPr>
        <p:txBody>
          <a:bodyPr vert="horz" rtlCol="0" anchor="b"/>
          <a:lstStyle>
            <a:lvl1pPr algn="r" eaLnBrk="1" fontAlgn="auto" hangingPunct="1">
              <a:spcBef>
                <a:spcPts val="0"/>
              </a:spcBef>
              <a:spcAft>
                <a:spcPts val="0"/>
              </a:spcAft>
              <a:defRPr>
                <a:solidFill>
                  <a:srgbClr val="FFFFFF"/>
                </a:solidFill>
                <a:latin typeface="+mn-lt"/>
                <a:cs typeface="+mn-cs"/>
              </a:defRPr>
            </a:lvl1pPr>
          </a:lstStyle>
          <a:p>
            <a:pPr>
              <a:defRPr/>
            </a:pPr>
            <a:fld id="{F397E4CB-B6AA-4AC8-A86E-686630C13CC6}" type="slidenum">
              <a:rPr lang="ru-RU"/>
              <a:pPr>
                <a:defRPr/>
              </a:pPr>
              <a:t>‹#›</a:t>
            </a:fld>
            <a:endParaRPr lang="ru-RU"/>
          </a:p>
        </p:txBody>
      </p:sp>
      <p:sp>
        <p:nvSpPr>
          <p:cNvPr id="22" name="Нижний колонтитул 27"/>
          <p:cNvSpPr>
            <a:spLocks noGrp="1"/>
          </p:cNvSpPr>
          <p:nvPr>
            <p:ph type="ftr" sz="quarter" idx="3"/>
          </p:nvPr>
        </p:nvSpPr>
        <p:spPr>
          <a:xfrm>
            <a:off x="5257800" y="612775"/>
            <a:ext cx="1325563" cy="457200"/>
          </a:xfrm>
          <a:prstGeom prst="rect">
            <a:avLst/>
          </a:prstGeom>
        </p:spPr>
        <p:txBody>
          <a:bodyPr vert="horz" rtlCol="0"/>
          <a:lstStyle>
            <a:lvl1pPr algn="r" eaLnBrk="1" fontAlgn="auto" hangingPunct="1">
              <a:spcBef>
                <a:spcPts val="0"/>
              </a:spcBef>
              <a:spcAft>
                <a:spcPts val="0"/>
              </a:spcAft>
              <a:defRPr sz="800">
                <a:solidFill>
                  <a:schemeClr val="accent2"/>
                </a:solidFill>
                <a:latin typeface="+mn-lt"/>
                <a:cs typeface="+mn-cs"/>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rtl="0" eaLnBrk="0" fontAlgn="base" hangingPunct="0">
        <a:spcBef>
          <a:spcPct val="0"/>
        </a:spcBef>
        <a:spcAft>
          <a:spcPct val="0"/>
        </a:spcAft>
        <a:defRPr sz="4000" kern="12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65125" indent="-255588" algn="l" rtl="0" eaLnBrk="0" fontAlgn="base" hangingPunct="0">
        <a:spcBef>
          <a:spcPts val="300"/>
        </a:spcBef>
        <a:spcAft>
          <a:spcPct val="0"/>
        </a:spcAft>
        <a:buClr>
          <a:srgbClr val="1B587C"/>
        </a:buClr>
        <a:buFont typeface="Georgia" pitchFamily="18" charset="0"/>
        <a:buChar char="•"/>
        <a:defRPr sz="2800" kern="1200">
          <a:solidFill>
            <a:schemeClr val="tx1"/>
          </a:solidFill>
          <a:latin typeface="Arial" charset="0"/>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Arial" charset="0"/>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Arial" charset="0"/>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Arial" charset="0"/>
          <a:ea typeface="+mn-ea"/>
          <a:cs typeface="+mn-cs"/>
        </a:defRPr>
      </a:lvl4pPr>
      <a:lvl5pPr marL="1389063" indent="-182563" algn="l" rtl="0" eaLnBrk="0" fontAlgn="base" hangingPunct="0">
        <a:spcBef>
          <a:spcPts val="300"/>
        </a:spcBef>
        <a:spcAft>
          <a:spcPct val="0"/>
        </a:spcAft>
        <a:buClr>
          <a:srgbClr val="1B587C"/>
        </a:buClr>
        <a:buFont typeface="Georgia" pitchFamily="18" charset="0"/>
        <a:buChar char="▫"/>
        <a:defRPr sz="2000" kern="1200">
          <a:solidFill>
            <a:srgbClr val="1B587C"/>
          </a:solidFill>
          <a:latin typeface="Arial"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Заголовок 1"/>
          <p:cNvSpPr>
            <a:spLocks noGrp="1"/>
          </p:cNvSpPr>
          <p:nvPr>
            <p:ph type="ctrTitle" idx="4294967295"/>
          </p:nvPr>
        </p:nvSpPr>
        <p:spPr>
          <a:xfrm>
            <a:off x="3643313" y="428625"/>
            <a:ext cx="5105400" cy="2868613"/>
          </a:xfrm>
        </p:spPr>
        <p:txBody>
          <a:bodyPr anchor="b"/>
          <a:lstStyle/>
          <a:p>
            <a:pPr eaLnBrk="1" hangingPunct="1"/>
            <a:r>
              <a:rPr lang="ru-RU" sz="4400" i="1" smtClean="0">
                <a:solidFill>
                  <a:schemeClr val="bg1"/>
                </a:solidFill>
              </a:rPr>
              <a:t> </a:t>
            </a:r>
            <a:r>
              <a:rPr lang="ru-RU" sz="4400" smtClean="0">
                <a:solidFill>
                  <a:schemeClr val="bg1"/>
                </a:solidFill>
              </a:rPr>
              <a:t/>
            </a:r>
            <a:br>
              <a:rPr lang="ru-RU" sz="4400" smtClean="0">
                <a:solidFill>
                  <a:schemeClr val="bg1"/>
                </a:solidFill>
              </a:rPr>
            </a:br>
            <a:r>
              <a:rPr lang="ru-RU" sz="4400" i="1" smtClean="0">
                <a:solidFill>
                  <a:schemeClr val="bg1"/>
                </a:solidFill>
              </a:rPr>
              <a:t> </a:t>
            </a:r>
            <a:r>
              <a:rPr lang="ru-RU" sz="4400" smtClean="0">
                <a:solidFill>
                  <a:schemeClr val="bg1"/>
                </a:solidFill>
              </a:rPr>
              <a:t/>
            </a:r>
            <a:br>
              <a:rPr lang="ru-RU" sz="4400" smtClean="0">
                <a:solidFill>
                  <a:schemeClr val="bg1"/>
                </a:solidFill>
              </a:rPr>
            </a:br>
            <a:r>
              <a:rPr lang="ru-RU" sz="4400" smtClean="0">
                <a:solidFill>
                  <a:schemeClr val="bg1"/>
                </a:solidFill>
              </a:rPr>
              <a:t/>
            </a:r>
            <a:br>
              <a:rPr lang="ru-RU" sz="4400" smtClean="0">
                <a:solidFill>
                  <a:schemeClr val="bg1"/>
                </a:solidFill>
              </a:rPr>
            </a:br>
            <a:endParaRPr lang="ru-RU" sz="4400" smtClean="0">
              <a:solidFill>
                <a:schemeClr val="bg1"/>
              </a:solidFill>
            </a:endParaRPr>
          </a:p>
        </p:txBody>
      </p:sp>
      <p:sp>
        <p:nvSpPr>
          <p:cNvPr id="4099" name="Прямоугольник 3"/>
          <p:cNvSpPr>
            <a:spLocks noChangeArrowheads="1"/>
          </p:cNvSpPr>
          <p:nvPr/>
        </p:nvSpPr>
        <p:spPr bwMode="auto">
          <a:xfrm>
            <a:off x="2286000" y="3860800"/>
            <a:ext cx="4572000" cy="366713"/>
          </a:xfrm>
          <a:prstGeom prst="rect">
            <a:avLst/>
          </a:prstGeom>
          <a:noFill/>
          <a:ln w="9525">
            <a:noFill/>
            <a:miter lim="800000"/>
            <a:headEnd/>
            <a:tailEnd/>
          </a:ln>
        </p:spPr>
        <p:txBody>
          <a:bodyPr>
            <a:spAutoFit/>
          </a:bodyPr>
          <a:lstStyle/>
          <a:p>
            <a:pPr algn="ctr"/>
            <a:endParaRPr lang="ru-RU"/>
          </a:p>
        </p:txBody>
      </p:sp>
      <p:sp>
        <p:nvSpPr>
          <p:cNvPr id="4100" name="WordArt 7"/>
          <p:cNvSpPr>
            <a:spLocks noChangeArrowheads="1" noChangeShapeType="1" noTextEdit="1"/>
          </p:cNvSpPr>
          <p:nvPr/>
        </p:nvSpPr>
        <p:spPr bwMode="auto">
          <a:xfrm>
            <a:off x="827088" y="692150"/>
            <a:ext cx="7273925" cy="3673475"/>
          </a:xfrm>
          <a:prstGeom prst="rect">
            <a:avLst/>
          </a:prstGeom>
        </p:spPr>
        <p:txBody>
          <a:bodyPr wrap="none" fromWordArt="1">
            <a:prstTxWarp prst="textPlain">
              <a:avLst>
                <a:gd name="adj" fmla="val 47245"/>
              </a:avLst>
            </a:prstTxWarp>
          </a:bodyPr>
          <a:lstStyle/>
          <a:p>
            <a:pPr algn="ctr"/>
            <a:r>
              <a:rPr lang="ru-RU"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Ученые - химики</a:t>
            </a:r>
          </a:p>
          <a:p>
            <a:pPr algn="ctr"/>
            <a:r>
              <a:rPr lang="ru-RU"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 годы Великой</a:t>
            </a:r>
          </a:p>
          <a:p>
            <a:pPr algn="ctr"/>
            <a:r>
              <a:rPr lang="ru-RU" sz="32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О</a:t>
            </a:r>
            <a:r>
              <a:rPr lang="ru-RU" sz="3200" kern="1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течественной </a:t>
            </a:r>
            <a:r>
              <a:rPr lang="ru-RU"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войны</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fade">
                                      <p:cBhvr>
                                        <p:cTn id="7" dur="768" decel="100000"/>
                                        <p:tgtEl>
                                          <p:spTgt spid="14337"/>
                                        </p:tgtEl>
                                      </p:cBhvr>
                                    </p:animEffect>
                                    <p:animScale>
                                      <p:cBhvr>
                                        <p:cTn id="8" dur="768" decel="100000"/>
                                        <p:tgtEl>
                                          <p:spTgt spid="14337"/>
                                        </p:tgtEl>
                                      </p:cBhvr>
                                      <p:from x="10000" y="10000"/>
                                      <p:to x="200000" y="450000"/>
                                    </p:animScale>
                                    <p:animScale>
                                      <p:cBhvr>
                                        <p:cTn id="9" dur="1230" accel="100000" fill="hold">
                                          <p:stCondLst>
                                            <p:cond delay="768"/>
                                          </p:stCondLst>
                                        </p:cTn>
                                        <p:tgtEl>
                                          <p:spTgt spid="14337"/>
                                        </p:tgtEl>
                                      </p:cBhvr>
                                      <p:from x="200000" y="450000"/>
                                      <p:to x="100000" y="100000"/>
                                    </p:animScale>
                                    <p:set>
                                      <p:cBhvr>
                                        <p:cTn id="10" dur="768" fill="hold"/>
                                        <p:tgtEl>
                                          <p:spTgt spid="14337"/>
                                        </p:tgtEl>
                                        <p:attrNameLst>
                                          <p:attrName>ppt_x</p:attrName>
                                        </p:attrNameLst>
                                      </p:cBhvr>
                                      <p:to>
                                        <p:strVal val="(0.5)"/>
                                      </p:to>
                                    </p:set>
                                    <p:anim from="(0.5)" to="(#ppt_x)" calcmode="lin" valueType="num">
                                      <p:cBhvr>
                                        <p:cTn id="11" dur="1230" accel="100000" fill="hold">
                                          <p:stCondLst>
                                            <p:cond delay="768"/>
                                          </p:stCondLst>
                                        </p:cTn>
                                        <p:tgtEl>
                                          <p:spTgt spid="14337"/>
                                        </p:tgtEl>
                                        <p:attrNameLst>
                                          <p:attrName>ppt_x</p:attrName>
                                        </p:attrNameLst>
                                      </p:cBhvr>
                                    </p:anim>
                                    <p:set>
                                      <p:cBhvr>
                                        <p:cTn id="12" dur="768" fill="hold"/>
                                        <p:tgtEl>
                                          <p:spTgt spid="14337"/>
                                        </p:tgtEl>
                                        <p:attrNameLst>
                                          <p:attrName>ppt_y</p:attrName>
                                        </p:attrNameLst>
                                      </p:cBhvr>
                                      <p:to>
                                        <p:strVal val="(#ppt_y+0.4)"/>
                                      </p:to>
                                    </p:set>
                                    <p:anim from="(#ppt_y+0.4)" to="(#ppt_y)" calcmode="lin" valueType="num">
                                      <p:cBhvr>
                                        <p:cTn id="13" dur="1230" accel="100000" fill="hold">
                                          <p:stCondLst>
                                            <p:cond delay="768"/>
                                          </p:stCondLst>
                                        </p:cTn>
                                        <p:tgtEl>
                                          <p:spTgt spid="1433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esm1.jpg"/>
          <p:cNvPicPr>
            <a:picLocks noChangeAspect="1"/>
          </p:cNvPicPr>
          <p:nvPr/>
        </p:nvPicPr>
        <p:blipFill>
          <a:blip r:embed="rId3" cstate="email">
            <a:extLst>
              <a:ext uri="{28A0092B-C50C-407E-A947-70E740481C1C}"/>
            </a:extLst>
          </a:blip>
          <a:srcRect/>
          <a:stretch>
            <a:fillRect/>
          </a:stretch>
        </p:blipFill>
        <p:spPr>
          <a:xfrm>
            <a:off x="1071538" y="883690"/>
            <a:ext cx="1928826"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786188" y="1071563"/>
            <a:ext cx="3857625"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Александр Николаевич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Несмеянов</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(1899 – 1980)</a:t>
            </a:r>
          </a:p>
        </p:txBody>
      </p:sp>
      <p:sp>
        <p:nvSpPr>
          <p:cNvPr id="19459" name="TextBox 4"/>
          <p:cNvSpPr txBox="1">
            <a:spLocks noChangeArrowheads="1"/>
          </p:cNvSpPr>
          <p:nvPr/>
        </p:nvSpPr>
        <p:spPr bwMode="auto">
          <a:xfrm>
            <a:off x="571500" y="3714750"/>
            <a:ext cx="8215313" cy="2800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Александр Николаевич Несмеянов – один из создателей научного направления – химии металлоорганических. Органические соединения ртути, олова, свинца, сурьмы. Мышьяка, висмута и др. применяются в качестве антидетонаторов, инсектицидов, лекарственных препаратов, синтетических высококачественных материалов. Несмеянов разработал методы ароматизации органических соединений, используемых в оборонной промышленности.</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22230"/>
            <a:ext cx="5584134"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Николай Дмитриевич</a:t>
            </a: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Зелинский (1861 – 1953)</a:t>
            </a:r>
          </a:p>
        </p:txBody>
      </p:sp>
      <p:sp>
        <p:nvSpPr>
          <p:cNvPr id="21506" name="Rectangle 1"/>
          <p:cNvSpPr>
            <a:spLocks noChangeArrowheads="1"/>
          </p:cNvSpPr>
          <p:nvPr/>
        </p:nvSpPr>
        <p:spPr bwMode="auto">
          <a:xfrm>
            <a:off x="179388" y="1603375"/>
            <a:ext cx="7200900" cy="5170488"/>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С именем Зелинского связана целая эпоха в истории отечественной химии. Обладая творческой силой мысли и будучи патриотом своей Родины, Зелинский вошел в ее историю как деятель науки, который в критические моменты исторических судеб своей страны без колебания становился на ее защиту. Так было в истории с противогазом в первую мировую войну, с синтетическим бензином в гражданскую и авиационным топливом в Великую Отечественную войну. Зелинский в период 1941–1945 гг. – это не просто химик-исследователь, он был уже славой едва ли не самой большой в стране научной школы, исследования которой были направлены на разработку способов получения высокооктанового топлива для авиации, мономеров для синтетического каучука.</a:t>
            </a:r>
          </a:p>
        </p:txBody>
      </p:sp>
      <p:pic>
        <p:nvPicPr>
          <p:cNvPr id="65538" name="Рисунок 4" descr="Н.Д.Зелинский (1861–1953)"/>
          <p:cNvPicPr>
            <a:picLocks noChangeAspect="1" noChangeArrowheads="1"/>
          </p:cNvPicPr>
          <p:nvPr/>
        </p:nvPicPr>
        <p:blipFill>
          <a:blip r:embed="rId3" cstate="print">
            <a:extLst>
              <a:ext uri="{28A0092B-C50C-407E-A947-70E740481C1C}"/>
            </a:extLst>
          </a:blip>
          <a:srcRect/>
          <a:stretch>
            <a:fillRect/>
          </a:stretch>
        </p:blipFill>
        <p:spPr bwMode="auto">
          <a:xfrm>
            <a:off x="6948264" y="697893"/>
            <a:ext cx="1928826" cy="2532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642918"/>
            <a:ext cx="3929090" cy="2308324"/>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Сергей </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Семенович </a:t>
            </a:r>
          </a:p>
          <a:p>
            <a:pPr algn="ctr" fontAlgn="auto">
              <a:spcBef>
                <a:spcPts val="0"/>
              </a:spcBef>
              <a:spcAft>
                <a:spcPts val="0"/>
              </a:spcAft>
              <a:defRPr/>
            </a:pPr>
            <a:r>
              <a:rPr lang="ru-RU" sz="36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Наметкин</a:t>
            </a:r>
            <a:endPar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endParaRP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(1876 – 1950) </a:t>
            </a:r>
          </a:p>
        </p:txBody>
      </p:sp>
      <p:sp>
        <p:nvSpPr>
          <p:cNvPr id="23554" name="Rectangle 1"/>
          <p:cNvSpPr>
            <a:spLocks noChangeArrowheads="1"/>
          </p:cNvSpPr>
          <p:nvPr/>
        </p:nvSpPr>
        <p:spPr bwMode="auto">
          <a:xfrm>
            <a:off x="571500" y="3468688"/>
            <a:ext cx="7786688" cy="2124075"/>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Является одним из основоположников нефтехимической науки. Он успешно работал в области синтеза новых металлорганических соединений, отравляющих и взрывчатых веществ. Сергей Семенович отдал во время войны много сил для развития производства моторных топлив и масел, занимался вопросами химической защиты.</a:t>
            </a:r>
          </a:p>
        </p:txBody>
      </p:sp>
      <p:pic>
        <p:nvPicPr>
          <p:cNvPr id="75778" name="Рисунок 42" descr="С.С.Наметкин (1876–1950)"/>
          <p:cNvPicPr>
            <a:picLocks noChangeAspect="1" noChangeArrowheads="1"/>
          </p:cNvPicPr>
          <p:nvPr/>
        </p:nvPicPr>
        <p:blipFill>
          <a:blip r:embed="rId3" cstate="print">
            <a:extLst>
              <a:ext uri="{28A0092B-C50C-407E-A947-70E740481C1C}"/>
            </a:extLst>
          </a:blip>
          <a:srcRect/>
          <a:stretch>
            <a:fillRect/>
          </a:stretch>
        </p:blipFill>
        <p:spPr bwMode="auto">
          <a:xfrm>
            <a:off x="5357818" y="554163"/>
            <a:ext cx="1857388" cy="2551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42918"/>
            <a:ext cx="6480720"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Николай Николаевич </a:t>
            </a: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Семенов (1896 -1986)</a:t>
            </a:r>
          </a:p>
        </p:txBody>
      </p:sp>
      <p:pic>
        <p:nvPicPr>
          <p:cNvPr id="66562" name="Рисунок 5" descr="Н.Н.Семенов (1896–1986)"/>
          <p:cNvPicPr>
            <a:picLocks noChangeAspect="1" noChangeArrowheads="1"/>
          </p:cNvPicPr>
          <p:nvPr/>
        </p:nvPicPr>
        <p:blipFill>
          <a:blip r:embed="rId3" cstate="print">
            <a:extLst>
              <a:ext uri="{28A0092B-C50C-407E-A947-70E740481C1C}"/>
            </a:extLst>
          </a:blip>
          <a:srcRect/>
          <a:stretch>
            <a:fillRect/>
          </a:stretch>
        </p:blipFill>
        <p:spPr bwMode="auto">
          <a:xfrm>
            <a:off x="6862239" y="908720"/>
            <a:ext cx="2000264" cy="2667018"/>
          </a:xfrm>
          <a:prstGeom prst="roundRect">
            <a:avLst>
              <a:gd name="adj" fmla="val 8594"/>
            </a:avLst>
          </a:prstGeom>
          <a:solidFill>
            <a:srgbClr val="FFFFFF">
              <a:shade val="85000"/>
            </a:srgbClr>
          </a:solidFill>
          <a:ln>
            <a:noFill/>
          </a:ln>
          <a:effectLst/>
        </p:spPr>
      </p:pic>
      <p:pic>
        <p:nvPicPr>
          <p:cNvPr id="5" name="Рисунок 4" descr="v12.gif"/>
          <p:cNvPicPr>
            <a:picLocks noChangeAspect="1"/>
          </p:cNvPicPr>
          <p:nvPr/>
        </p:nvPicPr>
        <p:blipFill>
          <a:blip r:embed="rId4" cstate="print">
            <a:extLst>
              <a:ext uri="{28A0092B-C50C-407E-A947-70E740481C1C}"/>
            </a:extLst>
          </a:blip>
          <a:srcRect b="18028"/>
          <a:stretch>
            <a:fillRect/>
          </a:stretch>
        </p:blipFill>
        <p:spPr>
          <a:xfrm>
            <a:off x="5143504" y="3857628"/>
            <a:ext cx="3714776" cy="2091729"/>
          </a:xfrm>
          <a:prstGeom prst="rect">
            <a:avLst/>
          </a:prstGeom>
          <a:ln>
            <a:noFill/>
          </a:ln>
          <a:effectLst>
            <a:softEdge rad="112500"/>
          </a:effectLst>
        </p:spPr>
      </p:pic>
      <p:sp>
        <p:nvSpPr>
          <p:cNvPr id="25604" name="Rectangle 1"/>
          <p:cNvSpPr>
            <a:spLocks noChangeArrowheads="1"/>
          </p:cNvSpPr>
          <p:nvPr/>
        </p:nvSpPr>
        <p:spPr bwMode="auto">
          <a:xfrm>
            <a:off x="285750" y="2060575"/>
            <a:ext cx="5222875" cy="4494213"/>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Вклад академика Семенова в обеспечение победы в войне всецело определялся разработанной им теорией цепных разветвленных реакций. Исследования процессов взрыва, горения, детонации, проводимые Семеновым с сотрудниками, уже в начале 1940-х гг. привели к выдающимся результатам. Новые достижения во время войны в том или ином виде использовались в производстве патронов, артиллерийских снарядов, взрывчатых веществ, зажигательных смесей для огнеметов.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48680"/>
            <a:ext cx="6336704"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Семен Исаакович </a:t>
            </a:r>
          </a:p>
          <a:p>
            <a:pPr fontAlgn="auto">
              <a:spcBef>
                <a:spcPts val="0"/>
              </a:spcBef>
              <a:spcAft>
                <a:spcPts val="0"/>
              </a:spcAft>
              <a:defRPr/>
            </a:pPr>
            <a:r>
              <a:rPr lang="ru-RU" sz="36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Вольфкович</a:t>
            </a: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(1896 – 1980)</a:t>
            </a:r>
          </a:p>
        </p:txBody>
      </p:sp>
      <p:sp>
        <p:nvSpPr>
          <p:cNvPr id="27650" name="Rectangle 1"/>
          <p:cNvSpPr>
            <a:spLocks noChangeArrowheads="1"/>
          </p:cNvSpPr>
          <p:nvPr/>
        </p:nvSpPr>
        <p:spPr bwMode="auto">
          <a:xfrm>
            <a:off x="500063" y="2036763"/>
            <a:ext cx="5572125" cy="4494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Крупнейший советский химик-технолог, был директором НИИ удобрений и инсектицидов, занимался соединениями фосфора. Сотрудники руководимого им института создавали фосфорно-серные сплавы для стеклянных бутылок, которые служили противотанковыми «бомбами», изготавливали химические грелки, которые использовались для обогрева бойцов дозоров. Санитарной службе требовались средства против обморожения, ожогов, лекарственные средства. Над этим работали сотрудники его института</a:t>
            </a:r>
            <a:r>
              <a:rPr lang="ru-RU">
                <a:latin typeface="Times New Roman" pitchFamily="18" charset="0"/>
                <a:cs typeface="Times New Roman" pitchFamily="18" charset="0"/>
              </a:rPr>
              <a:t>.</a:t>
            </a:r>
          </a:p>
        </p:txBody>
      </p:sp>
      <p:pic>
        <p:nvPicPr>
          <p:cNvPr id="8193" name="Picture 1" descr="С.И.Вольфкович (1896–1980)"/>
          <p:cNvPicPr>
            <a:picLocks noChangeAspect="1" noChangeArrowheads="1"/>
          </p:cNvPicPr>
          <p:nvPr/>
        </p:nvPicPr>
        <p:blipFill>
          <a:blip r:embed="rId3" cstate="print">
            <a:extLst>
              <a:ext uri="{28A0092B-C50C-407E-A947-70E740481C1C}"/>
            </a:extLst>
          </a:blip>
          <a:srcRect/>
          <a:stretch>
            <a:fillRect/>
          </a:stretch>
        </p:blipFill>
        <p:spPr bwMode="auto">
          <a:xfrm>
            <a:off x="6804248" y="714356"/>
            <a:ext cx="2214578" cy="2878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butylki-5.jpg"/>
          <p:cNvPicPr>
            <a:picLocks noChangeAspect="1"/>
          </p:cNvPicPr>
          <p:nvPr/>
        </p:nvPicPr>
        <p:blipFill>
          <a:blip r:embed="rId4" cstate="email">
            <a:extLst>
              <a:ext uri="{28A0092B-C50C-407E-A947-70E740481C1C}"/>
            </a:extLst>
          </a:blip>
          <a:stretch>
            <a:fillRect/>
          </a:stretch>
        </p:blipFill>
        <p:spPr>
          <a:xfrm>
            <a:off x="6906061" y="3857627"/>
            <a:ext cx="2010952" cy="263169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714356"/>
            <a:ext cx="5798448"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Иван Людвигович </a:t>
            </a:r>
            <a:r>
              <a:rPr lang="ru-RU" sz="36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Кнунянц</a:t>
            </a: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(1906 – 1990)</a:t>
            </a:r>
          </a:p>
        </p:txBody>
      </p:sp>
      <p:sp>
        <p:nvSpPr>
          <p:cNvPr id="29698" name="Rectangle 1"/>
          <p:cNvSpPr>
            <a:spLocks noChangeArrowheads="1"/>
          </p:cNvSpPr>
          <p:nvPr/>
        </p:nvSpPr>
        <p:spPr bwMode="auto">
          <a:xfrm>
            <a:off x="285750" y="2351088"/>
            <a:ext cx="5143500" cy="3478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Во время войны и после нее – профессор и заведующий кафедрой Военной Академии химической защиты. Премия, которой Иван Людвигович Кнунянц был удостоен в 1943 г., была присуждена ему за разработку надежного средства индивидуальной защиты людей от отравляющих веществ. Иван Людвигович является основоположником химии фторорганических соединений</a:t>
            </a:r>
            <a:r>
              <a:rPr lang="ru-RU" sz="2000">
                <a:latin typeface="Times New Roman" pitchFamily="18" charset="0"/>
                <a:cs typeface="Times New Roman" pitchFamily="18" charset="0"/>
              </a:rPr>
              <a:t>.</a:t>
            </a:r>
          </a:p>
        </p:txBody>
      </p:sp>
      <p:pic>
        <p:nvPicPr>
          <p:cNvPr id="71682" name="Рисунок 37" descr="И.Л.Кнунянц (1906–1990)"/>
          <p:cNvPicPr>
            <a:picLocks noChangeAspect="1" noChangeArrowheads="1"/>
          </p:cNvPicPr>
          <p:nvPr/>
        </p:nvPicPr>
        <p:blipFill>
          <a:blip r:embed="rId3" cstate="print">
            <a:extLst>
              <a:ext uri="{28A0092B-C50C-407E-A947-70E740481C1C}"/>
            </a:extLst>
          </a:blip>
          <a:srcRect/>
          <a:stretch>
            <a:fillRect/>
          </a:stretch>
        </p:blipFill>
        <p:spPr bwMode="auto">
          <a:xfrm>
            <a:off x="6458881" y="908720"/>
            <a:ext cx="2143140" cy="2792576"/>
          </a:xfrm>
          <a:prstGeom prst="roundRect">
            <a:avLst>
              <a:gd name="adj" fmla="val 8594"/>
            </a:avLst>
          </a:prstGeom>
          <a:solidFill>
            <a:srgbClr val="FFFFFF">
              <a:shade val="85000"/>
            </a:srgbClr>
          </a:solidFill>
          <a:ln>
            <a:noFill/>
          </a:ln>
          <a:effectLst/>
        </p:spPr>
      </p:pic>
      <p:pic>
        <p:nvPicPr>
          <p:cNvPr id="1026" name="Picture 2"/>
          <p:cNvPicPr>
            <a:picLocks noChangeAspect="1" noChangeArrowheads="1"/>
          </p:cNvPicPr>
          <p:nvPr/>
        </p:nvPicPr>
        <p:blipFill>
          <a:blip r:embed="rId4" cstate="print">
            <a:extLst>
              <a:ext uri="{28A0092B-C50C-407E-A947-70E740481C1C}"/>
            </a:extLst>
          </a:blip>
          <a:srcRect/>
          <a:stretch>
            <a:fillRect/>
          </a:stretch>
        </p:blipFill>
        <p:spPr bwMode="auto">
          <a:xfrm>
            <a:off x="5357818" y="3929066"/>
            <a:ext cx="3244203" cy="235745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642918"/>
            <a:ext cx="5036000" cy="1754326"/>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Михаил Михайлович </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Дубинин</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(1901 – 1993)</a:t>
            </a:r>
          </a:p>
        </p:txBody>
      </p:sp>
      <p:sp>
        <p:nvSpPr>
          <p:cNvPr id="31746" name="Rectangle 1"/>
          <p:cNvSpPr>
            <a:spLocks noChangeArrowheads="1"/>
          </p:cNvSpPr>
          <p:nvPr/>
        </p:nvSpPr>
        <p:spPr bwMode="auto">
          <a:xfrm>
            <a:off x="785813" y="2289175"/>
            <a:ext cx="4429125" cy="4494213"/>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Еще до начала Великой Отечественной войны на посту начальника кафедры и профессора Военной Академии химической защиты он проводил исследования сорбции газов, паров и растворенных веществ твердыми пористыми телами. Михаил Михайлович – признанный авторитет по всем основным вопросам, связанным с противохимической защитой органов дыхания</a:t>
            </a:r>
            <a:r>
              <a:rPr lang="ru-RU" sz="2000">
                <a:latin typeface="Times New Roman" pitchFamily="18" charset="0"/>
                <a:cs typeface="Times New Roman" pitchFamily="18" charset="0"/>
              </a:rPr>
              <a:t>.</a:t>
            </a:r>
          </a:p>
        </p:txBody>
      </p:sp>
      <p:pic>
        <p:nvPicPr>
          <p:cNvPr id="72706" name="Рисунок 38" descr="М.М.Дубинин (1901–1993)"/>
          <p:cNvPicPr>
            <a:picLocks noChangeAspect="1" noChangeArrowheads="1"/>
          </p:cNvPicPr>
          <p:nvPr/>
        </p:nvPicPr>
        <p:blipFill>
          <a:blip r:embed="rId3" cstate="print">
            <a:extLst>
              <a:ext uri="{28A0092B-C50C-407E-A947-70E740481C1C}"/>
            </a:extLst>
          </a:blip>
          <a:srcRect/>
          <a:stretch>
            <a:fillRect/>
          </a:stretch>
        </p:blipFill>
        <p:spPr bwMode="auto">
          <a:xfrm>
            <a:off x="5572132" y="714356"/>
            <a:ext cx="2152703" cy="2761548"/>
          </a:xfrm>
          <a:prstGeom prst="roundRect">
            <a:avLst>
              <a:gd name="adj" fmla="val 8594"/>
            </a:avLst>
          </a:prstGeom>
          <a:solidFill>
            <a:srgbClr val="FFFFFF">
              <a:shade val="85000"/>
            </a:srgbClr>
          </a:solidFill>
          <a:ln>
            <a:noFill/>
          </a:ln>
          <a:effectLst/>
        </p:spPr>
      </p:pic>
      <p:pic>
        <p:nvPicPr>
          <p:cNvPr id="5" name="Рисунок 4" descr="1024.jpg"/>
          <p:cNvPicPr>
            <a:picLocks noChangeAspect="1"/>
          </p:cNvPicPr>
          <p:nvPr/>
        </p:nvPicPr>
        <p:blipFill>
          <a:blip r:embed="rId4" cstate="email">
            <a:extLst>
              <a:ext uri="{28A0092B-C50C-407E-A947-70E740481C1C}"/>
            </a:extLst>
          </a:blip>
          <a:stretch>
            <a:fillRect/>
          </a:stretch>
        </p:blipFill>
        <p:spPr>
          <a:xfrm>
            <a:off x="5143504" y="4000504"/>
            <a:ext cx="3324224" cy="219179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571480"/>
            <a:ext cx="5269328"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Александр Наумович </a:t>
            </a: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Фрумкин (1895 – 1976)</a:t>
            </a:r>
          </a:p>
        </p:txBody>
      </p:sp>
      <p:sp>
        <p:nvSpPr>
          <p:cNvPr id="33794" name="Rectangle 1"/>
          <p:cNvSpPr>
            <a:spLocks noChangeArrowheads="1"/>
          </p:cNvSpPr>
          <p:nvPr/>
        </p:nvSpPr>
        <p:spPr bwMode="auto">
          <a:xfrm>
            <a:off x="284163" y="1589088"/>
            <a:ext cx="8464550" cy="5170487"/>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Выдающийся ученый, один из основоположников</a:t>
            </a:r>
          </a:p>
          <a:p>
            <a:r>
              <a:rPr lang="ru-RU" sz="2200">
                <a:latin typeface="Times New Roman" pitchFamily="18" charset="0"/>
                <a:cs typeface="Times New Roman" pitchFamily="18" charset="0"/>
              </a:rPr>
              <a:t> современного учения об электрохимических процессах, </a:t>
            </a:r>
          </a:p>
          <a:p>
            <a:r>
              <a:rPr lang="ru-RU" sz="2200">
                <a:latin typeface="Times New Roman" pitchFamily="18" charset="0"/>
                <a:cs typeface="Times New Roman" pitchFamily="18" charset="0"/>
              </a:rPr>
              <a:t>основатель советской школы электрохимиков. Занимался вопросами защиты металлов от коррозии, разработал </a:t>
            </a:r>
          </a:p>
          <a:p>
            <a:r>
              <a:rPr lang="ru-RU" sz="2200">
                <a:latin typeface="Times New Roman" pitchFamily="18" charset="0"/>
                <a:cs typeface="Times New Roman" pitchFamily="18" charset="0"/>
              </a:rPr>
              <a:t>физико-химический метод крепления грунтов для аэродромов, рецептуру для огнезащитной пропитки дерева. Вместе с сотрудниками разработал электрохимические взрыватели. Хочется привести слова Фрумкина на антифашистском митинге советских ученых в 1941 г.: «Несомненно, что химия является одним из существенных факторов, от которых зависит успех современной войны. Производство взрывчатых веществ, качественных сталей, легких металлов, топлива – все это разнообразные виды применения химии, не говоря уже о специальных формах химического оружия. Советские химики призывают ученых всего мира использовать свои знания для борьбы с фашизмом».</a:t>
            </a:r>
          </a:p>
        </p:txBody>
      </p:sp>
      <p:pic>
        <p:nvPicPr>
          <p:cNvPr id="74754" name="Рисунок 41" descr="А.Н.Фрумкин (1895–1976)"/>
          <p:cNvPicPr>
            <a:picLocks noChangeAspect="1" noChangeArrowheads="1"/>
          </p:cNvPicPr>
          <p:nvPr/>
        </p:nvPicPr>
        <p:blipFill>
          <a:blip r:embed="rId3" cstate="print">
            <a:extLst>
              <a:ext uri="{28A0092B-C50C-407E-A947-70E740481C1C}"/>
            </a:extLst>
          </a:blip>
          <a:srcRect/>
          <a:stretch>
            <a:fillRect/>
          </a:stretch>
        </p:blipFill>
        <p:spPr bwMode="auto">
          <a:xfrm>
            <a:off x="7269561" y="664520"/>
            <a:ext cx="1588719"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813" y="642938"/>
            <a:ext cx="3714750"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Андрей Анатольевич</a:t>
            </a:r>
          </a:p>
          <a:p>
            <a:pPr algn="ctr" fontAlgn="auto">
              <a:spcBef>
                <a:spcPts val="0"/>
              </a:spcBef>
              <a:spcAft>
                <a:spcPts val="0"/>
              </a:spcAft>
              <a:defRPr/>
            </a:pPr>
            <a:r>
              <a:rPr lang="ru-RU"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Бочвар</a:t>
            </a:r>
            <a:endPar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(1902 – 1984)</a:t>
            </a:r>
          </a:p>
        </p:txBody>
      </p:sp>
      <p:pic>
        <p:nvPicPr>
          <p:cNvPr id="3" name="Рисунок 2" descr="Бочвар А.А..gif"/>
          <p:cNvPicPr>
            <a:picLocks noChangeAspect="1"/>
          </p:cNvPicPr>
          <p:nvPr/>
        </p:nvPicPr>
        <p:blipFill>
          <a:blip r:embed="rId3" cstate="print">
            <a:extLst>
              <a:ext uri="{28A0092B-C50C-407E-A947-70E740481C1C}"/>
            </a:extLst>
          </a:blip>
          <a:stretch>
            <a:fillRect/>
          </a:stretch>
        </p:blipFill>
        <p:spPr>
          <a:xfrm>
            <a:off x="5286380" y="654998"/>
            <a:ext cx="2071702" cy="2650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3" name="TextBox 4"/>
          <p:cNvSpPr txBox="1">
            <a:spLocks noChangeArrowheads="1"/>
          </p:cNvSpPr>
          <p:nvPr/>
        </p:nvSpPr>
        <p:spPr bwMode="auto">
          <a:xfrm>
            <a:off x="928688" y="3714750"/>
            <a:ext cx="7072312" cy="1784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Член – корреспондент Академии наук СССР Андрей Анатольевич Бочвар  создал легкий сплав для танковых и авиационных моторов, не требующий закалки, с хорошими литейными свойствами. При его производстве экономилось до 20% алюминия.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714356"/>
            <a:ext cx="5370960" cy="1754326"/>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Валентин Алексеевич </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Каргин</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(1907 – 1969)</a:t>
            </a:r>
          </a:p>
        </p:txBody>
      </p:sp>
      <p:sp>
        <p:nvSpPr>
          <p:cNvPr id="37890" name="Rectangle 1"/>
          <p:cNvSpPr>
            <a:spLocks noChangeArrowheads="1"/>
          </p:cNvSpPr>
          <p:nvPr/>
        </p:nvSpPr>
        <p:spPr bwMode="auto">
          <a:xfrm>
            <a:off x="428625" y="2360613"/>
            <a:ext cx="5643563" cy="4494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Исследования академика Валентина Алексеевича Каргина охватывают широкий круг вопросов, относящихся к физической химии, электрохимии и физикохимии высокомолекулярных соединений. Каргин разработал специальные материалы для изготовления одежды, защищающей от действия отравляющих веществ, принцип и технологию нового метода обработки защитных тканей, химические составы, делающие валяную обувь непромокаемой, специальные типы резин для боевых машин нашей армии.</a:t>
            </a:r>
          </a:p>
        </p:txBody>
      </p:sp>
      <p:pic>
        <p:nvPicPr>
          <p:cNvPr id="76802" name="Рисунок 43" descr="В.А.Каргин (1907–1969)"/>
          <p:cNvPicPr>
            <a:picLocks noChangeAspect="1" noChangeArrowheads="1"/>
          </p:cNvPicPr>
          <p:nvPr/>
        </p:nvPicPr>
        <p:blipFill>
          <a:blip r:embed="rId3" cstate="print">
            <a:extLst>
              <a:ext uri="{28A0092B-C50C-407E-A947-70E740481C1C}"/>
            </a:extLst>
          </a:blip>
          <a:srcRect/>
          <a:stretch>
            <a:fillRect/>
          </a:stretch>
        </p:blipFill>
        <p:spPr bwMode="auto">
          <a:xfrm>
            <a:off x="6357950" y="785794"/>
            <a:ext cx="1896214" cy="2643207"/>
          </a:xfrm>
          <a:prstGeom prst="roundRect">
            <a:avLst>
              <a:gd name="adj" fmla="val 8594"/>
            </a:avLst>
          </a:prstGeom>
          <a:solidFill>
            <a:srgbClr val="FFFFFF">
              <a:shade val="85000"/>
            </a:srgbClr>
          </a:solidFill>
          <a:ln>
            <a:noFill/>
          </a:ln>
          <a:effectLst/>
        </p:spPr>
      </p:pic>
      <p:pic>
        <p:nvPicPr>
          <p:cNvPr id="5" name="Рисунок 4" descr="684302.jpg"/>
          <p:cNvPicPr>
            <a:picLocks noChangeAspect="1"/>
          </p:cNvPicPr>
          <p:nvPr/>
        </p:nvPicPr>
        <p:blipFill>
          <a:blip r:embed="rId4" cstate="email">
            <a:extLst>
              <a:ext uri="{28A0092B-C50C-407E-A947-70E740481C1C}"/>
            </a:extLst>
          </a:blip>
          <a:stretch>
            <a:fillRect/>
          </a:stretch>
        </p:blipFill>
        <p:spPr>
          <a:xfrm>
            <a:off x="6000760" y="4143380"/>
            <a:ext cx="2928926" cy="21955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txBox="1">
            <a:spLocks noChangeArrowheads="1"/>
          </p:cNvSpPr>
          <p:nvPr/>
        </p:nvSpPr>
        <p:spPr bwMode="auto">
          <a:xfrm flipV="1">
            <a:off x="928688" y="-673100"/>
            <a:ext cx="6715125" cy="519112"/>
          </a:xfrm>
          <a:prstGeom prst="rect">
            <a:avLst/>
          </a:prstGeom>
          <a:noFill/>
          <a:ln w="9525">
            <a:noFill/>
            <a:miter lim="800000"/>
            <a:headEnd/>
            <a:tailEnd/>
          </a:ln>
        </p:spPr>
        <p:txBody>
          <a:bodyPr rot="10800000">
            <a:spAutoFit/>
          </a:bodyPr>
          <a:lstStyle/>
          <a:p>
            <a:endParaRPr lang="ru-RU" sz="2800">
              <a:cs typeface="Times New Roman" pitchFamily="18" charset="0"/>
            </a:endParaRPr>
          </a:p>
        </p:txBody>
      </p:sp>
      <p:sp>
        <p:nvSpPr>
          <p:cNvPr id="6146" name="Rectangle 7"/>
          <p:cNvSpPr>
            <a:spLocks noGrp="1"/>
          </p:cNvSpPr>
          <p:nvPr>
            <p:ph type="title" idx="4294967295"/>
          </p:nvPr>
        </p:nvSpPr>
        <p:spPr/>
        <p:txBody>
          <a:bodyPr/>
          <a:lstStyle/>
          <a:p>
            <a:endParaRPr lang="ru-RU" smtClean="0"/>
          </a:p>
        </p:txBody>
      </p:sp>
      <p:sp>
        <p:nvSpPr>
          <p:cNvPr id="6147" name="Rectangle 8"/>
          <p:cNvSpPr>
            <a:spLocks noGrp="1"/>
          </p:cNvSpPr>
          <p:nvPr>
            <p:ph type="body" sz="half" idx="4294967295"/>
          </p:nvPr>
        </p:nvSpPr>
        <p:spPr>
          <a:xfrm>
            <a:off x="457200" y="2249488"/>
            <a:ext cx="4038600" cy="4324350"/>
          </a:xfrm>
        </p:spPr>
        <p:txBody>
          <a:bodyPr/>
          <a:lstStyle/>
          <a:p>
            <a:endParaRPr lang="ru-RU" sz="2400" smtClean="0"/>
          </a:p>
        </p:txBody>
      </p:sp>
      <p:sp>
        <p:nvSpPr>
          <p:cNvPr id="6148" name="Rectangle 5"/>
          <p:cNvSpPr>
            <a:spLocks noGrp="1"/>
          </p:cNvSpPr>
          <p:nvPr>
            <p:ph type="body" sz="half" idx="4294967295"/>
          </p:nvPr>
        </p:nvSpPr>
        <p:spPr>
          <a:xfrm>
            <a:off x="4932363" y="836613"/>
            <a:ext cx="4032250" cy="5737225"/>
          </a:xfrm>
        </p:spPr>
        <p:txBody>
          <a:bodyPr/>
          <a:lstStyle/>
          <a:p>
            <a:pPr>
              <a:buFont typeface="Georgia" pitchFamily="18" charset="0"/>
              <a:buNone/>
            </a:pPr>
            <a:r>
              <a:rPr lang="ru-RU" sz="2400" smtClean="0"/>
              <a:t>Июнь 1941г. начался как обычно. Работали в привычном трудовом ритме фабрики и заводы, дети разъехались на летние каникулы, а выпускники готовились к прощальному школьному балу; ученые трудились в научных лабораториях, библиотеках, архивах…</a:t>
            </a:r>
          </a:p>
        </p:txBody>
      </p:sp>
      <p:pic>
        <p:nvPicPr>
          <p:cNvPr id="6149" name="Picture 6" descr="9695b38ad783"/>
          <p:cNvPicPr>
            <a:picLocks noGrp="1" noChangeAspect="1" noChangeArrowheads="1"/>
          </p:cNvPicPr>
          <p:nvPr>
            <p:ph sz="half" idx="4294967295"/>
          </p:nvPr>
        </p:nvPicPr>
        <p:blipFill>
          <a:blip r:embed="rId3" cstate="print"/>
          <a:srcRect/>
          <a:stretch>
            <a:fillRect/>
          </a:stretch>
        </p:blipFill>
        <p:spPr>
          <a:xfrm>
            <a:off x="0" y="836613"/>
            <a:ext cx="4968875" cy="5680075"/>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813919"/>
            <a:ext cx="3643338" cy="2308324"/>
          </a:xfrm>
          <a:prstGeom prst="rect">
            <a:avLst/>
          </a:prstGeom>
        </p:spPr>
        <p:txBody>
          <a:bodyPr>
            <a:spAutoFit/>
          </a:bodyPr>
          <a:lstStyle/>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Николай Николаевич</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 Мельников</a:t>
            </a:r>
          </a:p>
          <a:p>
            <a:pPr algn="ct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(1903 – 2000)</a:t>
            </a:r>
          </a:p>
        </p:txBody>
      </p:sp>
      <p:sp>
        <p:nvSpPr>
          <p:cNvPr id="39938" name="Rectangle 1"/>
          <p:cNvSpPr>
            <a:spLocks noChangeArrowheads="1"/>
          </p:cNvSpPr>
          <p:nvPr/>
        </p:nvSpPr>
        <p:spPr bwMode="auto">
          <a:xfrm>
            <a:off x="642938" y="3309938"/>
            <a:ext cx="7643812" cy="2462212"/>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С самого начала войны перед учеными была поставлена задача разработать и организовать производство препаратов для борьбы с инфекционными заболеваниями, в первую очередь с сыпным тифом, который переносят вши. Под руководством Мельникова было организовано производство дуста, различных антисептиков для деревянных деталей самолетов.</a:t>
            </a:r>
          </a:p>
        </p:txBody>
      </p:sp>
      <p:pic>
        <p:nvPicPr>
          <p:cNvPr id="73730" name="Рисунок 39" descr="Н.Н.Мельников (1908–2000)"/>
          <p:cNvPicPr>
            <a:picLocks noChangeAspect="1" noChangeArrowheads="1"/>
          </p:cNvPicPr>
          <p:nvPr/>
        </p:nvPicPr>
        <p:blipFill>
          <a:blip r:embed="rId3" cstate="print">
            <a:extLst>
              <a:ext uri="{28A0092B-C50C-407E-A947-70E740481C1C}"/>
            </a:extLst>
          </a:blip>
          <a:srcRect/>
          <a:stretch>
            <a:fillRect/>
          </a:stretch>
        </p:blipFill>
        <p:spPr bwMode="auto">
          <a:xfrm>
            <a:off x="5572131" y="642918"/>
            <a:ext cx="2069959" cy="2571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5" y="1214438"/>
            <a:ext cx="4429125"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Георгий Владимирович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Акимов</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(1901 – 1953)</a:t>
            </a:r>
          </a:p>
        </p:txBody>
      </p:sp>
      <p:sp>
        <p:nvSpPr>
          <p:cNvPr id="41986" name="TextBox 6"/>
          <p:cNvSpPr txBox="1">
            <a:spLocks noChangeArrowheads="1"/>
          </p:cNvSpPr>
          <p:nvPr/>
        </p:nvSpPr>
        <p:spPr bwMode="auto">
          <a:xfrm>
            <a:off x="1143000" y="4071938"/>
            <a:ext cx="7143750" cy="1784350"/>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Член – корреспондент Академии наук Георгий Владимирович Акимов с группой ученых создал сплав, не содержащий дефицитного кобальта – хромансиль. Этим была обеспечена длительная работа мощных двигателей и повышена скорость боевых самолетов.</a:t>
            </a:r>
          </a:p>
        </p:txBody>
      </p:sp>
      <p:pic>
        <p:nvPicPr>
          <p:cNvPr id="6" name="Рисунок 5" descr="Akimov.jpg"/>
          <p:cNvPicPr>
            <a:picLocks noChangeAspect="1"/>
          </p:cNvPicPr>
          <p:nvPr/>
        </p:nvPicPr>
        <p:blipFill>
          <a:blip r:embed="rId3" cstate="print">
            <a:extLst>
              <a:ext uri="{28A0092B-C50C-407E-A947-70E740481C1C}"/>
            </a:extLst>
          </a:blip>
          <a:stretch>
            <a:fillRect/>
          </a:stretch>
        </p:blipFill>
        <p:spPr>
          <a:xfrm>
            <a:off x="928662" y="1000108"/>
            <a:ext cx="340012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5" y="692150"/>
            <a:ext cx="4286250" cy="2308225"/>
          </a:xfrm>
          <a:prstGeom prst="rect">
            <a:avLst/>
          </a:prstGeom>
          <a:noFill/>
        </p:spPr>
        <p:txBody>
          <a:bodyPr>
            <a:spAutoFit/>
          </a:bodyPr>
          <a:lstStyle/>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Исаак                               Ильич</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Китайгородский</a:t>
            </a:r>
          </a:p>
          <a:p>
            <a:pPr algn="ct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(1888 – 1965)</a:t>
            </a:r>
          </a:p>
        </p:txBody>
      </p:sp>
      <p:pic>
        <p:nvPicPr>
          <p:cNvPr id="3" name="Рисунок 2" descr="Китацгородский.jpg"/>
          <p:cNvPicPr>
            <a:picLocks noChangeAspect="1"/>
          </p:cNvPicPr>
          <p:nvPr/>
        </p:nvPicPr>
        <p:blipFill>
          <a:blip r:embed="rId3" cstate="email">
            <a:extLst>
              <a:ext uri="{28A0092B-C50C-407E-A947-70E740481C1C}"/>
            </a:extLst>
          </a:blip>
          <a:srcRect/>
          <a:stretch>
            <a:fillRect/>
          </a:stretch>
        </p:blipFill>
        <p:spPr>
          <a:xfrm>
            <a:off x="1000100" y="1142984"/>
            <a:ext cx="2362798" cy="2922739"/>
          </a:xfrm>
          <a:prstGeom prst="roundRect">
            <a:avLst>
              <a:gd name="adj" fmla="val 8594"/>
            </a:avLst>
          </a:prstGeom>
          <a:solidFill>
            <a:srgbClr val="FFFFFF">
              <a:shade val="85000"/>
            </a:srgbClr>
          </a:solidFill>
          <a:ln>
            <a:noFill/>
          </a:ln>
          <a:effectLst/>
        </p:spPr>
      </p:pic>
      <p:pic>
        <p:nvPicPr>
          <p:cNvPr id="6" name="Рисунок 5" descr="с1.jpg"/>
          <p:cNvPicPr>
            <a:picLocks noChangeAspect="1"/>
          </p:cNvPicPr>
          <p:nvPr/>
        </p:nvPicPr>
        <p:blipFill>
          <a:blip r:embed="rId4" cstate="email">
            <a:extLst>
              <a:ext uri="{28A0092B-C50C-407E-A947-70E740481C1C}"/>
            </a:extLst>
          </a:blip>
          <a:srcRect/>
          <a:stretch>
            <a:fillRect/>
          </a:stretch>
        </p:blipFill>
        <p:spPr>
          <a:xfrm>
            <a:off x="4286248" y="3214686"/>
            <a:ext cx="4125692" cy="2032278"/>
          </a:xfrm>
          <a:prstGeom prst="rect">
            <a:avLst/>
          </a:prstGeom>
          <a:ln>
            <a:noFill/>
          </a:ln>
          <a:effectLst>
            <a:softEdge rad="112500"/>
          </a:effectLst>
        </p:spPr>
      </p:pic>
      <p:sp>
        <p:nvSpPr>
          <p:cNvPr id="44036" name="TextBox 4"/>
          <p:cNvSpPr txBox="1">
            <a:spLocks noChangeArrowheads="1"/>
          </p:cNvSpPr>
          <p:nvPr/>
        </p:nvSpPr>
        <p:spPr bwMode="auto">
          <a:xfrm>
            <a:off x="428625" y="4500563"/>
            <a:ext cx="5572125" cy="2462212"/>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Исследования, проведенные под руководством профессора Исаака Ильича Китайгородского, привели к созданию бронестекла, которое в 25 раз прочнее обычного стекла. Это позволило защитить прозрачной броней кабину штурмовика Ил- 2.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14375"/>
            <a:ext cx="8001000" cy="1739900"/>
          </a:xfrm>
          <a:prstGeom prst="rect">
            <a:avLst/>
          </a:prstGeom>
          <a:noFill/>
        </p:spPr>
        <p:txBody>
          <a:bodyPr>
            <a:spAutoFit/>
          </a:bodyPr>
          <a:lstStyle/>
          <a:p>
            <a:pPr>
              <a:defRPr/>
            </a:pPr>
            <a:r>
              <a:rPr lang="ru-RU"/>
              <a:t>За выдающиеся научные работы и исследования, выполненные в суровые годы войны, многие химики были удостоены звания лауреатов государственных премий: Николай Дмитриевич </a:t>
            </a:r>
            <a:r>
              <a:rPr lang="ru-RU" b="1">
                <a:solidFill>
                  <a:srgbClr val="0070C0"/>
                </a:solidFill>
                <a:effectLst>
                  <a:outerShdw blurRad="38100" dist="38100" dir="2700000" algn="tl">
                    <a:srgbClr val="C0C0C0"/>
                  </a:outerShdw>
                </a:effectLst>
              </a:rPr>
              <a:t>Зелинский</a:t>
            </a:r>
            <a:r>
              <a:rPr lang="ru-RU" b="1">
                <a:effectLst>
                  <a:outerShdw blurRad="38100" dist="38100" dir="2700000" algn="tl">
                    <a:srgbClr val="C0C0C0"/>
                  </a:outerShdw>
                </a:effectLst>
              </a:rPr>
              <a:t>,</a:t>
            </a:r>
            <a:r>
              <a:rPr lang="ru-RU"/>
              <a:t> Александр Ермингельдович </a:t>
            </a:r>
            <a:r>
              <a:rPr lang="ru-RU" b="1">
                <a:solidFill>
                  <a:srgbClr val="0070C0"/>
                </a:solidFill>
              </a:rPr>
              <a:t>Арбузов</a:t>
            </a:r>
            <a:r>
              <a:rPr lang="ru-RU" b="1"/>
              <a:t>,</a:t>
            </a:r>
            <a:r>
              <a:rPr lang="ru-RU"/>
              <a:t> Александр Евграфович </a:t>
            </a:r>
            <a:r>
              <a:rPr lang="ru-RU" b="1">
                <a:solidFill>
                  <a:srgbClr val="0070C0"/>
                </a:solidFill>
              </a:rPr>
              <a:t>Фаворский</a:t>
            </a:r>
            <a:r>
              <a:rPr lang="ru-RU"/>
              <a:t>, Александр Николаевич </a:t>
            </a:r>
            <a:r>
              <a:rPr lang="ru-RU" b="1">
                <a:solidFill>
                  <a:srgbClr val="0070C0"/>
                </a:solidFill>
              </a:rPr>
              <a:t>Несмеянов</a:t>
            </a:r>
            <a:r>
              <a:rPr lang="ru-RU">
                <a:solidFill>
                  <a:srgbClr val="0070C0"/>
                </a:solidFill>
              </a:rPr>
              <a:t>,</a:t>
            </a:r>
            <a:r>
              <a:rPr lang="ru-RU"/>
              <a:t> Александр Евгеньевич </a:t>
            </a:r>
            <a:r>
              <a:rPr lang="ru-RU" b="1">
                <a:solidFill>
                  <a:srgbClr val="0070C0"/>
                </a:solidFill>
              </a:rPr>
              <a:t>Ферсман</a:t>
            </a:r>
            <a:r>
              <a:rPr lang="ru-RU">
                <a:solidFill>
                  <a:srgbClr val="0070C0"/>
                </a:solidFill>
              </a:rPr>
              <a:t> </a:t>
            </a:r>
            <a:r>
              <a:rPr lang="ru-RU"/>
              <a:t>и другие.</a:t>
            </a:r>
          </a:p>
        </p:txBody>
      </p:sp>
      <p:sp>
        <p:nvSpPr>
          <p:cNvPr id="46082" name="Прямоугольник 2"/>
          <p:cNvSpPr>
            <a:spLocks noChangeArrowheads="1"/>
          </p:cNvSpPr>
          <p:nvPr/>
        </p:nvSpPr>
        <p:spPr bwMode="auto">
          <a:xfrm>
            <a:off x="468313" y="2781300"/>
            <a:ext cx="5256212" cy="3662363"/>
          </a:xfrm>
          <a:prstGeom prst="rect">
            <a:avLst/>
          </a:prstGeom>
          <a:noFill/>
          <a:ln w="9525">
            <a:noFill/>
            <a:miter lim="800000"/>
            <a:headEnd/>
            <a:tailEnd/>
          </a:ln>
        </p:spPr>
        <p:txBody>
          <a:bodyPr>
            <a:spAutoFit/>
          </a:bodyPr>
          <a:lstStyle/>
          <a:p>
            <a:r>
              <a:rPr lang="ru-RU"/>
              <a:t>Кто про химика сказал: «Мало воевал»?</a:t>
            </a:r>
          </a:p>
          <a:p>
            <a:r>
              <a:rPr lang="ru-RU"/>
              <a:t>Кто сказал: «Он маловато крови проливал»?</a:t>
            </a:r>
          </a:p>
          <a:p>
            <a:r>
              <a:rPr lang="ru-RU"/>
              <a:t>Я в свидетели зову химиков – друзей;</a:t>
            </a:r>
          </a:p>
          <a:p>
            <a:r>
              <a:rPr lang="ru-RU"/>
              <a:t>Тех, кто смело бил  врага до последних дней,              </a:t>
            </a:r>
          </a:p>
          <a:p>
            <a:r>
              <a:rPr lang="ru-RU"/>
              <a:t> Тех, кто с армией родной шел в одном строю,</a:t>
            </a:r>
          </a:p>
          <a:p>
            <a:r>
              <a:rPr lang="ru-RU"/>
              <a:t>Тех, кто грудью защищал Родину мою.</a:t>
            </a:r>
          </a:p>
          <a:p>
            <a:r>
              <a:rPr lang="ru-RU"/>
              <a:t>Сколько пройдено дорог, фронтовых путей,</a:t>
            </a:r>
          </a:p>
          <a:p>
            <a:r>
              <a:rPr lang="ru-RU"/>
              <a:t>Сколько полегло на них молодых парней…</a:t>
            </a:r>
          </a:p>
          <a:p>
            <a:r>
              <a:rPr lang="ru-RU"/>
              <a:t>Не померкнет никогда память о войне.</a:t>
            </a:r>
          </a:p>
          <a:p>
            <a:r>
              <a:rPr lang="ru-RU"/>
              <a:t>Слава химикам живым! Павшим – честь вдвойне!</a:t>
            </a:r>
          </a:p>
          <a:p>
            <a:r>
              <a:rPr lang="ru-RU">
                <a:solidFill>
                  <a:srgbClr val="0070C0"/>
                </a:solidFill>
              </a:rPr>
              <a:t>                          </a:t>
            </a:r>
          </a:p>
          <a:p>
            <a:r>
              <a:rPr lang="ru-RU">
                <a:solidFill>
                  <a:srgbClr val="0070C0"/>
                </a:solidFill>
              </a:rPr>
              <a:t>                                                 З.И. Барсуков</a:t>
            </a:r>
          </a:p>
        </p:txBody>
      </p:sp>
      <p:pic>
        <p:nvPicPr>
          <p:cNvPr id="46083" name="Рисунок 3" descr="312dff58cc9b5100108f389d383b5abe.gif"/>
          <p:cNvPicPr>
            <a:picLocks noChangeAspect="1"/>
          </p:cNvPicPr>
          <p:nvPr/>
        </p:nvPicPr>
        <p:blipFill>
          <a:blip r:embed="rId3" cstate="print"/>
          <a:srcRect/>
          <a:stretch>
            <a:fillRect/>
          </a:stretch>
        </p:blipFill>
        <p:spPr bwMode="auto">
          <a:xfrm>
            <a:off x="5929313" y="3214688"/>
            <a:ext cx="2500312" cy="3335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p:cNvSpPr>
          <p:nvPr>
            <p:ph type="title" idx="4294967295"/>
          </p:nvPr>
        </p:nvSpPr>
        <p:spPr/>
        <p:txBody>
          <a:bodyPr/>
          <a:lstStyle/>
          <a:p>
            <a:endParaRPr lang="ru-RU" smtClean="0"/>
          </a:p>
        </p:txBody>
      </p:sp>
      <p:sp>
        <p:nvSpPr>
          <p:cNvPr id="48130" name="WordArt 5"/>
          <p:cNvSpPr>
            <a:spLocks noChangeArrowheads="1" noChangeShapeType="1" noTextEdit="1"/>
          </p:cNvSpPr>
          <p:nvPr/>
        </p:nvSpPr>
        <p:spPr bwMode="auto">
          <a:xfrm>
            <a:off x="395288" y="549275"/>
            <a:ext cx="7705725" cy="5832475"/>
          </a:xfrm>
          <a:prstGeom prst="rect">
            <a:avLst/>
          </a:prstGeom>
        </p:spPr>
        <p:txBody>
          <a:bodyPr wrap="none" fromWordArt="1">
            <a:prstTxWarp prst="textDeflate">
              <a:avLst>
                <a:gd name="adj" fmla="val 26227"/>
              </a:avLst>
            </a:prstTxWarp>
          </a:bodyPr>
          <a:lstStyle/>
          <a:p>
            <a:pPr algn="ctr"/>
            <a:r>
              <a:rPr lang="ru-RU" sz="3600" kern="10">
                <a:ln w="9525">
                  <a:solidFill>
                    <a:srgbClr val="990000"/>
                  </a:solidFill>
                  <a:round/>
                  <a:headEnd/>
                  <a:tailEnd/>
                </a:ln>
                <a:solidFill>
                  <a:srgbClr val="990000"/>
                </a:solidFill>
                <a:latin typeface="Impact"/>
              </a:rPr>
              <a:t>Спасибо!</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214313"/>
            <a:ext cx="7858125" cy="6556375"/>
          </a:xfrm>
          <a:prstGeom prst="rect">
            <a:avLst/>
          </a:prstGeom>
          <a:noFill/>
          <a:ln w="9525">
            <a:noFill/>
            <a:miter lim="800000"/>
            <a:headEnd/>
            <a:tailEnd/>
          </a:ln>
        </p:spPr>
        <p:txBody>
          <a:bodyPr>
            <a:spAutoFit/>
          </a:bodyPr>
          <a:lstStyle/>
          <a:p>
            <a:pPr algn="ctr"/>
            <a:endParaRPr lang="ru-RU" sz="2400" b="1"/>
          </a:p>
          <a:p>
            <a:pPr algn="ctr"/>
            <a:r>
              <a:rPr lang="ru-RU" sz="3600" b="1"/>
              <a:t>ВИКТОРИНА</a:t>
            </a:r>
            <a:endParaRPr lang="ru-RU" sz="3600"/>
          </a:p>
          <a:p>
            <a:pPr>
              <a:buFont typeface="Courier New" pitchFamily="49" charset="0"/>
              <a:buChar char="o"/>
            </a:pPr>
            <a:r>
              <a:rPr lang="ru-RU"/>
              <a:t> </a:t>
            </a:r>
            <a:r>
              <a:rPr lang="ru-RU" sz="2000">
                <a:solidFill>
                  <a:srgbClr val="0070C0"/>
                </a:solidFill>
                <a:latin typeface="Times New Roman" pitchFamily="18" charset="0"/>
                <a:cs typeface="Times New Roman" pitchFamily="18" charset="0"/>
              </a:rPr>
              <a:t>Каких вы знаете ученых – химиков, лауреатов государственных премий военных лет?</a:t>
            </a:r>
          </a:p>
          <a:p>
            <a:r>
              <a:rPr lang="ru-RU" sz="2000">
                <a:latin typeface="Times New Roman" pitchFamily="18" charset="0"/>
                <a:cs typeface="Times New Roman" pitchFamily="18" charset="0"/>
              </a:rPr>
              <a:t>А.Е. Арбузов, Н.Д. Зелинский, Н.Н. Семенов, А.Е. Фаворский, А.Е. Ферсман, А.Н. Несмеянов</a:t>
            </a:r>
          </a:p>
          <a:p>
            <a:pPr>
              <a:buFont typeface="Courier New" pitchFamily="49" charset="0"/>
              <a:buChar char="o"/>
            </a:pPr>
            <a:r>
              <a:rPr lang="ru-RU" sz="2000">
                <a:solidFill>
                  <a:srgbClr val="0070C0"/>
                </a:solidFill>
                <a:latin typeface="Times New Roman" pitchFamily="18" charset="0"/>
                <a:cs typeface="Times New Roman" pitchFamily="18" charset="0"/>
              </a:rPr>
              <a:t> Назовите ученого – химика, автора книги «Война и стратегическое сырье»</a:t>
            </a:r>
          </a:p>
          <a:p>
            <a:r>
              <a:rPr lang="ru-RU" sz="2000">
                <a:latin typeface="Times New Roman" pitchFamily="18" charset="0"/>
                <a:cs typeface="Times New Roman" pitchFamily="18" charset="0"/>
              </a:rPr>
              <a:t> Ак. А.Е. Ферсман</a:t>
            </a:r>
          </a:p>
          <a:p>
            <a:pPr>
              <a:buFont typeface="Courier New" pitchFamily="49" charset="0"/>
              <a:buChar char="o"/>
            </a:pPr>
            <a:r>
              <a:rPr lang="ru-RU" sz="2000">
                <a:latin typeface="Times New Roman" pitchFamily="18" charset="0"/>
                <a:cs typeface="Times New Roman" pitchFamily="18" charset="0"/>
              </a:rPr>
              <a:t> </a:t>
            </a:r>
            <a:r>
              <a:rPr lang="ru-RU" sz="2000">
                <a:solidFill>
                  <a:srgbClr val="0070C0"/>
                </a:solidFill>
                <a:latin typeface="Times New Roman" pitchFamily="18" charset="0"/>
                <a:cs typeface="Times New Roman" pitchFamily="18" charset="0"/>
              </a:rPr>
              <a:t>Кто из ученых изобрел противогаз? На каком явлении основано его устройство?</a:t>
            </a:r>
          </a:p>
          <a:p>
            <a:r>
              <a:rPr lang="ru-RU" sz="2000">
                <a:latin typeface="Times New Roman" pitchFamily="18" charset="0"/>
                <a:cs typeface="Times New Roman" pitchFamily="18" charset="0"/>
              </a:rPr>
              <a:t>Н.Д. Зелинский. На поглощении газов активированным углем</a:t>
            </a:r>
          </a:p>
          <a:p>
            <a:pPr>
              <a:buFont typeface="Courier New" pitchFamily="49" charset="0"/>
              <a:buChar char="o"/>
            </a:pPr>
            <a:r>
              <a:rPr lang="ru-RU" sz="2000">
                <a:latin typeface="Times New Roman" pitchFamily="18" charset="0"/>
                <a:cs typeface="Times New Roman" pitchFamily="18" charset="0"/>
              </a:rPr>
              <a:t> </a:t>
            </a:r>
            <a:r>
              <a:rPr lang="ru-RU" sz="2000">
                <a:solidFill>
                  <a:srgbClr val="0070C0"/>
                </a:solidFill>
                <a:latin typeface="Times New Roman" pitchFamily="18" charset="0"/>
                <a:cs typeface="Times New Roman" pitchFamily="18" charset="0"/>
              </a:rPr>
              <a:t>Какой металл называют «крылатым «и почему?</a:t>
            </a:r>
          </a:p>
          <a:p>
            <a:r>
              <a:rPr lang="ru-RU" sz="2000">
                <a:latin typeface="Times New Roman" pitchFamily="18" charset="0"/>
                <a:cs typeface="Times New Roman" pitchFamily="18" charset="0"/>
              </a:rPr>
              <a:t>Алюминий</a:t>
            </a:r>
          </a:p>
          <a:p>
            <a:pPr>
              <a:buFont typeface="Courier New" pitchFamily="49" charset="0"/>
              <a:buChar char="o"/>
            </a:pPr>
            <a:r>
              <a:rPr lang="ru-RU" sz="2000">
                <a:solidFill>
                  <a:srgbClr val="0070C0"/>
                </a:solidFill>
                <a:latin typeface="Times New Roman" pitchFamily="18" charset="0"/>
                <a:cs typeface="Times New Roman" pitchFamily="18" charset="0"/>
              </a:rPr>
              <a:t> Где и каким образом применялся в годы войны водород?</a:t>
            </a:r>
          </a:p>
          <a:p>
            <a:r>
              <a:rPr lang="ru-RU" sz="2000">
                <a:latin typeface="Times New Roman" pitchFamily="18" charset="0"/>
                <a:cs typeface="Times New Roman" pitchFamily="18" charset="0"/>
              </a:rPr>
              <a:t>Для наполнения аэростатов заграждения и наблюдения. В Ленинграде жидкий водород использовали в качестве топлива</a:t>
            </a:r>
          </a:p>
          <a:p>
            <a:pPr>
              <a:buFont typeface="Courier New" pitchFamily="49" charset="0"/>
              <a:buChar char="o"/>
            </a:pPr>
            <a:r>
              <a:rPr lang="ru-RU" sz="2000">
                <a:latin typeface="Times New Roman" pitchFamily="18" charset="0"/>
                <a:cs typeface="Times New Roman" pitchFamily="18" charset="0"/>
              </a:rPr>
              <a:t> </a:t>
            </a:r>
            <a:r>
              <a:rPr lang="ru-RU" sz="2000">
                <a:solidFill>
                  <a:srgbClr val="0070C0"/>
                </a:solidFill>
                <a:latin typeface="Times New Roman" pitchFamily="18" charset="0"/>
                <a:cs typeface="Times New Roman" pitchFamily="18" charset="0"/>
              </a:rPr>
              <a:t>В воздух взвилась красная сигнальная ракета. Соли какого металла обусловили ее окраску?</a:t>
            </a:r>
          </a:p>
          <a:p>
            <a:r>
              <a:rPr lang="ru-RU" sz="2000">
                <a:latin typeface="Times New Roman" pitchFamily="18" charset="0"/>
                <a:cs typeface="Times New Roman" pitchFamily="18" charset="0"/>
              </a:rPr>
              <a:t> Стронций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down)">
                                      <p:cBhvr>
                                        <p:cTn id="42" dur="500"/>
                                        <p:tgtEl>
                                          <p:spTgt spid="2">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down)">
                                      <p:cBhvr>
                                        <p:cTn id="47" dur="500"/>
                                        <p:tgtEl>
                                          <p:spTgt spid="2">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wipe(down)">
                                      <p:cBhvr>
                                        <p:cTn id="52" dur="500"/>
                                        <p:tgtEl>
                                          <p:spTgt spid="2">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wipe(down)">
                                      <p:cBhvr>
                                        <p:cTn id="57" dur="500"/>
                                        <p:tgtEl>
                                          <p:spTgt spid="2">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Effect transition="in" filter="wipe(down)">
                                      <p:cBhvr>
                                        <p:cTn id="6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p:cNvSpPr txBox="1">
            <a:spLocks noChangeArrowheads="1"/>
          </p:cNvSpPr>
          <p:nvPr/>
        </p:nvSpPr>
        <p:spPr bwMode="auto">
          <a:xfrm>
            <a:off x="706438" y="549275"/>
            <a:ext cx="7929562" cy="5116513"/>
          </a:xfrm>
          <a:prstGeom prst="rect">
            <a:avLst/>
          </a:prstGeom>
          <a:noFill/>
          <a:ln w="9525">
            <a:noFill/>
            <a:miter lim="800000"/>
            <a:headEnd/>
            <a:tailEnd/>
          </a:ln>
        </p:spPr>
        <p:txBody>
          <a:bodyPr>
            <a:spAutoFit/>
          </a:bodyPr>
          <a:lstStyle/>
          <a:p>
            <a:r>
              <a:rPr lang="ru-RU" sz="2200" b="1"/>
              <a:t>Ничего не предвещало беды, полным ходом шла индустриализации страны. По структуре народного хозяйства наша страна приближалась к развитым странам.</a:t>
            </a:r>
          </a:p>
          <a:p>
            <a:endParaRPr lang="ru-RU" sz="2200" b="1"/>
          </a:p>
          <a:p>
            <a:endParaRPr lang="ru-RU" sz="2200"/>
          </a:p>
          <a:p>
            <a:endParaRPr lang="ru-RU" sz="2200"/>
          </a:p>
          <a:p>
            <a:endParaRPr lang="ru-RU" sz="2200"/>
          </a:p>
          <a:p>
            <a:endParaRPr lang="ru-RU" sz="2200"/>
          </a:p>
          <a:p>
            <a:endParaRPr lang="ru-RU" sz="2200"/>
          </a:p>
          <a:p>
            <a:endParaRPr lang="ru-RU" sz="2200"/>
          </a:p>
          <a:p>
            <a:endParaRPr lang="ru-RU" sz="2200"/>
          </a:p>
          <a:p>
            <a:endParaRPr lang="ru-RU" sz="2200"/>
          </a:p>
          <a:p>
            <a:endParaRPr lang="ru-RU" sz="2200"/>
          </a:p>
          <a:p>
            <a:endParaRPr lang="ru-RU" sz="2200"/>
          </a:p>
        </p:txBody>
      </p:sp>
      <p:pic>
        <p:nvPicPr>
          <p:cNvPr id="8194" name="Рисунок 2" descr="a4dbf7e40f67.jpg"/>
          <p:cNvPicPr>
            <a:picLocks noChangeAspect="1"/>
          </p:cNvPicPr>
          <p:nvPr/>
        </p:nvPicPr>
        <p:blipFill>
          <a:blip r:embed="rId3" cstate="print"/>
          <a:srcRect/>
          <a:stretch>
            <a:fillRect/>
          </a:stretch>
        </p:blipFill>
        <p:spPr bwMode="auto">
          <a:xfrm>
            <a:off x="250825" y="2000250"/>
            <a:ext cx="3267075" cy="4021138"/>
          </a:xfrm>
          <a:prstGeom prst="rect">
            <a:avLst/>
          </a:prstGeom>
          <a:noFill/>
          <a:ln w="9525">
            <a:noFill/>
            <a:miter lim="800000"/>
            <a:headEnd/>
            <a:tailEnd/>
          </a:ln>
        </p:spPr>
      </p:pic>
      <p:pic>
        <p:nvPicPr>
          <p:cNvPr id="8195" name="Рисунок 3" descr="afd545c4.jpg"/>
          <p:cNvPicPr>
            <a:picLocks noChangeAspect="1"/>
          </p:cNvPicPr>
          <p:nvPr/>
        </p:nvPicPr>
        <p:blipFill>
          <a:blip r:embed="rId4" cstate="print"/>
          <a:srcRect/>
          <a:stretch>
            <a:fillRect/>
          </a:stretch>
        </p:blipFill>
        <p:spPr bwMode="auto">
          <a:xfrm>
            <a:off x="3635375" y="2060575"/>
            <a:ext cx="5113338"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p:cNvSpPr>
          <p:nvPr>
            <p:ph type="title" idx="4294967295"/>
          </p:nvPr>
        </p:nvSpPr>
        <p:spPr>
          <a:xfrm>
            <a:off x="539750" y="-892175"/>
            <a:ext cx="8229600" cy="1066800"/>
          </a:xfrm>
        </p:spPr>
        <p:txBody>
          <a:bodyPr/>
          <a:lstStyle/>
          <a:p>
            <a:endParaRPr lang="ru-RU" smtClean="0"/>
          </a:p>
        </p:txBody>
      </p:sp>
      <p:sp>
        <p:nvSpPr>
          <p:cNvPr id="10242" name="Rectangle 7"/>
          <p:cNvSpPr>
            <a:spLocks noGrp="1"/>
          </p:cNvSpPr>
          <p:nvPr>
            <p:ph type="body" sz="half" idx="4294967295"/>
          </p:nvPr>
        </p:nvSpPr>
        <p:spPr>
          <a:xfrm>
            <a:off x="4648200" y="476250"/>
            <a:ext cx="4038600" cy="6097588"/>
          </a:xfrm>
        </p:spPr>
        <p:txBody>
          <a:bodyPr/>
          <a:lstStyle/>
          <a:p>
            <a:pPr>
              <a:buFont typeface="Georgia" pitchFamily="18" charset="0"/>
              <a:buNone/>
            </a:pPr>
            <a:r>
              <a:rPr lang="ru-RU" sz="2000" smtClean="0"/>
              <a:t>22 июня 1941 г. мирная жизнь была прервана страшной вестью: «Враг вероломно нарушил границы нашей Родины». Началась война.</a:t>
            </a:r>
          </a:p>
          <a:p>
            <a:pPr>
              <a:buFont typeface="Georgia" pitchFamily="18" charset="0"/>
              <a:buNone/>
            </a:pPr>
            <a:r>
              <a:rPr lang="ru-RU" sz="2000" b="1" smtClean="0"/>
              <a:t>…От крови горячей</a:t>
            </a:r>
          </a:p>
          <a:p>
            <a:pPr>
              <a:buFont typeface="Georgia" pitchFamily="18" charset="0"/>
              <a:buNone/>
            </a:pPr>
            <a:r>
              <a:rPr lang="ru-RU" sz="2000" b="1" smtClean="0"/>
              <a:t>Трава под росою</a:t>
            </a:r>
          </a:p>
          <a:p>
            <a:pPr>
              <a:buFont typeface="Georgia" pitchFamily="18" charset="0"/>
              <a:buNone/>
            </a:pPr>
            <a:r>
              <a:rPr lang="ru-RU" sz="2000" b="1" smtClean="0"/>
              <a:t>Дымилась.</a:t>
            </a:r>
          </a:p>
          <a:p>
            <a:pPr>
              <a:buFont typeface="Georgia" pitchFamily="18" charset="0"/>
              <a:buNone/>
            </a:pPr>
            <a:r>
              <a:rPr lang="ru-RU" sz="2000" b="1" smtClean="0"/>
              <a:t>Горела вода от бензина.</a:t>
            </a:r>
          </a:p>
          <a:p>
            <a:pPr>
              <a:buFont typeface="Georgia" pitchFamily="18" charset="0"/>
              <a:buNone/>
            </a:pPr>
            <a:r>
              <a:rPr lang="ru-RU" sz="2000" b="1" smtClean="0"/>
              <a:t>Река обмелела.</a:t>
            </a:r>
          </a:p>
          <a:p>
            <a:pPr>
              <a:buFont typeface="Georgia" pitchFamily="18" charset="0"/>
              <a:buNone/>
            </a:pPr>
            <a:r>
              <a:rPr lang="ru-RU" sz="2000" b="1" smtClean="0"/>
              <a:t>И тлела резина.</a:t>
            </a:r>
          </a:p>
          <a:p>
            <a:pPr>
              <a:buFont typeface="Georgia" pitchFamily="18" charset="0"/>
              <a:buNone/>
            </a:pPr>
            <a:r>
              <a:rPr lang="ru-RU" sz="2000" b="1" smtClean="0"/>
              <a:t>А немцы валили вперед…</a:t>
            </a:r>
          </a:p>
          <a:p>
            <a:pPr>
              <a:buFont typeface="Georgia" pitchFamily="18" charset="0"/>
              <a:buNone/>
            </a:pPr>
            <a:r>
              <a:rPr lang="ru-RU" sz="2000" smtClean="0"/>
              <a:t>   Сурово, как приказ, прозвучал призыв, обращенный ко всем гражданам:</a:t>
            </a:r>
          </a:p>
          <a:p>
            <a:pPr>
              <a:buFont typeface="Georgia" pitchFamily="18" charset="0"/>
              <a:buNone/>
            </a:pPr>
            <a:r>
              <a:rPr lang="ru-RU" sz="2000" b="1" smtClean="0"/>
              <a:t>Вставай, страна огромная,</a:t>
            </a:r>
          </a:p>
          <a:p>
            <a:pPr>
              <a:buFont typeface="Georgia" pitchFamily="18" charset="0"/>
              <a:buNone/>
            </a:pPr>
            <a:r>
              <a:rPr lang="ru-RU" sz="2000" b="1" smtClean="0"/>
              <a:t>Вставай на смертный бой…</a:t>
            </a:r>
          </a:p>
          <a:p>
            <a:pPr>
              <a:buFont typeface="Georgia" pitchFamily="18" charset="0"/>
              <a:buNone/>
            </a:pPr>
            <a:endParaRPr lang="ru-RU" sz="2000" b="1" smtClean="0"/>
          </a:p>
        </p:txBody>
      </p:sp>
      <p:pic>
        <p:nvPicPr>
          <p:cNvPr id="10243" name="Picture 9"/>
          <p:cNvPicPr>
            <a:picLocks noGrp="1" noChangeAspect="1" noChangeArrowheads="1"/>
          </p:cNvPicPr>
          <p:nvPr>
            <p:ph sz="quarter" idx="4294967295"/>
          </p:nvPr>
        </p:nvPicPr>
        <p:blipFill>
          <a:blip r:embed="rId2" cstate="print"/>
          <a:srcRect/>
          <a:stretch>
            <a:fillRect/>
          </a:stretch>
        </p:blipFill>
        <p:spPr>
          <a:xfrm>
            <a:off x="457200" y="765175"/>
            <a:ext cx="4038600" cy="3024188"/>
          </a:xfrm>
        </p:spPr>
      </p:pic>
      <p:pic>
        <p:nvPicPr>
          <p:cNvPr id="10244" name="Picture 11"/>
          <p:cNvPicPr>
            <a:picLocks noGrp="1" noChangeAspect="1" noChangeArrowheads="1"/>
          </p:cNvPicPr>
          <p:nvPr>
            <p:ph sz="quarter" idx="4294967295"/>
          </p:nvPr>
        </p:nvPicPr>
        <p:blipFill>
          <a:blip r:embed="rId3" cstate="print"/>
          <a:srcRect/>
          <a:stretch>
            <a:fillRect/>
          </a:stretch>
        </p:blipFill>
        <p:spPr>
          <a:xfrm>
            <a:off x="457200" y="3933825"/>
            <a:ext cx="4038600" cy="26400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8"/>
          <p:cNvSpPr>
            <a:spLocks noGrp="1"/>
          </p:cNvSpPr>
          <p:nvPr>
            <p:ph type="title" idx="4294967295"/>
          </p:nvPr>
        </p:nvSpPr>
        <p:spPr/>
        <p:txBody>
          <a:bodyPr/>
          <a:lstStyle/>
          <a:p>
            <a:endParaRPr lang="ru-RU" smtClean="0"/>
          </a:p>
        </p:txBody>
      </p:sp>
      <p:sp>
        <p:nvSpPr>
          <p:cNvPr id="76811" name="Rectangle 11"/>
          <p:cNvSpPr>
            <a:spLocks noGrp="1"/>
          </p:cNvSpPr>
          <p:nvPr>
            <p:ph type="body" sz="half" idx="4294967295"/>
          </p:nvPr>
        </p:nvSpPr>
        <p:spPr>
          <a:xfrm>
            <a:off x="4356100" y="549275"/>
            <a:ext cx="4330700" cy="6024563"/>
          </a:xfrm>
        </p:spPr>
        <p:txBody>
          <a:bodyPr/>
          <a:lstStyle/>
          <a:p>
            <a:pPr>
              <a:buFont typeface="Georgia" pitchFamily="18" charset="0"/>
              <a:buNone/>
              <a:defRPr/>
            </a:pPr>
            <a:r>
              <a:rPr lang="ru-RU" sz="1800" smtClean="0"/>
              <a:t>И народ встал, встал по зову партии, по велению сердца.</a:t>
            </a:r>
          </a:p>
          <a:p>
            <a:pPr>
              <a:buFont typeface="Georgia" pitchFamily="18" charset="0"/>
              <a:buNone/>
              <a:defRPr/>
            </a:pPr>
            <a:r>
              <a:rPr lang="ru-RU" sz="1800" smtClean="0"/>
              <a:t>Движимый огромной любовью к своей Родине, чувством долга, он взял в руки оружие, чтобы защищать  свою страну.</a:t>
            </a:r>
          </a:p>
          <a:p>
            <a:pPr>
              <a:buFont typeface="Georgia" pitchFamily="18" charset="0"/>
              <a:buNone/>
              <a:defRPr/>
            </a:pPr>
            <a:endParaRPr lang="ru-RU" sz="1800" smtClean="0"/>
          </a:p>
          <a:p>
            <a:pPr>
              <a:buFont typeface="Georgia" pitchFamily="18" charset="0"/>
              <a:buNone/>
              <a:defRPr/>
            </a:pPr>
            <a:r>
              <a:rPr lang="ru-RU" sz="2000" smtClean="0"/>
              <a:t>Тот самый длинный день в году</a:t>
            </a:r>
          </a:p>
          <a:p>
            <a:pPr>
              <a:buFont typeface="Georgia" pitchFamily="18" charset="0"/>
              <a:buNone/>
              <a:defRPr/>
            </a:pPr>
            <a:r>
              <a:rPr lang="ru-RU" sz="2000" smtClean="0"/>
              <a:t>С его безоблачной погодой</a:t>
            </a:r>
          </a:p>
          <a:p>
            <a:pPr>
              <a:buFont typeface="Georgia" pitchFamily="18" charset="0"/>
              <a:buNone/>
              <a:defRPr/>
            </a:pPr>
            <a:r>
              <a:rPr lang="ru-RU" sz="2000" smtClean="0"/>
              <a:t>Нам выдал общую беду</a:t>
            </a:r>
          </a:p>
          <a:p>
            <a:pPr>
              <a:buFont typeface="Georgia" pitchFamily="18" charset="0"/>
              <a:buNone/>
              <a:defRPr/>
            </a:pPr>
            <a:r>
              <a:rPr lang="ru-RU" sz="2000" smtClean="0"/>
              <a:t>На все четыре года.</a:t>
            </a:r>
          </a:p>
          <a:p>
            <a:pPr>
              <a:buFont typeface="Georgia" pitchFamily="18" charset="0"/>
              <a:buNone/>
              <a:defRPr/>
            </a:pPr>
            <a:r>
              <a:rPr lang="ru-RU" sz="2000" smtClean="0"/>
              <a:t>Она такой вдавила след</a:t>
            </a:r>
          </a:p>
          <a:p>
            <a:pPr>
              <a:buFont typeface="Georgia" pitchFamily="18" charset="0"/>
              <a:buNone/>
              <a:defRPr/>
            </a:pPr>
            <a:r>
              <a:rPr lang="ru-RU" sz="2000" smtClean="0"/>
              <a:t>И стольких наземь положила.</a:t>
            </a:r>
          </a:p>
          <a:p>
            <a:pPr>
              <a:buFont typeface="Georgia" pitchFamily="18" charset="0"/>
              <a:buNone/>
              <a:defRPr/>
            </a:pPr>
            <a:r>
              <a:rPr lang="ru-RU" sz="2000" smtClean="0"/>
              <a:t>Что двадцать лет </a:t>
            </a:r>
          </a:p>
          <a:p>
            <a:pPr>
              <a:buFont typeface="Georgia" pitchFamily="18" charset="0"/>
              <a:buNone/>
              <a:defRPr/>
            </a:pPr>
            <a:r>
              <a:rPr lang="ru-RU" sz="2000" smtClean="0"/>
              <a:t>И тридцать лет</a:t>
            </a:r>
          </a:p>
          <a:p>
            <a:pPr>
              <a:buFont typeface="Georgia" pitchFamily="18" charset="0"/>
              <a:buNone/>
              <a:defRPr/>
            </a:pPr>
            <a:r>
              <a:rPr lang="ru-RU" sz="2000" smtClean="0"/>
              <a:t>Живым не верилось, что живы…</a:t>
            </a:r>
            <a:r>
              <a:rPr lang="ru-RU" sz="2000" smtClean="0">
                <a:solidFill>
                  <a:srgbClr val="0070C0"/>
                </a:solidFill>
              </a:rPr>
              <a:t>                                                   </a:t>
            </a:r>
          </a:p>
          <a:p>
            <a:pPr>
              <a:buFont typeface="Georgia" pitchFamily="18" charset="0"/>
              <a:buNone/>
              <a:defRPr/>
            </a:pPr>
            <a:r>
              <a:rPr lang="ru-RU" sz="2000" smtClean="0">
                <a:solidFill>
                  <a:srgbClr val="0070C0"/>
                </a:solidFill>
                <a:effectLst>
                  <a:outerShdw blurRad="38100" dist="38100" dir="2700000" algn="tl">
                    <a:srgbClr val="C0C0C0"/>
                  </a:outerShdw>
                </a:effectLst>
              </a:rPr>
              <a:t>                         К. Симонов</a:t>
            </a:r>
          </a:p>
        </p:txBody>
      </p:sp>
      <p:pic>
        <p:nvPicPr>
          <p:cNvPr id="11267" name="Picture 12"/>
          <p:cNvPicPr>
            <a:picLocks noGrp="1" noChangeAspect="1" noChangeArrowheads="1"/>
          </p:cNvPicPr>
          <p:nvPr>
            <p:ph sz="quarter" idx="4294967295"/>
          </p:nvPr>
        </p:nvPicPr>
        <p:blipFill>
          <a:blip r:embed="rId2" cstate="print"/>
          <a:srcRect/>
          <a:stretch>
            <a:fillRect/>
          </a:stretch>
        </p:blipFill>
        <p:spPr>
          <a:xfrm>
            <a:off x="468313" y="3933825"/>
            <a:ext cx="3959225" cy="2808288"/>
          </a:xfrm>
        </p:spPr>
      </p:pic>
      <p:pic>
        <p:nvPicPr>
          <p:cNvPr id="11268" name="Picture 13"/>
          <p:cNvPicPr>
            <a:picLocks noGrp="1" noChangeAspect="1" noChangeArrowheads="1"/>
          </p:cNvPicPr>
          <p:nvPr>
            <p:ph sz="quarter" idx="4294967295"/>
          </p:nvPr>
        </p:nvPicPr>
        <p:blipFill>
          <a:blip r:embed="rId3" cstate="print"/>
          <a:srcRect/>
          <a:stretch>
            <a:fillRect/>
          </a:stretch>
        </p:blipFill>
        <p:spPr>
          <a:xfrm>
            <a:off x="457200" y="908050"/>
            <a:ext cx="3970338" cy="28813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Grp="1"/>
          </p:cNvSpPr>
          <p:nvPr>
            <p:ph type="title" idx="4294967295"/>
          </p:nvPr>
        </p:nvSpPr>
        <p:spPr>
          <a:xfrm>
            <a:off x="457200" y="260350"/>
            <a:ext cx="8229600" cy="936625"/>
          </a:xfrm>
        </p:spPr>
        <p:txBody>
          <a:bodyPr/>
          <a:lstStyle/>
          <a:p>
            <a:r>
              <a:rPr lang="ru-RU" sz="2400" smtClean="0"/>
              <a:t>Враг быстро наступал. Шли ожесточенные бои. Эвакуировались промышленные объекты.</a:t>
            </a:r>
          </a:p>
        </p:txBody>
      </p:sp>
      <p:sp>
        <p:nvSpPr>
          <p:cNvPr id="12290" name="Rectangle 13"/>
          <p:cNvSpPr>
            <a:spLocks noGrp="1"/>
          </p:cNvSpPr>
          <p:nvPr>
            <p:ph type="body" sz="half" idx="4294967295"/>
          </p:nvPr>
        </p:nvSpPr>
        <p:spPr>
          <a:xfrm>
            <a:off x="457200" y="1268413"/>
            <a:ext cx="3609975" cy="5113337"/>
          </a:xfrm>
        </p:spPr>
        <p:txBody>
          <a:bodyPr/>
          <a:lstStyle/>
          <a:p>
            <a:pPr eaLnBrk="1" hangingPunct="1">
              <a:lnSpc>
                <a:spcPct val="90000"/>
              </a:lnSpc>
              <a:spcBef>
                <a:spcPct val="0"/>
              </a:spcBef>
              <a:buClrTx/>
              <a:buFontTx/>
              <a:buNone/>
            </a:pPr>
            <a:r>
              <a:rPr lang="ru-RU" sz="2000" b="1" smtClean="0"/>
              <a:t>Народ трудился самоотверженно. </a:t>
            </a:r>
          </a:p>
          <a:p>
            <a:pPr eaLnBrk="1" hangingPunct="1">
              <a:lnSpc>
                <a:spcPct val="90000"/>
              </a:lnSpc>
              <a:spcBef>
                <a:spcPct val="0"/>
              </a:spcBef>
              <a:buClrTx/>
              <a:buFontTx/>
              <a:buNone/>
            </a:pPr>
            <a:r>
              <a:rPr lang="ru-RU" sz="2000" b="1" smtClean="0"/>
              <a:t>«Все для фронта, все для победы» – вот лозунг тех дней. </a:t>
            </a:r>
          </a:p>
          <a:p>
            <a:pPr eaLnBrk="1" hangingPunct="1">
              <a:lnSpc>
                <a:spcPct val="90000"/>
              </a:lnSpc>
              <a:spcBef>
                <a:spcPct val="0"/>
              </a:spcBef>
              <a:buClrTx/>
              <a:buFontTx/>
              <a:buNone/>
            </a:pPr>
            <a:r>
              <a:rPr lang="ru-RU" sz="2000" b="1" smtClean="0"/>
              <a:t>Вместе со всеми трудящимися нашей страны советские ученые принимали самое активное участие в обеспечении победы над фашистской Германией.</a:t>
            </a:r>
          </a:p>
          <a:p>
            <a:pPr eaLnBrk="1" hangingPunct="1">
              <a:lnSpc>
                <a:spcPct val="90000"/>
              </a:lnSpc>
              <a:spcBef>
                <a:spcPct val="0"/>
              </a:spcBef>
              <a:buClrTx/>
              <a:buFontTx/>
              <a:buNone/>
            </a:pPr>
            <a:r>
              <a:rPr lang="ru-RU" sz="2000" b="1" smtClean="0"/>
              <a:t>Что же было сделано химиками и химической промышленностью для обороны страны?</a:t>
            </a:r>
          </a:p>
          <a:p>
            <a:pPr>
              <a:lnSpc>
                <a:spcPct val="90000"/>
              </a:lnSpc>
              <a:buFont typeface="Georgia" pitchFamily="18" charset="0"/>
              <a:buNone/>
            </a:pPr>
            <a:endParaRPr lang="ru-RU" sz="2000" b="1" smtClean="0"/>
          </a:p>
        </p:txBody>
      </p:sp>
      <p:pic>
        <p:nvPicPr>
          <p:cNvPr id="8" name="Рисунок 7" descr="23.03.10   8-z iybaxz  ycsllr bnjeip  dscwag!!!!!!_340.jpg"/>
          <p:cNvPicPr>
            <a:picLocks noChangeAspect="1"/>
          </p:cNvPicPr>
          <p:nvPr/>
        </p:nvPicPr>
        <p:blipFill>
          <a:blip r:embed="rId2" cstate="print">
            <a:extLst>
              <a:ext uri="{28A0092B-C50C-407E-A947-70E740481C1C}"/>
            </a:extLst>
          </a:blip>
          <a:stretch>
            <a:fillRect/>
          </a:stretch>
        </p:blipFill>
        <p:spPr>
          <a:xfrm>
            <a:off x="5821037" y="4080295"/>
            <a:ext cx="3304989" cy="2148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2" name="Рисунок 12" descr="images (4).jpg"/>
          <p:cNvPicPr>
            <a:picLocks noGrp="1" noChangeAspect="1"/>
          </p:cNvPicPr>
          <p:nvPr>
            <p:ph sz="quarter" idx="4294967295"/>
          </p:nvPr>
        </p:nvPicPr>
        <p:blipFill>
          <a:blip r:embed="rId3" cstate="print"/>
          <a:srcRect/>
          <a:stretch>
            <a:fillRect/>
          </a:stretch>
        </p:blipFill>
        <p:spPr>
          <a:xfrm>
            <a:off x="4140200" y="1125538"/>
            <a:ext cx="3671888" cy="33559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571480"/>
            <a:ext cx="5944743"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Александр Евгеньевич </a:t>
            </a: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Ферсман (1883 – 1945)</a:t>
            </a:r>
          </a:p>
        </p:txBody>
      </p:sp>
      <p:sp>
        <p:nvSpPr>
          <p:cNvPr id="13314" name="Rectangle 1"/>
          <p:cNvSpPr>
            <a:spLocks noChangeArrowheads="1"/>
          </p:cNvSpPr>
          <p:nvPr/>
        </p:nvSpPr>
        <p:spPr bwMode="auto">
          <a:xfrm>
            <a:off x="571500" y="1792288"/>
            <a:ext cx="5295900" cy="4832350"/>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
            </a:r>
            <a:br>
              <a:rPr lang="ru-RU" sz="2200">
                <a:latin typeface="Times New Roman" pitchFamily="18" charset="0"/>
                <a:cs typeface="Times New Roman" pitchFamily="18" charset="0"/>
              </a:rPr>
            </a:br>
            <a:r>
              <a:rPr lang="ru-RU" sz="2200">
                <a:latin typeface="Times New Roman" pitchFamily="18" charset="0"/>
                <a:cs typeface="Times New Roman" pitchFamily="18" charset="0"/>
              </a:rPr>
              <a:t>Александр Евгеньевич, несмотря на свой преклонный возраст, помогал фронту, организуя поиски стратегического минерального сырья, разрабатывая методы его скорейшей переработки для неотложных нужд страны. Ферсман не раз говорил, что его жизнь – это история любви к камню. За период ВОВ были выявлены оловянные месторождения на Дальнем Востоке, вольфрамовые и свинцовые  - в Средней Азии, медно – колчедановые и бокситовые – на Среднем Урале.</a:t>
            </a:r>
          </a:p>
        </p:txBody>
      </p:sp>
      <p:pic>
        <p:nvPicPr>
          <p:cNvPr id="69634" name="Рисунок 7" descr="А.Е.Ферсман (1883–1945)"/>
          <p:cNvPicPr>
            <a:picLocks noChangeAspect="1" noChangeArrowheads="1"/>
          </p:cNvPicPr>
          <p:nvPr/>
        </p:nvPicPr>
        <p:blipFill>
          <a:blip r:embed="rId3" cstate="print">
            <a:extLst>
              <a:ext uri="{28A0092B-C50C-407E-A947-70E740481C1C}"/>
            </a:extLst>
          </a:blip>
          <a:srcRect/>
          <a:stretch>
            <a:fillRect/>
          </a:stretch>
        </p:blipFill>
        <p:spPr bwMode="auto">
          <a:xfrm>
            <a:off x="6666155" y="836712"/>
            <a:ext cx="2000264" cy="2485177"/>
          </a:xfrm>
          <a:prstGeom prst="roundRect">
            <a:avLst>
              <a:gd name="adj" fmla="val 8594"/>
            </a:avLst>
          </a:prstGeom>
          <a:solidFill>
            <a:srgbClr val="FFFFFF">
              <a:shade val="85000"/>
            </a:srgbClr>
          </a:solidFill>
          <a:ln>
            <a:noFill/>
          </a:ln>
          <a:effectLst/>
        </p:spPr>
      </p:pic>
      <p:pic>
        <p:nvPicPr>
          <p:cNvPr id="6" name="Рисунок 5" descr="i.jpg"/>
          <p:cNvPicPr>
            <a:picLocks noChangeAspect="1"/>
          </p:cNvPicPr>
          <p:nvPr/>
        </p:nvPicPr>
        <p:blipFill>
          <a:blip r:embed="rId4" cstate="print">
            <a:extLst>
              <a:ext uri="{28A0092B-C50C-407E-A947-70E740481C1C}"/>
            </a:extLst>
          </a:blip>
          <a:stretch>
            <a:fillRect/>
          </a:stretch>
        </p:blipFill>
        <p:spPr>
          <a:xfrm>
            <a:off x="5868144" y="3638587"/>
            <a:ext cx="2939706"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950" y="714375"/>
            <a:ext cx="6408738" cy="1200150"/>
          </a:xfrm>
          <a:prstGeom prst="rect">
            <a:avLst/>
          </a:prstGeom>
          <a:noFill/>
        </p:spPr>
        <p:txBody>
          <a:bodyPr>
            <a:spAutoFit/>
          </a:bodyPr>
          <a:lstStyle/>
          <a:p>
            <a:pP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Александр Владимирович </a:t>
            </a:r>
          </a:p>
          <a:p>
            <a:pPr fontAlgn="auto">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Палладин (1885 – 1972)</a:t>
            </a:r>
          </a:p>
        </p:txBody>
      </p:sp>
      <p:sp>
        <p:nvSpPr>
          <p:cNvPr id="15362" name="TextBox 3"/>
          <p:cNvSpPr txBox="1">
            <a:spLocks noChangeArrowheads="1"/>
          </p:cNvSpPr>
          <p:nvPr/>
        </p:nvSpPr>
        <p:spPr bwMode="auto">
          <a:xfrm>
            <a:off x="250825" y="1885950"/>
            <a:ext cx="6121400" cy="4494213"/>
          </a:xfrm>
          <a:prstGeom prst="rect">
            <a:avLst/>
          </a:prstGeom>
          <a:noFill/>
          <a:ln w="9525">
            <a:noFill/>
            <a:miter lim="800000"/>
            <a:headEnd/>
            <a:tailEnd/>
          </a:ln>
        </p:spPr>
        <p:txBody>
          <a:bodyPr>
            <a:spAutoFit/>
          </a:bodyPr>
          <a:lstStyle/>
          <a:p>
            <a:r>
              <a:rPr lang="ru-RU" sz="2200">
                <a:latin typeface="Times New Roman" pitchFamily="18" charset="0"/>
                <a:cs typeface="Times New Roman" pitchFamily="18" charset="0"/>
              </a:rPr>
              <a:t>Академик Александр Владимирович Палладин синтезировал  аналог витамина К – викасол – эффективное средство при кровотечениях. </a:t>
            </a:r>
          </a:p>
          <a:p>
            <a:r>
              <a:rPr lang="ru-RU" sz="2200">
                <a:latin typeface="Times New Roman" pitchFamily="18" charset="0"/>
                <a:cs typeface="Times New Roman" pitchFamily="18" charset="0"/>
              </a:rPr>
              <a:t>Ученые МГУ в январе 1942 г разработали и внедрили в медицинскую практику препарат для ускорения свертывания крови – фермент тромбин. Он расширил возможности хирургов при операциях. </a:t>
            </a:r>
          </a:p>
          <a:p>
            <a:r>
              <a:rPr lang="ru-RU" sz="2200">
                <a:latin typeface="Times New Roman" pitchFamily="18" charset="0"/>
                <a:cs typeface="Times New Roman" pitchFamily="18" charset="0"/>
              </a:rPr>
              <a:t>Много жизней спас бальзам</a:t>
            </a:r>
            <a:r>
              <a:rPr lang="ru-RU" sz="2200" b="1">
                <a:solidFill>
                  <a:srgbClr val="FF0000"/>
                </a:solidFill>
                <a:latin typeface="Times New Roman" pitchFamily="18" charset="0"/>
                <a:cs typeface="Times New Roman" pitchFamily="18" charset="0"/>
              </a:rPr>
              <a:t> Михаила Федоровича  Шостаковского. </a:t>
            </a:r>
            <a:r>
              <a:rPr lang="ru-RU" sz="2200">
                <a:latin typeface="Times New Roman" pitchFamily="18" charset="0"/>
                <a:cs typeface="Times New Roman" pitchFamily="18" charset="0"/>
              </a:rPr>
              <a:t>Полученный на основе полимеризации виниловых эфиров, он оказался прекрасным противовоспалительным средством и не давал побочных эффектов.</a:t>
            </a:r>
          </a:p>
        </p:txBody>
      </p:sp>
      <p:pic>
        <p:nvPicPr>
          <p:cNvPr id="5" name="Рисунок 4" descr="А.В.Палладин.jpg"/>
          <p:cNvPicPr>
            <a:picLocks noChangeAspect="1"/>
          </p:cNvPicPr>
          <p:nvPr/>
        </p:nvPicPr>
        <p:blipFill>
          <a:blip r:embed="rId3" cstate="print">
            <a:extLst>
              <a:ext uri="{28A0092B-C50C-407E-A947-70E740481C1C}"/>
            </a:extLst>
          </a:blip>
          <a:stretch>
            <a:fillRect/>
          </a:stretch>
        </p:blipFill>
        <p:spPr>
          <a:xfrm>
            <a:off x="6643702" y="928670"/>
            <a:ext cx="1785950" cy="2405566"/>
          </a:xfrm>
          <a:prstGeom prst="roundRect">
            <a:avLst>
              <a:gd name="adj" fmla="val 8594"/>
            </a:avLst>
          </a:prstGeom>
          <a:solidFill>
            <a:srgbClr val="FFFFFF">
              <a:shade val="85000"/>
            </a:srgbClr>
          </a:solidFill>
          <a:ln>
            <a:noFill/>
          </a:ln>
          <a:effectLst/>
        </p:spPr>
      </p:pic>
      <p:pic>
        <p:nvPicPr>
          <p:cNvPr id="7" name="Рисунок 6" descr="320x320_40c5c8ac-eb1b-11de-acf1-000e0ce43f08_6ead8077-dcd7-11df-b58e-00237dd1d602.jpeg"/>
          <p:cNvPicPr>
            <a:picLocks noChangeAspect="1"/>
          </p:cNvPicPr>
          <p:nvPr/>
        </p:nvPicPr>
        <p:blipFill>
          <a:blip r:embed="rId4" cstate="email">
            <a:extLst>
              <a:ext uri="{28A0092B-C50C-407E-A947-70E740481C1C}"/>
            </a:extLst>
          </a:blip>
          <a:stretch>
            <a:fillRect/>
          </a:stretch>
        </p:blipFill>
        <p:spPr>
          <a:xfrm>
            <a:off x="6215074" y="3786190"/>
            <a:ext cx="2547934" cy="254793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76663"/>
            <a:ext cx="6768752" cy="1200329"/>
          </a:xfrm>
          <a:prstGeom prst="rect">
            <a:avLst/>
          </a:prstGeom>
        </p:spPr>
        <p:txBody>
          <a:bodyPr>
            <a:spAutoFit/>
          </a:bodyPr>
          <a:lstStyle/>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Александр </a:t>
            </a:r>
            <a:r>
              <a:rPr lang="ru-RU" sz="3600" b="1" dirty="0" err="1">
                <a:ln w="18000">
                  <a:solidFill>
                    <a:schemeClr val="accent2">
                      <a:satMod val="140000"/>
                    </a:schemeClr>
                  </a:solidFill>
                  <a:prstDash val="solid"/>
                  <a:miter lim="800000"/>
                </a:ln>
                <a:solidFill>
                  <a:srgbClr val="C00000"/>
                </a:solidFill>
                <a:latin typeface="Times New Roman" pitchFamily="18" charset="0"/>
                <a:cs typeface="Times New Roman" pitchFamily="18" charset="0"/>
              </a:rPr>
              <a:t>Ерминингельдович</a:t>
            </a:r>
            <a:endPar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endParaRPr>
          </a:p>
          <a:p>
            <a:pPr fontAlgn="auto">
              <a:spcBef>
                <a:spcPts val="0"/>
              </a:spcBef>
              <a:spcAft>
                <a:spcPts val="0"/>
              </a:spcAft>
              <a:defRPr/>
            </a:pPr>
            <a:r>
              <a:rPr lang="ru-RU" sz="3600" b="1" dirty="0">
                <a:ln w="18000">
                  <a:solidFill>
                    <a:schemeClr val="accent2">
                      <a:satMod val="140000"/>
                    </a:schemeClr>
                  </a:solidFill>
                  <a:prstDash val="solid"/>
                  <a:miter lim="800000"/>
                </a:ln>
                <a:solidFill>
                  <a:srgbClr val="C00000"/>
                </a:solidFill>
                <a:latin typeface="Times New Roman" pitchFamily="18" charset="0"/>
                <a:cs typeface="Times New Roman" pitchFamily="18" charset="0"/>
              </a:rPr>
              <a:t>Арбузов  (1877 – 1968)</a:t>
            </a:r>
          </a:p>
        </p:txBody>
      </p:sp>
      <p:sp>
        <p:nvSpPr>
          <p:cNvPr id="17410" name="Rectangle 1"/>
          <p:cNvSpPr>
            <a:spLocks noChangeArrowheads="1"/>
          </p:cNvSpPr>
          <p:nvPr/>
        </p:nvSpPr>
        <p:spPr bwMode="auto">
          <a:xfrm>
            <a:off x="357188" y="1681163"/>
            <a:ext cx="5572125" cy="4832350"/>
          </a:xfrm>
          <a:prstGeom prst="rect">
            <a:avLst/>
          </a:prstGeom>
          <a:noFill/>
          <a:ln w="9525">
            <a:noFill/>
            <a:miter lim="800000"/>
            <a:headEnd/>
            <a:tailEnd/>
          </a:ln>
        </p:spPr>
        <p:txBody>
          <a:bodyPr anchor="ctr">
            <a:spAutoFit/>
          </a:bodyPr>
          <a:lstStyle/>
          <a:p>
            <a:r>
              <a:rPr lang="ru-RU" sz="2200">
                <a:latin typeface="Times New Roman" pitchFamily="18" charset="0"/>
                <a:cs typeface="Times New Roman" pitchFamily="18" charset="0"/>
              </a:rPr>
              <a:t>Выдающийся ученый, основоположник одного из новейших направлений науки – химии фосфорорганических соединений. Исследования Арбузова в годы войны были всецело посвящены нуждам обороны и медицины. Так, в марте 1943 г. Арбузов в своей лаборатории получил 3,6-диаминофталимида. Оказалось, что этот препарат обладает ценными свойствами в отношении флуоресценции и адсорбции, его использовали для изготовления нового оборонного оптического прибора в  танковых частях  для обнаружения врага на далеком расстоянии. </a:t>
            </a:r>
          </a:p>
        </p:txBody>
      </p:sp>
      <p:sp>
        <p:nvSpPr>
          <p:cNvPr id="1741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64514" name="Рисунок 2" descr="А.Е.Арбузов (1877–1968)"/>
          <p:cNvPicPr>
            <a:picLocks noChangeAspect="1" noChangeArrowheads="1"/>
          </p:cNvPicPr>
          <p:nvPr/>
        </p:nvPicPr>
        <p:blipFill>
          <a:blip r:embed="rId3" cstate="print">
            <a:extLst>
              <a:ext uri="{28A0092B-C50C-407E-A947-70E740481C1C}"/>
            </a:extLst>
          </a:blip>
          <a:srcRect/>
          <a:stretch>
            <a:fillRect/>
          </a:stretch>
        </p:blipFill>
        <p:spPr bwMode="auto">
          <a:xfrm>
            <a:off x="7000892" y="785794"/>
            <a:ext cx="1857388" cy="2401472"/>
          </a:xfrm>
          <a:prstGeom prst="roundRect">
            <a:avLst>
              <a:gd name="adj" fmla="val 8594"/>
            </a:avLst>
          </a:prstGeom>
          <a:solidFill>
            <a:srgbClr val="FFFFFF">
              <a:shade val="85000"/>
            </a:srgbClr>
          </a:solidFill>
          <a:ln>
            <a:noFill/>
          </a:ln>
          <a:effectLst/>
        </p:spPr>
      </p:pic>
      <p:pic>
        <p:nvPicPr>
          <p:cNvPr id="11" name="Рисунок 10" descr="Т-34 привал.jpg"/>
          <p:cNvPicPr>
            <a:picLocks noChangeAspect="1"/>
          </p:cNvPicPr>
          <p:nvPr/>
        </p:nvPicPr>
        <p:blipFill>
          <a:blip r:embed="rId4" cstate="email">
            <a:extLst>
              <a:ext uri="{28A0092B-C50C-407E-A947-70E740481C1C}"/>
            </a:extLst>
          </a:blip>
          <a:srcRect/>
          <a:stretch>
            <a:fillRect/>
          </a:stretch>
        </p:blipFill>
        <p:spPr>
          <a:xfrm>
            <a:off x="5500694" y="3714752"/>
            <a:ext cx="3357586" cy="164305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Городская">
      <a:majorFont>
        <a:latin typeface=""/>
        <a:ea typeface=""/>
        <a:cs typeface=""/>
      </a:majorFont>
      <a:minorFont>
        <a:latin typeface=""/>
        <a:ea typeface=""/>
        <a:cs typeface=""/>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1617</Words>
  <Application>Microsoft Office PowerPoint</Application>
  <PresentationFormat>Экран (4:3)</PresentationFormat>
  <Paragraphs>154</Paragraphs>
  <Slides>25</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Городская</vt:lpstr>
      <vt:lpstr>     </vt:lpstr>
      <vt:lpstr>Слайд 2</vt:lpstr>
      <vt:lpstr>Слайд 3</vt:lpstr>
      <vt:lpstr>Слайд 4</vt:lpstr>
      <vt:lpstr>Слайд 5</vt:lpstr>
      <vt:lpstr>Враг быстро наступал. Шли ожесточенные бои. Эвакуировались промышленные объекты.</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Dale</dc:creator>
  <cp:lastModifiedBy>tatjana.maleshewa2014@yandex.ru</cp:lastModifiedBy>
  <cp:revision>141</cp:revision>
  <dcterms:modified xsi:type="dcterms:W3CDTF">2025-03-29T11:56:20Z</dcterms:modified>
</cp:coreProperties>
</file>