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6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10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712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344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6625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14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4130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0020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6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192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7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780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8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1EA9988-2F42-4A75-942B-9DB0ECA09CA6}" type="datetimeFigureOut">
              <a:rPr lang="ru-RU" smtClean="0"/>
              <a:t>23.01.2025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273BCD-9142-43F3-8249-76E27F2D0BA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5306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Обобщение изученного по теме «Имя прилагательное»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Презентацию подготовила:</a:t>
            </a:r>
          </a:p>
          <a:p>
            <a:r>
              <a:rPr lang="ru-RU" dirty="0" smtClean="0"/>
              <a:t>Гордиенко Анастасия Александровна, учитель русского языка и литературы МКОУ «Одесская СШ №2» Одесского муниципального района Омской области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01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355072" cy="149961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Задание 5.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Подчеркните, каким членом предложения являются прилагательные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445657"/>
            <a:ext cx="9720073" cy="2866572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ru-RU" sz="2400" dirty="0" smtClean="0"/>
              <a:t>На нашей улице есть очень интересный дом.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Он огромен и красив.</a:t>
            </a:r>
          </a:p>
          <a:p>
            <a:pPr>
              <a:lnSpc>
                <a:spcPct val="200000"/>
              </a:lnSpc>
            </a:pPr>
            <a:r>
              <a:rPr lang="ru-RU" sz="2400" dirty="0" smtClean="0"/>
              <a:t>И нет в городе домов прекраснее.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47315" y="2714171"/>
            <a:ext cx="3062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определение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447315" y="3500590"/>
            <a:ext cx="2699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сказуемое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447315" y="4457337"/>
            <a:ext cx="30625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dirty="0" smtClean="0"/>
              <a:t>определение</a:t>
            </a:r>
            <a:endParaRPr lang="ru-RU" sz="2200" dirty="0"/>
          </a:p>
        </p:txBody>
      </p:sp>
      <p:sp>
        <p:nvSpPr>
          <p:cNvPr id="7" name="TextBox 6"/>
          <p:cNvSpPr txBox="1"/>
          <p:nvPr/>
        </p:nvSpPr>
        <p:spPr>
          <a:xfrm>
            <a:off x="1132114" y="5673054"/>
            <a:ext cx="10247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Задание 6. </a:t>
            </a:r>
            <a:r>
              <a:rPr lang="ru-RU" sz="2400" dirty="0" smtClean="0"/>
              <a:t>Найдите среди этих слов ПРОСТУЮ СРАВНИТЕЛЬНУЮ степень прилагательного</a:t>
            </a:r>
            <a:endParaRPr lang="ru-RU" sz="2400" dirty="0"/>
          </a:p>
        </p:txBody>
      </p:sp>
      <p:sp>
        <p:nvSpPr>
          <p:cNvPr id="8" name="Стрелка вниз 7"/>
          <p:cNvSpPr/>
          <p:nvPr/>
        </p:nvSpPr>
        <p:spPr>
          <a:xfrm>
            <a:off x="4659086" y="3500590"/>
            <a:ext cx="290286" cy="1078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391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7.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образуйте от данного прилагательного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5442" y="2344057"/>
            <a:ext cx="10863072" cy="402336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ПРЕКРАСНЕЕ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Начальную форму прилагательного - _____________________________________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Составную сравнительную степень - ______________________________________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Превосходную простую степень - ________________________________________</a:t>
            </a:r>
          </a:p>
          <a:p>
            <a:pPr>
              <a:lnSpc>
                <a:spcPct val="150000"/>
              </a:lnSpc>
            </a:pPr>
            <a:r>
              <a:rPr lang="ru-RU" sz="2400" dirty="0" smtClean="0"/>
              <a:t>Превосходную составную степень - _______________________________________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03886" y="2898245"/>
            <a:ext cx="243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2"/>
                </a:solidFill>
              </a:rPr>
              <a:t>прекрасный</a:t>
            </a:r>
            <a:endParaRPr lang="ru-RU" sz="2400" b="1" i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03886" y="3619135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2"/>
                </a:solidFill>
              </a:rPr>
              <a:t>более прекрасный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82114" y="4355737"/>
            <a:ext cx="3164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2"/>
                </a:solidFill>
              </a:rPr>
              <a:t>прекраснейший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76685" y="5176911"/>
            <a:ext cx="65749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accent2"/>
                </a:solidFill>
              </a:rPr>
              <a:t>Самый прекрасный, прекраснее всех, наипрекраснейший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837714" y="515570"/>
            <a:ext cx="38608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500" b="1" dirty="0" smtClean="0">
                <a:solidFill>
                  <a:srgbClr val="FF0000"/>
                </a:solidFill>
              </a:rPr>
              <a:t>!</a:t>
            </a:r>
            <a:r>
              <a:rPr lang="ru-RU" sz="2200" b="1" dirty="0" smtClean="0"/>
              <a:t> У каких прилагательных нельзя образовать степень сравнения?</a:t>
            </a:r>
            <a:endParaRPr lang="ru-RU" sz="2200" b="1" dirty="0"/>
          </a:p>
        </p:txBody>
      </p:sp>
    </p:spTree>
    <p:extLst>
      <p:ext uri="{BB962C8B-B14F-4D97-AF65-F5344CB8AC3E}">
        <p14:creationId xmlns:p14="http://schemas.microsoft.com/office/powerpoint/2010/main" val="1704732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Подготовиться к проверочной работе по теме «Имя прилагательное»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766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Давайте вспомним, что такое имя прилагательное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429" y="2084832"/>
            <a:ext cx="11321141" cy="462076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400" b="1" dirty="0" smtClean="0"/>
              <a:t>Задание 1. </a:t>
            </a:r>
            <a:r>
              <a:rPr lang="ru-RU" sz="2400" dirty="0" smtClean="0"/>
              <a:t>Восстановите пропуски.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lnSpc>
                <a:spcPct val="150000"/>
              </a:lnSpc>
              <a:buNone/>
            </a:pPr>
            <a:r>
              <a:rPr lang="ru-RU" sz="3200" b="1" i="1" dirty="0" smtClean="0"/>
              <a:t>Имя прилагательное </a:t>
            </a:r>
            <a:r>
              <a:rPr lang="ru-RU" sz="3200" dirty="0" smtClean="0"/>
              <a:t>– это ________________ часть речи,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/>
              <a:t>которая отвечает на вопросы «__________?» «___________?»,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/>
              <a:t>обозначает _________________,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200" dirty="0" smtClean="0"/>
              <a:t>и в предложении чаще всего выполняет синтаксическую роль 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40597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18187"/>
          <a:stretch/>
        </p:blipFill>
        <p:spPr>
          <a:xfrm>
            <a:off x="381372" y="2286000"/>
            <a:ext cx="11516342" cy="38854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70286" y="2409371"/>
            <a:ext cx="2902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самостоятельная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40864" y="3211829"/>
            <a:ext cx="254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Какой, какая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53042" y="3181052"/>
            <a:ext cx="16691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Чей, чья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39999" y="3997904"/>
            <a:ext cx="467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</a:rPr>
              <a:t>Признак предмета или явления</a:t>
            </a:r>
            <a:endParaRPr lang="ru-RU" sz="2400" b="1" i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063606" y="5324827"/>
            <a:ext cx="29527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</a:rPr>
              <a:t>определения</a:t>
            </a:r>
            <a:endParaRPr lang="ru-RU" sz="28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536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2.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Найдите среди слов прилагательные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3200" dirty="0" smtClean="0"/>
              <a:t>Красивый, говорить, домик, растение, уважаемый, ослиный, бежать, утренний, после, зимний, ух ты, бабушкин, ты, просторный, вчера, ненавистный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90955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5816384"/>
              </p:ext>
            </p:extLst>
          </p:nvPr>
        </p:nvGraphicFramePr>
        <p:xfrm>
          <a:off x="1024128" y="1939689"/>
          <a:ext cx="9720262" cy="4536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/>
                <a:gridCol w="4860131"/>
              </a:tblGrid>
              <a:tr h="60483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Другие части речи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Прилагательные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245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говорить,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домик,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растение,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бежать,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после,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ух ты,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ты,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вчера</a:t>
                      </a:r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красивый,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уважаемый,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ослиный,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утренний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зимний,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бабушкин,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просторный,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ненавистный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37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3.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 smtClean="0"/>
              <a:t>Распределите эти прилагательные по разрядам по значению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747583"/>
              </p:ext>
            </p:extLst>
          </p:nvPr>
        </p:nvGraphicFramePr>
        <p:xfrm>
          <a:off x="5413831" y="2293938"/>
          <a:ext cx="6589485" cy="9144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196495"/>
                <a:gridCol w="2196495"/>
                <a:gridCol w="2196495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Качественные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Относительные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Притяжательные</a:t>
                      </a:r>
                      <a:endParaRPr lang="ru-R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2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7521787"/>
              </p:ext>
            </p:extLst>
          </p:nvPr>
        </p:nvGraphicFramePr>
        <p:xfrm>
          <a:off x="269195" y="2208616"/>
          <a:ext cx="4860131" cy="4536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0131"/>
              </a:tblGrid>
              <a:tr h="604831"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Прилагательные 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62459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красивый,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уважаемый,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ослиный,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утренний,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зимний,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бабушкин,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просторный,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0" dirty="0" smtClean="0">
                          <a:solidFill>
                            <a:schemeClr val="tx1"/>
                          </a:solidFill>
                        </a:rPr>
                        <a:t>ненавистный</a:t>
                      </a:r>
                    </a:p>
                    <a:p>
                      <a:endParaRPr lang="ru-RU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51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4472" y="846474"/>
            <a:ext cx="9720072" cy="735584"/>
          </a:xfrm>
        </p:spPr>
        <p:txBody>
          <a:bodyPr/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713523" y="2648857"/>
            <a:ext cx="3475301" cy="402336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400" dirty="0" smtClean="0"/>
              <a:t> </a:t>
            </a:r>
            <a:endParaRPr lang="ru-RU" sz="2400" dirty="0"/>
          </a:p>
          <a:p>
            <a:endParaRPr lang="ru-RU" dirty="0"/>
          </a:p>
        </p:txBody>
      </p:sp>
      <p:graphicFrame>
        <p:nvGraphicFramePr>
          <p:cNvPr id="4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9736979"/>
              </p:ext>
            </p:extLst>
          </p:nvPr>
        </p:nvGraphicFramePr>
        <p:xfrm>
          <a:off x="1309918" y="1881632"/>
          <a:ext cx="9303654" cy="39624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{912C8C85-51F0-491E-9774-3900AFEF0FD7}</a:tableStyleId>
              </a:tblPr>
              <a:tblGrid>
                <a:gridCol w="3101218"/>
                <a:gridCol w="3101218"/>
                <a:gridCol w="3101218"/>
              </a:tblGrid>
              <a:tr h="343736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Качественные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Относительные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Притяжательные</a:t>
                      </a:r>
                      <a:endParaRPr lang="ru-RU" sz="2400" dirty="0"/>
                    </a:p>
                  </a:txBody>
                  <a:tcPr/>
                </a:tc>
              </a:tr>
              <a:tr h="3304576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ru-RU" sz="3200" dirty="0" smtClean="0"/>
                        <a:t>красивый,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ru-RU" sz="3200" dirty="0" smtClean="0"/>
                        <a:t>уважаемый, 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ru-RU" sz="3200" dirty="0" smtClean="0"/>
                        <a:t>просторный,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None/>
                        <a:defRPr/>
                      </a:pPr>
                      <a:r>
                        <a:rPr lang="ru-RU" sz="3200" dirty="0" smtClean="0"/>
                        <a:t>ненавистный</a:t>
                      </a:r>
                    </a:p>
                    <a:p>
                      <a:endParaRPr lang="ru-RU" sz="3200" dirty="0" smtClean="0"/>
                    </a:p>
                    <a:p>
                      <a:endParaRPr lang="ru-RU" sz="3200" dirty="0" smtClean="0"/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утренний,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зимний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 smtClean="0"/>
                    </a:p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ослиный, </a:t>
                      </a:r>
                    </a:p>
                    <a:p>
                      <a:pPr algn="ctr"/>
                      <a:r>
                        <a:rPr lang="ru-RU" sz="3200" dirty="0" smtClean="0"/>
                        <a:t>бабушкин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950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Задание 4.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объясните правописание прилагательных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743200"/>
            <a:ext cx="3373701" cy="35661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dirty="0" smtClean="0"/>
              <a:t>Кр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сивый - </a:t>
            </a:r>
            <a:endParaRPr lang="ru-RU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dirty="0" smtClean="0"/>
              <a:t>Ув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жаемый - </a:t>
            </a:r>
            <a:endParaRPr lang="ru-RU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dirty="0" smtClean="0"/>
              <a:t>Осли</a:t>
            </a:r>
            <a:r>
              <a:rPr lang="ru-RU" sz="2800" b="1" dirty="0" smtClean="0">
                <a:solidFill>
                  <a:srgbClr val="FF0000"/>
                </a:solidFill>
              </a:rPr>
              <a:t>н</a:t>
            </a:r>
            <a:r>
              <a:rPr lang="ru-RU" sz="2800" dirty="0" smtClean="0"/>
              <a:t>ый -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dirty="0" smtClean="0"/>
              <a:t>Утре</a:t>
            </a:r>
            <a:r>
              <a:rPr lang="ru-RU" sz="2800" b="1" dirty="0" smtClean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ий -</a:t>
            </a:r>
            <a:endParaRPr lang="ru-RU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dirty="0" smtClean="0"/>
              <a:t>навис</a:t>
            </a:r>
            <a:r>
              <a:rPr lang="ru-RU" sz="2800" b="1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ный -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4237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Проверьте себя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4128" y="2743200"/>
            <a:ext cx="3373701" cy="3566160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dirty="0" smtClean="0"/>
              <a:t>Кр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сивый - </a:t>
            </a:r>
            <a:endParaRPr lang="ru-RU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dirty="0" smtClean="0"/>
              <a:t>Ув</a:t>
            </a:r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r>
              <a:rPr lang="ru-RU" sz="2800" dirty="0" smtClean="0"/>
              <a:t>жаемый - </a:t>
            </a:r>
            <a:endParaRPr lang="ru-RU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dirty="0" smtClean="0"/>
              <a:t>Осли</a:t>
            </a:r>
            <a:r>
              <a:rPr lang="ru-RU" sz="2800" b="1" dirty="0" smtClean="0">
                <a:solidFill>
                  <a:srgbClr val="FF0000"/>
                </a:solidFill>
              </a:rPr>
              <a:t>н</a:t>
            </a:r>
            <a:r>
              <a:rPr lang="ru-RU" sz="2800" dirty="0" smtClean="0"/>
              <a:t>ый -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dirty="0" smtClean="0"/>
              <a:t>Утре</a:t>
            </a:r>
            <a:r>
              <a:rPr lang="ru-RU" sz="2800" b="1" dirty="0" smtClean="0">
                <a:solidFill>
                  <a:srgbClr val="FF0000"/>
                </a:solidFill>
              </a:rPr>
              <a:t>нн</a:t>
            </a:r>
            <a:r>
              <a:rPr lang="ru-RU" sz="2800" dirty="0" smtClean="0"/>
              <a:t>ий -</a:t>
            </a:r>
            <a:endParaRPr lang="ru-RU" sz="28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</a:rPr>
              <a:t>Не</a:t>
            </a:r>
            <a:r>
              <a:rPr lang="ru-RU" sz="2800" dirty="0" smtClean="0"/>
              <a:t>навис</a:t>
            </a:r>
            <a:r>
              <a:rPr lang="ru-RU" sz="2800" b="1" dirty="0" smtClean="0">
                <a:solidFill>
                  <a:srgbClr val="FF0000"/>
                </a:solidFill>
              </a:rPr>
              <a:t>т</a:t>
            </a:r>
            <a:r>
              <a:rPr lang="ru-RU" sz="2800" dirty="0" smtClean="0"/>
              <a:t>ный -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244638" y="3534075"/>
            <a:ext cx="1814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в</a:t>
            </a:r>
            <a:r>
              <a:rPr lang="ru-RU" sz="3200" b="1" dirty="0">
                <a:solidFill>
                  <a:srgbClr val="FF0000"/>
                </a:solidFill>
              </a:rPr>
              <a:t>а</a:t>
            </a:r>
            <a:r>
              <a:rPr lang="ru-RU" sz="3200" dirty="0"/>
              <a:t>жный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02959" y="4165366"/>
            <a:ext cx="2862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-</a:t>
            </a:r>
            <a:r>
              <a:rPr lang="ru-RU" sz="3200" dirty="0"/>
              <a:t>ИН-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31878" y="4826616"/>
            <a:ext cx="2104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-ЕНН-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44009" y="5435278"/>
            <a:ext cx="3338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не</a:t>
            </a:r>
            <a:r>
              <a:rPr lang="ru-RU" sz="3200" dirty="0" smtClean="0"/>
              <a:t>навис</a:t>
            </a:r>
            <a:r>
              <a:rPr lang="ru-RU" sz="3200" b="1" dirty="0" smtClean="0">
                <a:solidFill>
                  <a:srgbClr val="FF0000"/>
                </a:solidFill>
              </a:rPr>
              <a:t>т</a:t>
            </a:r>
            <a:r>
              <a:rPr lang="ru-RU" sz="3200" dirty="0" smtClean="0"/>
              <a:t>ь</a:t>
            </a:r>
            <a:endParaRPr lang="ru-RU" sz="3200" dirty="0"/>
          </a:p>
        </p:txBody>
      </p:sp>
      <p:sp>
        <p:nvSpPr>
          <p:cNvPr id="9" name="Дуга 8"/>
          <p:cNvSpPr/>
          <p:nvPr/>
        </p:nvSpPr>
        <p:spPr>
          <a:xfrm rot="19452582">
            <a:off x="3008285" y="2850090"/>
            <a:ext cx="1342173" cy="967661"/>
          </a:xfrm>
          <a:prstGeom prst="arc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Дуга 9"/>
          <p:cNvSpPr/>
          <p:nvPr/>
        </p:nvSpPr>
        <p:spPr>
          <a:xfrm rot="19452582">
            <a:off x="574387" y="2988679"/>
            <a:ext cx="1342173" cy="967661"/>
          </a:xfrm>
          <a:prstGeom prst="arc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9452582">
            <a:off x="4838435" y="3655408"/>
            <a:ext cx="1342173" cy="967661"/>
          </a:xfrm>
          <a:prstGeom prst="arc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Дуга 11"/>
          <p:cNvSpPr/>
          <p:nvPr/>
        </p:nvSpPr>
        <p:spPr>
          <a:xfrm rot="19452582">
            <a:off x="1081576" y="3577721"/>
            <a:ext cx="921909" cy="869402"/>
          </a:xfrm>
          <a:prstGeom prst="arc">
            <a:avLst>
              <a:gd name="adj1" fmla="val 16200000"/>
              <a:gd name="adj2" fmla="val 20869686"/>
            </a:avLst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6" name="Группа 15"/>
          <p:cNvGrpSpPr/>
          <p:nvPr/>
        </p:nvGrpSpPr>
        <p:grpSpPr>
          <a:xfrm>
            <a:off x="3374572" y="2348337"/>
            <a:ext cx="2264228" cy="999811"/>
            <a:chOff x="6952343" y="1898529"/>
            <a:chExt cx="2264228" cy="999811"/>
          </a:xfrm>
        </p:grpSpPr>
        <p:sp>
          <p:nvSpPr>
            <p:cNvPr id="4" name="TextBox 3"/>
            <p:cNvSpPr txBox="1"/>
            <p:nvPr/>
          </p:nvSpPr>
          <p:spPr>
            <a:xfrm>
              <a:off x="6952343" y="2313565"/>
              <a:ext cx="226422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3200" dirty="0" smtClean="0"/>
                <a:t>кр</a:t>
              </a:r>
              <a:r>
                <a:rPr lang="ru-RU" sz="3200" b="1" dirty="0" smtClean="0">
                  <a:solidFill>
                    <a:srgbClr val="FF0000"/>
                  </a:solidFill>
                </a:rPr>
                <a:t>а</a:t>
              </a:r>
              <a:r>
                <a:rPr lang="ru-RU" sz="3200" dirty="0" smtClean="0"/>
                <a:t>сочный</a:t>
              </a:r>
              <a:endParaRPr lang="ru-RU" sz="3200" dirty="0"/>
            </a:p>
          </p:txBody>
        </p:sp>
        <p:sp>
          <p:nvSpPr>
            <p:cNvPr id="13" name="TextBox 12"/>
            <p:cNvSpPr txBox="1"/>
            <p:nvPr/>
          </p:nvSpPr>
          <p:spPr>
            <a:xfrm rot="480456">
              <a:off x="7458378" y="1898529"/>
              <a:ext cx="84125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/</a:t>
              </a:r>
              <a:endParaRPr lang="ru-RU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 rot="480456">
            <a:off x="1833565" y="2433543"/>
            <a:ext cx="841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 rot="480456">
            <a:off x="5620051" y="3095748"/>
            <a:ext cx="8412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V="1">
            <a:off x="4826173" y="4639618"/>
            <a:ext cx="593986" cy="4250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420159" y="4612321"/>
            <a:ext cx="437286" cy="452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842192" y="4034841"/>
            <a:ext cx="377967" cy="2750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4220159" y="4006516"/>
            <a:ext cx="368927" cy="388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 rot="480456">
            <a:off x="1876109" y="3154357"/>
            <a:ext cx="6523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0687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114</TotalTime>
  <Words>327</Words>
  <Application>Microsoft Office PowerPoint</Application>
  <PresentationFormat>Широкоэкранный</PresentationFormat>
  <Paragraphs>107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Tw Cen MT Condensed</vt:lpstr>
      <vt:lpstr>Wingdings 3</vt:lpstr>
      <vt:lpstr>Интеграл</vt:lpstr>
      <vt:lpstr>Обобщение изученного по теме «Имя прилагательное»</vt:lpstr>
      <vt:lpstr>Давайте вспомним, что такое имя прилагательное</vt:lpstr>
      <vt:lpstr>Проверьте себя</vt:lpstr>
      <vt:lpstr>Задание 2. Найдите среди слов прилагательные</vt:lpstr>
      <vt:lpstr>Проверьте себя</vt:lpstr>
      <vt:lpstr>Задание 3. Распределите эти прилагательные по разрядам по значению</vt:lpstr>
      <vt:lpstr>Проверьте себя</vt:lpstr>
      <vt:lpstr>Задание 4. объясните правописание прилагательных</vt:lpstr>
      <vt:lpstr>Проверьте себя</vt:lpstr>
      <vt:lpstr>Задание 5. Подчеркните, каким членом предложения являются прилагательные.</vt:lpstr>
      <vt:lpstr>Задание 7. образуйте от данного прилагательного</vt:lpstr>
      <vt:lpstr>Домашнее задание: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Обобщение изученного по теме «Имя прилагательное»</dc:title>
  <dc:creator>Анастасия</dc:creator>
  <cp:lastModifiedBy>Пользователь Windows</cp:lastModifiedBy>
  <cp:revision>10</cp:revision>
  <dcterms:created xsi:type="dcterms:W3CDTF">2023-12-10T17:19:10Z</dcterms:created>
  <dcterms:modified xsi:type="dcterms:W3CDTF">2025-01-23T11:50:08Z</dcterms:modified>
</cp:coreProperties>
</file>