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5" r:id="rId2"/>
    <p:sldId id="257" r:id="rId3"/>
    <p:sldId id="266" r:id="rId4"/>
    <p:sldId id="263" r:id="rId5"/>
    <p:sldId id="268" r:id="rId6"/>
    <p:sldId id="256" r:id="rId7"/>
    <p:sldId id="267" r:id="rId8"/>
    <p:sldId id="269" r:id="rId9"/>
    <p:sldId id="270" r:id="rId10"/>
    <p:sldId id="271" r:id="rId11"/>
    <p:sldId id="259" r:id="rId12"/>
    <p:sldId id="260" r:id="rId13"/>
    <p:sldId id="26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CC99"/>
    <a:srgbClr val="CC00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66" y="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B80E31-50DF-42F8-A8A3-F622545DC1C3}" type="datetimeFigureOut">
              <a:rPr lang="ru-RU" smtClean="0"/>
              <a:t>20.01.2025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480950-D701-4111-89C7-641B313A96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514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resh.edu.ru/subject/lesson/3552/train/202217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WordArt 29"/>
          <p:cNvSpPr>
            <a:spLocks noChangeArrowheads="1" noChangeShapeType="1" noTextEdit="1"/>
          </p:cNvSpPr>
          <p:nvPr/>
        </p:nvSpPr>
        <p:spPr bwMode="auto">
          <a:xfrm>
            <a:off x="1475656" y="2104096"/>
            <a:ext cx="5585889" cy="144016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750"/>
              </a:avLst>
            </a:prstTxWarp>
          </a:bodyPr>
          <a:lstStyle/>
          <a:p>
            <a:pPr algn="ctr">
              <a:defRPr/>
            </a:pPr>
            <a:r>
              <a:rPr lang="ru-RU" sz="3600" u="sng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Русский язык</a:t>
            </a:r>
          </a:p>
        </p:txBody>
      </p:sp>
      <p:pic>
        <p:nvPicPr>
          <p:cNvPr id="7" name="Picture 16" descr="MCj0234160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2035175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8" descr="MCj0238267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16632"/>
            <a:ext cx="2663825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283968" y="4365104"/>
            <a:ext cx="489204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класс</a:t>
            </a:r>
          </a:p>
          <a:p>
            <a:r>
              <a:rPr lang="ru-RU" sz="24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</a:t>
            </a:r>
            <a:r>
              <a:rPr lang="ru-RU" sz="24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400" i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Богданова Наталья Александровна</a:t>
            </a:r>
            <a:endParaRPr lang="ru-RU" sz="2400" i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755576" y="661338"/>
            <a:ext cx="7776864" cy="332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Стихи, например: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latin typeface="Arial Black" panose="020B0A040201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Трудные учить слова</a:t>
            </a:r>
            <a:r>
              <a:rPr lang="ru-RU" altLang="ru-RU" sz="2400" dirty="0">
                <a:solidFill>
                  <a:srgbClr val="7030A0"/>
                </a:solidFill>
                <a:latin typeface="Arial Black" panose="020B0A04020102020204" pitchFamily="34" charset="0"/>
              </a:rPr>
              <a:t> </a:t>
            </a:r>
            <a:r>
              <a:rPr lang="ru-RU" altLang="ru-RU" sz="24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п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омогает нам игра.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 Black" panose="020B0A040201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Пет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уха назвали " 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Пет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 " –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 Black" panose="020B0A040201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Пет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ь он любит на рассвете.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 Black" panose="020B0A040201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мед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ведь, наоборот,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 Black" panose="020B0A040201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Петь не любит, любит 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мёд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 Black" panose="020B0A040201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 – л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ца, посмотри,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 Black" panose="020B0A040201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Очень любит букву 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 Black" panose="020B0A040201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1025" name="Рисунок 2" descr="https://resh.edu.ru/uploads/lesson_extract/3552/20190731152758/OEBPS/objects/c_russ_2_46_1/8c5ff23b-4862-4303-9206-4e83b753a00f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2399" y="3768551"/>
            <a:ext cx="4938254" cy="2545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2200275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33449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-108520" y="1191037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b="1" dirty="0" smtClean="0">
                <a:solidFill>
                  <a:srgbClr val="006600"/>
                </a:solidFill>
              </a:rPr>
              <a:t>Игра «Расшифруй слово»</a:t>
            </a: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539552" y="1735796"/>
            <a:ext cx="7344816" cy="79208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ru-RU" altLang="ru-RU" b="1" dirty="0" smtClean="0">
                <a:solidFill>
                  <a:srgbClr val="FF0000"/>
                </a:solidFill>
              </a:rPr>
              <a:t>19   13   16   3   1   18   30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051720" y="5229200"/>
            <a:ext cx="568863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8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словарь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" t="20233" r="1963" b="2372"/>
          <a:stretch/>
        </p:blipFill>
        <p:spPr>
          <a:xfrm>
            <a:off x="1843639" y="2167190"/>
            <a:ext cx="4736641" cy="252362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900"/>
                            </p:stCondLst>
                            <p:childTnLst>
                              <p:par>
                                <p:cTn id="13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0" y="274638"/>
            <a:ext cx="3714750" cy="101123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6000" b="1" smtClean="0">
                <a:solidFill>
                  <a:srgbClr val="0000FF"/>
                </a:solidFill>
              </a:rPr>
              <a:t>Словари</a:t>
            </a:r>
            <a:endParaRPr lang="ru-RU" altLang="ru-RU" sz="6000" b="1" dirty="0" smtClean="0">
              <a:solidFill>
                <a:srgbClr val="0000FF"/>
              </a:solidFill>
            </a:endParaRPr>
          </a:p>
        </p:txBody>
      </p:sp>
      <p:pic>
        <p:nvPicPr>
          <p:cNvPr id="19" name="Picture 3" descr="C:\Documents and Settings\Admin\Рабочий стол\978548801912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74638"/>
            <a:ext cx="2071688" cy="303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" descr="C:\Documents and Settings\Admin\Рабочий стол\24666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726147"/>
            <a:ext cx="2000250" cy="292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5" descr="C:\Documents and Settings\Admin\Рабочий стол\p16_frazeologicheski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350" y="1412776"/>
            <a:ext cx="215265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6" descr="C:\Documents and Settings\Admin\Рабочий стол\9XBFJCA15MIPJCAXB3OZICA8KLY1FCA1TPUW7CAB50WMUCA372YL9CA68KB07CAZ8FHRNCACR3LSMCAZRS1IUCA0X3CGPCAQ5R6URCA7NH6J6CAFQPU6PCAHHL1Y3CAAD6XBICAX81OGGCADY5CA8CAQZ67GX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074" y="2357437"/>
            <a:ext cx="2109788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8" descr="C:\Documents and Settings\Admin\Рабочий стол\3cac4ebf71ed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112" y="1633888"/>
            <a:ext cx="3116909" cy="4987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273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b="1" smtClean="0">
                <a:solidFill>
                  <a:srgbClr val="FF0000"/>
                </a:solidFill>
              </a:rPr>
              <a:t>Запомни!</a:t>
            </a:r>
            <a:endParaRPr lang="ru-RU" altLang="ru-RU" b="1" dirty="0" smtClean="0">
              <a:solidFill>
                <a:srgbClr val="FF0000"/>
              </a:solidFill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1259632" y="980728"/>
            <a:ext cx="7286625" cy="328612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ru-RU" altLang="ru-RU" sz="4400" b="1" i="1" dirty="0" smtClean="0">
                <a:solidFill>
                  <a:srgbClr val="0000FF"/>
                </a:solidFill>
              </a:rPr>
              <a:t>Вот </a:t>
            </a:r>
            <a:r>
              <a:rPr lang="ru-RU" altLang="ru-RU" sz="4400" b="1" i="1" dirty="0" smtClean="0">
                <a:solidFill>
                  <a:srgbClr val="FF0000"/>
                </a:solidFill>
              </a:rPr>
              <a:t>слова словарные-</a:t>
            </a:r>
          </a:p>
          <a:p>
            <a:pPr>
              <a:buFontTx/>
              <a:buNone/>
            </a:pPr>
            <a:r>
              <a:rPr lang="ru-RU" altLang="ru-RU" sz="4400" b="1" i="1" dirty="0" smtClean="0">
                <a:solidFill>
                  <a:srgbClr val="0000FF"/>
                </a:solidFill>
              </a:rPr>
              <a:t>Трудные, коварные.</a:t>
            </a:r>
          </a:p>
          <a:p>
            <a:pPr>
              <a:buFontTx/>
              <a:buNone/>
            </a:pPr>
            <a:r>
              <a:rPr lang="ru-RU" altLang="ru-RU" sz="4400" b="1" i="1" dirty="0" smtClean="0">
                <a:solidFill>
                  <a:srgbClr val="FF0000"/>
                </a:solidFill>
              </a:rPr>
              <a:t>Без проверочной </a:t>
            </a:r>
            <a:r>
              <a:rPr lang="ru-RU" altLang="ru-RU" sz="4400" b="1" i="1" dirty="0" smtClean="0">
                <a:solidFill>
                  <a:srgbClr val="0000FF"/>
                </a:solidFill>
              </a:rPr>
              <a:t>родни</a:t>
            </a:r>
          </a:p>
          <a:p>
            <a:pPr>
              <a:buFontTx/>
              <a:buNone/>
            </a:pPr>
            <a:r>
              <a:rPr lang="ru-RU" altLang="ru-RU" sz="4400" b="1" i="1" dirty="0" smtClean="0">
                <a:solidFill>
                  <a:srgbClr val="FF0000"/>
                </a:solidFill>
              </a:rPr>
              <a:t>В словарях </a:t>
            </a:r>
            <a:r>
              <a:rPr lang="ru-RU" altLang="ru-RU" sz="4400" b="1" i="1" dirty="0" smtClean="0">
                <a:solidFill>
                  <a:srgbClr val="0000FF"/>
                </a:solidFill>
              </a:rPr>
              <a:t>живут они.</a:t>
            </a:r>
          </a:p>
          <a:p>
            <a:pPr>
              <a:buFontTx/>
              <a:buNone/>
            </a:pPr>
            <a:endParaRPr lang="ru-RU" altLang="ru-RU" sz="4400" b="1" i="1" dirty="0" smtClean="0">
              <a:solidFill>
                <a:srgbClr val="0000FF"/>
              </a:solidFill>
            </a:endParaRPr>
          </a:p>
          <a:p>
            <a:pPr>
              <a:buFontTx/>
              <a:buNone/>
            </a:pPr>
            <a:r>
              <a:rPr lang="en-US" altLang="ru-RU" sz="2400" b="1" i="1" dirty="0">
                <a:solidFill>
                  <a:srgbClr val="0000FF"/>
                </a:solidFill>
                <a:hlinkClick r:id="rId3"/>
              </a:rPr>
              <a:t>https://resh.edu.ru/subject/lesson/3552/train/202217</a:t>
            </a:r>
            <a:r>
              <a:rPr lang="en-US" altLang="ru-RU" sz="2400" b="1" i="1" dirty="0" smtClean="0">
                <a:solidFill>
                  <a:srgbClr val="0000FF"/>
                </a:solidFill>
                <a:hlinkClick r:id="rId3"/>
              </a:rPr>
              <a:t>/</a:t>
            </a:r>
            <a:endParaRPr lang="ru-RU" altLang="ru-RU" sz="2400" b="1" i="1" dirty="0" smtClean="0">
              <a:solidFill>
                <a:srgbClr val="0000FF"/>
              </a:solidFill>
            </a:endParaRPr>
          </a:p>
          <a:p>
            <a:pPr>
              <a:buFontTx/>
              <a:buNone/>
            </a:pPr>
            <a:endParaRPr lang="ru-RU" altLang="ru-RU" sz="2400" b="1" i="1" dirty="0" smtClean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5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65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50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157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571500" y="142875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ru-RU" altLang="ru-RU" sz="3600" b="1" dirty="0" smtClean="0">
                <a:solidFill>
                  <a:srgbClr val="0000FF"/>
                </a:solidFill>
              </a:rPr>
              <a:t>З</a:t>
            </a:r>
            <a:r>
              <a:rPr lang="ru-RU" sz="3600" b="1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…</a:t>
            </a:r>
            <a:r>
              <a:rPr lang="ru-RU" altLang="ru-RU" sz="3600" b="1" dirty="0" err="1" smtClean="0">
                <a:solidFill>
                  <a:srgbClr val="0000FF"/>
                </a:solidFill>
              </a:rPr>
              <a:t>ма</a:t>
            </a:r>
            <a:r>
              <a:rPr lang="ru-RU" altLang="ru-RU" sz="3600" b="1" dirty="0" smtClean="0">
                <a:solidFill>
                  <a:srgbClr val="0000FF"/>
                </a:solidFill>
              </a:rPr>
              <a:t>, </a:t>
            </a:r>
            <a:r>
              <a:rPr lang="ru-RU" altLang="ru-RU" sz="3600" b="1" dirty="0" err="1" smtClean="0">
                <a:solidFill>
                  <a:srgbClr val="0000FF"/>
                </a:solidFill>
              </a:rPr>
              <a:t>сн</a:t>
            </a:r>
            <a:r>
              <a:rPr lang="ru-RU" sz="3600" b="1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…</a:t>
            </a:r>
            <a:r>
              <a:rPr lang="ru-RU" altLang="ru-RU" sz="3600" b="1" dirty="0" err="1" smtClean="0">
                <a:solidFill>
                  <a:srgbClr val="0000FF"/>
                </a:solidFill>
              </a:rPr>
              <a:t>говик</a:t>
            </a:r>
            <a:r>
              <a:rPr lang="ru-RU" altLang="ru-RU" sz="3600" b="1" dirty="0" smtClean="0">
                <a:solidFill>
                  <a:srgbClr val="0000FF"/>
                </a:solidFill>
              </a:rPr>
              <a:t>, р…</a:t>
            </a:r>
            <a:r>
              <a:rPr lang="ru-RU" altLang="ru-RU" sz="3600" b="1" dirty="0" err="1" smtClean="0">
                <a:solidFill>
                  <a:srgbClr val="0000FF"/>
                </a:solidFill>
              </a:rPr>
              <a:t>бята</a:t>
            </a:r>
            <a:r>
              <a:rPr lang="ru-RU" altLang="ru-RU" sz="3600" b="1" dirty="0" smtClean="0">
                <a:solidFill>
                  <a:srgbClr val="0000FF"/>
                </a:solidFill>
              </a:rPr>
              <a:t>, ул…</a:t>
            </a:r>
            <a:r>
              <a:rPr lang="ru-RU" altLang="ru-RU" sz="3600" b="1" dirty="0" err="1" smtClean="0">
                <a:solidFill>
                  <a:srgbClr val="0000FF"/>
                </a:solidFill>
              </a:rPr>
              <a:t>ца</a:t>
            </a:r>
            <a:endParaRPr lang="en-US" altLang="ru-RU" sz="3600" b="1" dirty="0" smtClean="0"/>
          </a:p>
          <a:p>
            <a:pPr>
              <a:buFontTx/>
              <a:buNone/>
            </a:pPr>
            <a:r>
              <a:rPr lang="ru-RU" altLang="ru-RU" sz="3600" b="1" dirty="0" smtClean="0">
                <a:solidFill>
                  <a:srgbClr val="0000FF"/>
                </a:solidFill>
              </a:rPr>
              <a:t>зимы                             </a:t>
            </a:r>
          </a:p>
          <a:p>
            <a:pPr algn="ctr">
              <a:buFontTx/>
              <a:buNone/>
            </a:pPr>
            <a:r>
              <a:rPr lang="ru-RU" altLang="ru-RU" sz="2800" b="1" dirty="0" smtClean="0">
                <a:solidFill>
                  <a:srgbClr val="0000FF"/>
                </a:solidFill>
              </a:rPr>
              <a:t>Безударные гласные</a:t>
            </a:r>
          </a:p>
          <a:p>
            <a:pPr algn="ctr">
              <a:buFontTx/>
              <a:buNone/>
            </a:pPr>
            <a:r>
              <a:rPr lang="ru-RU" altLang="ru-RU" sz="2800" b="1" dirty="0" smtClean="0">
                <a:solidFill>
                  <a:srgbClr val="0000FF"/>
                </a:solidFill>
              </a:rPr>
              <a:t> в корне слова</a:t>
            </a:r>
          </a:p>
          <a:p>
            <a:pPr algn="ctr">
              <a:buFontTx/>
              <a:buNone/>
            </a:pPr>
            <a:r>
              <a:rPr lang="ru-RU" altLang="ru-RU" sz="2800" b="1" dirty="0" smtClean="0">
                <a:solidFill>
                  <a:srgbClr val="FF0000"/>
                </a:solidFill>
              </a:rPr>
              <a:t>Если буква гласная</a:t>
            </a:r>
          </a:p>
          <a:p>
            <a:pPr algn="ctr">
              <a:buFontTx/>
              <a:buNone/>
            </a:pPr>
            <a:r>
              <a:rPr lang="ru-RU" altLang="ru-RU" sz="2800" b="1" dirty="0" smtClean="0">
                <a:solidFill>
                  <a:srgbClr val="FF0000"/>
                </a:solidFill>
              </a:rPr>
              <a:t>Вызовет сомнение</a:t>
            </a:r>
          </a:p>
          <a:p>
            <a:pPr algn="ctr">
              <a:buFontTx/>
              <a:buNone/>
            </a:pPr>
            <a:r>
              <a:rPr lang="ru-RU" altLang="ru-RU" sz="2800" b="1" dirty="0" smtClean="0">
                <a:solidFill>
                  <a:srgbClr val="FF0000"/>
                </a:solidFill>
              </a:rPr>
              <a:t>Ты её немедленно </a:t>
            </a:r>
          </a:p>
          <a:p>
            <a:pPr algn="ctr">
              <a:buFontTx/>
              <a:buNone/>
            </a:pPr>
            <a:r>
              <a:rPr lang="ru-RU" altLang="ru-RU" sz="2800" b="1" dirty="0" smtClean="0">
                <a:solidFill>
                  <a:srgbClr val="FF0000"/>
                </a:solidFill>
              </a:rPr>
              <a:t>Ставь под ударение!</a:t>
            </a:r>
          </a:p>
          <a:p>
            <a:pPr algn="ctr">
              <a:buFontTx/>
              <a:buNone/>
            </a:pPr>
            <a:endParaRPr lang="ru-RU" altLang="ru-RU" b="1" dirty="0" smtClean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457200" y="476672"/>
            <a:ext cx="8229600" cy="725487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b="1" dirty="0" smtClean="0">
                <a:solidFill>
                  <a:srgbClr val="006600"/>
                </a:solidFill>
              </a:rPr>
              <a:t>Игра</a:t>
            </a:r>
            <a:r>
              <a:rPr lang="en-US" altLang="ru-RU" b="1" dirty="0" smtClean="0">
                <a:solidFill>
                  <a:srgbClr val="006600"/>
                </a:solidFill>
              </a:rPr>
              <a:t> </a:t>
            </a:r>
            <a:r>
              <a:rPr lang="ru-RU" altLang="ru-RU" b="1" dirty="0" smtClean="0">
                <a:solidFill>
                  <a:srgbClr val="006600"/>
                </a:solidFill>
              </a:rPr>
              <a:t>«Найди общее»</a:t>
            </a:r>
            <a:endParaRPr lang="ru-RU" altLang="ru-RU" dirty="0" smtClean="0">
              <a:solidFill>
                <a:srgbClr val="0066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42908" y="2612753"/>
            <a:ext cx="1071569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b="1" dirty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е/и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57200" y="4144437"/>
            <a:ext cx="1571637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снег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156176" y="1953216"/>
            <a:ext cx="2880320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3600" b="1" dirty="0" smtClean="0">
                <a:solidFill>
                  <a:srgbClr val="0000FF"/>
                </a:solidFill>
              </a:rPr>
              <a:t>р</a:t>
            </a:r>
            <a:r>
              <a:rPr lang="ru-RU" sz="3600" b="1" dirty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е</a:t>
            </a:r>
            <a:r>
              <a:rPr lang="ru-RU" altLang="ru-RU" sz="3600" b="1" dirty="0" smtClean="0">
                <a:solidFill>
                  <a:srgbClr val="0000FF"/>
                </a:solidFill>
              </a:rPr>
              <a:t>бята</a:t>
            </a:r>
          </a:p>
          <a:p>
            <a:pPr algn="ctr">
              <a:defRPr/>
            </a:pPr>
            <a:r>
              <a:rPr lang="ru-RU" sz="4400" b="1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е/и</a:t>
            </a:r>
          </a:p>
          <a:p>
            <a:pPr algn="ctr">
              <a:defRPr/>
            </a:pPr>
            <a:r>
              <a:rPr lang="ru-RU" altLang="ru-RU" sz="3600" b="1" dirty="0" smtClean="0">
                <a:solidFill>
                  <a:srgbClr val="0000FF"/>
                </a:solidFill>
              </a:rPr>
              <a:t>ул</a:t>
            </a:r>
            <a:r>
              <a:rPr lang="ru-RU" sz="3200" b="1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и</a:t>
            </a:r>
            <a:r>
              <a:rPr lang="ru-RU" altLang="ru-RU" sz="3600" b="1" dirty="0" smtClean="0">
                <a:solidFill>
                  <a:srgbClr val="0000FF"/>
                </a:solidFill>
              </a:rPr>
              <a:t>ца</a:t>
            </a:r>
          </a:p>
          <a:p>
            <a:pPr algn="ctr">
              <a:defRPr/>
            </a:pPr>
            <a:r>
              <a:rPr lang="ru-RU" altLang="ru-RU" sz="2800" b="1" dirty="0" smtClean="0">
                <a:solidFill>
                  <a:srgbClr val="0000FF"/>
                </a:solidFill>
              </a:rPr>
              <a:t>Нельзя подобрать проверочные слова</a:t>
            </a:r>
            <a:endParaRPr lang="en-US" altLang="ru-RU" sz="2800" b="1" dirty="0"/>
          </a:p>
          <a:p>
            <a:pPr algn="ctr">
              <a:defRPr/>
            </a:pPr>
            <a:endParaRPr lang="ru-RU" sz="4400" b="1" dirty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</a:endParaRPr>
          </a:p>
        </p:txBody>
      </p:sp>
      <p:sp>
        <p:nvSpPr>
          <p:cNvPr id="16" name="Месяц 15"/>
          <p:cNvSpPr/>
          <p:nvPr/>
        </p:nvSpPr>
        <p:spPr>
          <a:xfrm rot="16200000" flipH="1" flipV="1">
            <a:off x="4536206" y="1048573"/>
            <a:ext cx="357188" cy="742260"/>
          </a:xfrm>
          <a:prstGeom prst="moon">
            <a:avLst>
              <a:gd name="adj" fmla="val 6923"/>
            </a:avLst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990033"/>
              </a:solidFill>
            </a:endParaRPr>
          </a:p>
        </p:txBody>
      </p:sp>
      <p:sp>
        <p:nvSpPr>
          <p:cNvPr id="17" name="Месяц 16"/>
          <p:cNvSpPr/>
          <p:nvPr/>
        </p:nvSpPr>
        <p:spPr>
          <a:xfrm rot="16200000" flipH="1" flipV="1">
            <a:off x="2478518" y="986059"/>
            <a:ext cx="357188" cy="867287"/>
          </a:xfrm>
          <a:prstGeom prst="moon">
            <a:avLst>
              <a:gd name="adj" fmla="val 6923"/>
            </a:avLst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990033"/>
              </a:solidFill>
            </a:endParaRPr>
          </a:p>
        </p:txBody>
      </p:sp>
      <p:sp>
        <p:nvSpPr>
          <p:cNvPr id="18" name="Месяц 17"/>
          <p:cNvSpPr/>
          <p:nvPr/>
        </p:nvSpPr>
        <p:spPr>
          <a:xfrm rot="16200000" flipH="1" flipV="1">
            <a:off x="977226" y="1026507"/>
            <a:ext cx="357188" cy="832717"/>
          </a:xfrm>
          <a:prstGeom prst="moon">
            <a:avLst>
              <a:gd name="adj" fmla="val 6923"/>
            </a:avLst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990033"/>
              </a:solidFill>
            </a:endParaRPr>
          </a:p>
        </p:txBody>
      </p:sp>
      <p:sp>
        <p:nvSpPr>
          <p:cNvPr id="19" name="Месяц 18"/>
          <p:cNvSpPr/>
          <p:nvPr/>
        </p:nvSpPr>
        <p:spPr>
          <a:xfrm rot="16200000" flipH="1" flipV="1">
            <a:off x="6305390" y="907370"/>
            <a:ext cx="357188" cy="1000125"/>
          </a:xfrm>
          <a:prstGeom prst="moon">
            <a:avLst>
              <a:gd name="adj" fmla="val 6923"/>
            </a:avLst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990033"/>
              </a:solidFill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flipV="1">
            <a:off x="994418" y="1990859"/>
            <a:ext cx="214312" cy="214313"/>
          </a:xfrm>
          <a:prstGeom prst="line">
            <a:avLst/>
          </a:prstGeom>
          <a:ln cmpd="sng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V="1">
            <a:off x="1794804" y="1370497"/>
            <a:ext cx="214312" cy="214313"/>
          </a:xfrm>
          <a:prstGeom prst="line">
            <a:avLst/>
          </a:prstGeom>
          <a:ln cmpd="sng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V="1">
            <a:off x="3826169" y="1383984"/>
            <a:ext cx="214312" cy="214313"/>
          </a:xfrm>
          <a:prstGeom prst="line">
            <a:avLst/>
          </a:prstGeom>
          <a:ln cmpd="sng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V="1">
            <a:off x="6196129" y="1383984"/>
            <a:ext cx="214312" cy="214313"/>
          </a:xfrm>
          <a:prstGeom prst="line">
            <a:avLst/>
          </a:prstGeom>
          <a:ln cmpd="sng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1475597" y="4120995"/>
            <a:ext cx="214312" cy="214313"/>
          </a:xfrm>
          <a:prstGeom prst="line">
            <a:avLst/>
          </a:prstGeom>
          <a:ln cmpd="sng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V="1">
            <a:off x="5278171" y="1370497"/>
            <a:ext cx="214312" cy="214313"/>
          </a:xfrm>
          <a:prstGeom prst="line">
            <a:avLst/>
          </a:prstGeom>
          <a:ln cmpd="sng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844602" y="1136632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/>
                <a:solidFill>
                  <a:schemeClr val="accent3"/>
                </a:solidFill>
              </a:rPr>
              <a:t>и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70170" y="1152153"/>
            <a:ext cx="5325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/>
                <a:solidFill>
                  <a:schemeClr val="accent3"/>
                </a:solidFill>
              </a:rPr>
              <a:t>е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74982" y="1161982"/>
            <a:ext cx="5325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/>
                <a:solidFill>
                  <a:schemeClr val="accent3"/>
                </a:solidFill>
              </a:rPr>
              <a:t>е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326082" y="1174685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/>
                <a:solidFill>
                  <a:schemeClr val="accent3"/>
                </a:solidFill>
              </a:rPr>
              <a:t>и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 animBg="1"/>
      <p:bldP spid="17" grpId="0" animBg="1"/>
      <p:bldP spid="18" grpId="0" animBg="1"/>
      <p:bldP spid="19" grpId="0" animBg="1"/>
      <p:bldP spid="2" grpId="0"/>
      <p:bldP spid="3" grpId="0"/>
      <p:bldP spid="5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dirty="0" smtClean="0">
                <a:solidFill>
                  <a:srgbClr val="006600"/>
                </a:solidFill>
              </a:rPr>
              <a:t>Игра «Собери слоги»</a:t>
            </a:r>
          </a:p>
        </p:txBody>
      </p:sp>
      <p:pic>
        <p:nvPicPr>
          <p:cNvPr id="6" name="Picture 4" descr="C:\Documents and Settings\OEM\Рабочий стол\Новая папка\0_4bc31_2300c089_XL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415" y="1093083"/>
            <a:ext cx="1285875" cy="1643062"/>
          </a:xfrm>
          <a:noFill/>
        </p:spPr>
      </p:pic>
      <p:pic>
        <p:nvPicPr>
          <p:cNvPr id="7" name="Picture 4" descr="C:\Documents and Settings\OEM\Рабочий стол\Новая папка\0_4bc31_2300c089_X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924" y="2571744"/>
            <a:ext cx="1214438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C:\Documents and Settings\OEM\Рабочий стол\Новая папка\0_4bc31_2300c089_X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357313"/>
            <a:ext cx="1143000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C:\Documents and Settings\OEM\Рабочий стол\Новая папка\0_4bc31_2300c089_X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2428875"/>
            <a:ext cx="1428750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C:\Documents and Settings\OEM\Рабочий стол\Новая папка\0_4bc31_2300c089_X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285875"/>
            <a:ext cx="1357313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C:\Documents and Settings\OEM\Рабочий стол\Новая папка\0_4bc31_2300c089_X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2500313"/>
            <a:ext cx="1285875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C:\Documents and Settings\OEM\Рабочий стол\Новая папка\0_4bc31_2300c089_X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0" y="1357313"/>
            <a:ext cx="1285875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 descr="C:\Documents and Settings\OEM\Рабочий стол\Новая папка\0_4bc31_2300c089_X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104" y="2500313"/>
            <a:ext cx="1357313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 descr="C:\Documents and Settings\OEM\Рабочий стол\Новая папка\0_4bc31_2300c089_X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25" y="1071563"/>
            <a:ext cx="1500188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 descr="C:\Documents and Settings\OEM\Рабочий стол\Новая папка\0_4bc31_2300c089_X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63" y="2500313"/>
            <a:ext cx="12144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1" y="1500174"/>
            <a:ext cx="1214413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про</a:t>
            </a:r>
          </a:p>
          <a:p>
            <a:pPr algn="ctr">
              <a:defRPr/>
            </a:pPr>
            <a:r>
              <a:rPr lang="ru-RU" sz="4400" b="1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2</a:t>
            </a:r>
            <a:endParaRPr lang="ru-RU" sz="4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57224" y="2857496"/>
            <a:ext cx="1285884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Не</a:t>
            </a:r>
          </a:p>
          <a:p>
            <a:pPr algn="ctr">
              <a:defRPr/>
            </a:pPr>
            <a:r>
              <a:rPr lang="ru-RU" sz="4400" b="1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1</a:t>
            </a:r>
            <a:endParaRPr lang="ru-RU" sz="4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785919" y="1500175"/>
            <a:ext cx="1068560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ве</a:t>
            </a:r>
            <a:endParaRPr lang="ru-RU" sz="3600" b="1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</a:endParaRPr>
          </a:p>
          <a:p>
            <a:pPr algn="ctr">
              <a:defRPr/>
            </a:pPr>
            <a:r>
              <a:rPr lang="ru-RU" sz="4400" b="1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3</a:t>
            </a:r>
            <a:endParaRPr lang="ru-RU" sz="4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643174" y="2714620"/>
            <a:ext cx="1071570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е</a:t>
            </a:r>
          </a:p>
          <a:p>
            <a:pPr algn="ctr">
              <a:defRPr/>
            </a:pPr>
            <a:r>
              <a:rPr lang="ru-RU" sz="4400" b="1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7</a:t>
            </a:r>
            <a:r>
              <a:rPr lang="ru-RU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714744" y="1428736"/>
            <a:ext cx="1000132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е</a:t>
            </a:r>
            <a:r>
              <a:rPr lang="ru-RU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 </a:t>
            </a:r>
          </a:p>
          <a:p>
            <a:pPr algn="ctr">
              <a:defRPr/>
            </a:pPr>
            <a:r>
              <a:rPr lang="ru-RU" sz="44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5</a:t>
            </a:r>
            <a:endParaRPr lang="ru-RU" sz="4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357686" y="2714620"/>
            <a:ext cx="1643074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м</a:t>
            </a:r>
            <a:r>
              <a:rPr lang="ru-RU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ы</a:t>
            </a:r>
          </a:p>
          <a:p>
            <a:pPr algn="ctr">
              <a:defRPr/>
            </a:pPr>
            <a:r>
              <a:rPr lang="ru-RU" sz="4400" b="1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6</a:t>
            </a:r>
            <a:endParaRPr lang="ru-RU" sz="4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643570" y="1428736"/>
            <a:ext cx="1071570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ря</a:t>
            </a:r>
            <a:endParaRPr lang="ru-RU" sz="3600" b="1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</a:endParaRPr>
          </a:p>
          <a:p>
            <a:pPr algn="ctr">
              <a:defRPr/>
            </a:pPr>
            <a:r>
              <a:rPr lang="ru-RU" sz="4400" b="1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4</a:t>
            </a:r>
            <a:endParaRPr lang="ru-RU" sz="4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358082" y="1428736"/>
            <a:ext cx="1428760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г</a:t>
            </a:r>
            <a:r>
              <a:rPr lang="ru-RU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лас</a:t>
            </a:r>
          </a:p>
          <a:p>
            <a:pPr algn="ctr">
              <a:defRPr/>
            </a:pPr>
            <a:r>
              <a:rPr lang="ru-RU" sz="4400" b="1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8</a:t>
            </a:r>
            <a:endParaRPr lang="ru-RU" sz="4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8001024" y="2571744"/>
            <a:ext cx="1142976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ны</a:t>
            </a:r>
            <a:endParaRPr lang="ru-RU" sz="3600" b="1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</a:endParaRPr>
          </a:p>
          <a:p>
            <a:pPr algn="ctr">
              <a:defRPr/>
            </a:pPr>
            <a:r>
              <a:rPr lang="ru-RU" sz="4400" b="1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9</a:t>
            </a:r>
            <a:endParaRPr lang="ru-RU" sz="4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643702" y="2571744"/>
            <a:ext cx="1071570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е</a:t>
            </a:r>
          </a:p>
          <a:p>
            <a:pPr algn="ctr">
              <a:defRPr/>
            </a:pPr>
            <a:r>
              <a:rPr lang="ru-RU" sz="44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10</a:t>
            </a:r>
            <a:endParaRPr lang="ru-RU" sz="4400" b="1" dirty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0" y="5214950"/>
            <a:ext cx="914400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Непроверяемые гласные</a:t>
            </a:r>
          </a:p>
        </p:txBody>
      </p:sp>
    </p:spTree>
    <p:extLst>
      <p:ext uri="{BB962C8B-B14F-4D97-AF65-F5344CB8AC3E}">
        <p14:creationId xmlns:p14="http://schemas.microsoft.com/office/powerpoint/2010/main" val="97006092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withGroup">
                            <p:stCondLst>
                              <p:cond delay="1300"/>
                            </p:stCondLst>
                            <p:childTnLst>
                              <p:par>
                                <p:cTn id="13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b="1" dirty="0" smtClean="0">
                <a:solidFill>
                  <a:srgbClr val="0000FF"/>
                </a:solidFill>
              </a:rPr>
              <a:t>Тема урока:</a:t>
            </a: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457200" y="1600200"/>
            <a:ext cx="8363272" cy="1828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ru-RU" altLang="ru-RU" sz="4800" b="1" dirty="0" smtClean="0">
                <a:solidFill>
                  <a:srgbClr val="FF0000"/>
                </a:solidFill>
              </a:rPr>
              <a:t>Непроверяемые</a:t>
            </a:r>
          </a:p>
          <a:p>
            <a:pPr algn="ctr">
              <a:buFontTx/>
              <a:buNone/>
            </a:pPr>
            <a:r>
              <a:rPr lang="ru-RU" altLang="ru-RU" sz="4800" b="1" dirty="0" smtClean="0">
                <a:solidFill>
                  <a:srgbClr val="FF0000"/>
                </a:solidFill>
              </a:rPr>
              <a:t>безударные гласные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363804"/>
            <a:ext cx="4320480" cy="25814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296" y="728461"/>
            <a:ext cx="5904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Разгадайте</a:t>
            </a:r>
            <a:r>
              <a:rPr lang="ru-RU" sz="2800" dirty="0" smtClean="0">
                <a:latin typeface="Arial Black" panose="020B0A04020102020204" pitchFamily="34" charset="0"/>
              </a:rPr>
              <a:t> </a:t>
            </a:r>
            <a:r>
              <a:rPr lang="ru-RU" sz="28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ребус</a:t>
            </a:r>
            <a:endParaRPr lang="ru-RU" sz="28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7243" y="4103213"/>
            <a:ext cx="46085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err="1" smtClean="0">
                <a:latin typeface="Arial Black" panose="020B0A04020102020204" pitchFamily="34" charset="0"/>
              </a:rPr>
              <a:t>яг</a:t>
            </a:r>
            <a:r>
              <a:rPr lang="ru-RU" sz="6000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О</a:t>
            </a:r>
            <a:r>
              <a:rPr lang="ru-RU" sz="6000" dirty="0" err="1" smtClean="0">
                <a:latin typeface="Arial Black" panose="020B0A04020102020204" pitchFamily="34" charset="0"/>
              </a:rPr>
              <a:t>да</a:t>
            </a:r>
            <a:endParaRPr lang="ru-RU" sz="6000" dirty="0">
              <a:latin typeface="Arial Black" panose="020B0A04020102020204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1691680" y="4154378"/>
            <a:ext cx="214312" cy="214313"/>
          </a:xfrm>
          <a:prstGeom prst="line">
            <a:avLst/>
          </a:prstGeom>
          <a:ln cmpd="sng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484698" y="5271691"/>
            <a:ext cx="44427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altLang="ru-RU" sz="2000" b="1" dirty="0">
                <a:solidFill>
                  <a:srgbClr val="0000FF"/>
                </a:solidFill>
              </a:rPr>
              <a:t>Нельзя подобрать </a:t>
            </a:r>
            <a:r>
              <a:rPr lang="ru-RU" altLang="ru-RU" sz="2000" b="1" dirty="0" smtClean="0">
                <a:solidFill>
                  <a:srgbClr val="0000FF"/>
                </a:solidFill>
              </a:rPr>
              <a:t>проверочное слово</a:t>
            </a:r>
            <a:endParaRPr lang="en-US" altLang="ru-RU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292079" y="728460"/>
            <a:ext cx="331865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  <a:t>Проверочное слово – это слово, в котором проверяемая буква обозначает ударный гласный звук, например, как в словах </a:t>
            </a:r>
            <a:r>
              <a:rPr lang="ru-RU" sz="3200" dirty="0" smtClean="0"/>
              <a:t>З</a:t>
            </a:r>
            <a:r>
              <a:rPr lang="ru-RU" sz="3200" dirty="0" smtClean="0">
                <a:solidFill>
                  <a:srgbClr val="FF0000"/>
                </a:solidFill>
              </a:rPr>
              <a:t>И</a:t>
            </a:r>
            <a:r>
              <a:rPr lang="ru-RU" sz="3200" dirty="0" smtClean="0"/>
              <a:t>МЫ, СН</a:t>
            </a:r>
            <a:r>
              <a:rPr lang="ru-RU" sz="3200" dirty="0" smtClean="0">
                <a:solidFill>
                  <a:srgbClr val="FF0000"/>
                </a:solidFill>
              </a:rPr>
              <a:t>Е</a:t>
            </a:r>
            <a:r>
              <a:rPr lang="ru-RU" sz="3200" dirty="0" smtClean="0"/>
              <a:t>Г.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3176765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979712" y="548680"/>
            <a:ext cx="5328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Отгадайте загадки:</a:t>
            </a:r>
            <a:endParaRPr lang="ru-RU" sz="2800" b="1" dirty="0">
              <a:solidFill>
                <a:schemeClr val="accent4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63688" y="1340768"/>
            <a:ext cx="63802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Стоит Аленка в красной рубашке.</a:t>
            </a:r>
          </a:p>
          <a:p>
            <a:r>
              <a:rPr lang="ru-RU" sz="24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Кто не пройдет, всяк поклон отдает</a:t>
            </a:r>
            <a:endParaRPr lang="ru-RU" sz="2400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36096" y="2420888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</a:rPr>
              <a:t>З</a:t>
            </a:r>
            <a:r>
              <a:rPr lang="ru-RU" sz="3600" b="1" dirty="0" smtClean="0">
                <a:solidFill>
                  <a:srgbClr val="FF0000"/>
                </a:solidFill>
              </a:rPr>
              <a:t>е</a:t>
            </a:r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</a:rPr>
              <a:t>мл</a:t>
            </a:r>
            <a:r>
              <a:rPr lang="ru-RU" sz="3600" b="1" dirty="0" smtClean="0">
                <a:solidFill>
                  <a:srgbClr val="FF0000"/>
                </a:solidFill>
              </a:rPr>
              <a:t>я</a:t>
            </a:r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</a:rPr>
              <a:t>ника</a:t>
            </a:r>
            <a:endParaRPr lang="ru-RU" sz="3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7201148" y="2333476"/>
            <a:ext cx="214312" cy="214313"/>
          </a:xfrm>
          <a:prstGeom prst="line">
            <a:avLst/>
          </a:prstGeom>
          <a:ln cmpd="sng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846114" y="2482443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[</a:t>
            </a:r>
            <a:r>
              <a:rPr lang="ru-RU" sz="2800" b="1" dirty="0" smtClean="0">
                <a:solidFill>
                  <a:srgbClr val="FF0000"/>
                </a:solidFill>
              </a:rPr>
              <a:t>И</a:t>
            </a:r>
            <a:r>
              <a:rPr lang="ru-RU" sz="2800" b="1" dirty="0" smtClean="0"/>
              <a:t>]</a:t>
            </a:r>
            <a:endParaRPr lang="ru-RU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835696" y="3645024"/>
            <a:ext cx="59046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Эти ягоды, все знают,</a:t>
            </a:r>
          </a:p>
          <a:p>
            <a:r>
              <a:rPr lang="ru-RU" sz="24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Нам лекарство заменяют</a:t>
            </a:r>
          </a:p>
          <a:p>
            <a:r>
              <a:rPr lang="ru-RU" sz="24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Если вы больны ангиной</a:t>
            </a:r>
          </a:p>
          <a:p>
            <a:r>
              <a:rPr lang="ru-RU" sz="24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Пейте на ночь чай с …</a:t>
            </a:r>
            <a:endParaRPr lang="ru-RU" sz="2400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26431" y="5244677"/>
            <a:ext cx="17818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</a:rPr>
              <a:t>М</a:t>
            </a:r>
            <a:r>
              <a:rPr lang="ru-RU" sz="3600" b="1" dirty="0" smtClean="0">
                <a:solidFill>
                  <a:srgbClr val="FF0000"/>
                </a:solidFill>
              </a:rPr>
              <a:t>а</a:t>
            </a:r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</a:rPr>
              <a:t>лина</a:t>
            </a:r>
            <a:r>
              <a:rPr lang="ru-RU" dirty="0" smtClean="0"/>
              <a:t> </a:t>
            </a:r>
            <a:endParaRPr lang="ru-RU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V="1">
            <a:off x="6608263" y="5214684"/>
            <a:ext cx="214312" cy="214313"/>
          </a:xfrm>
          <a:prstGeom prst="line">
            <a:avLst/>
          </a:prstGeom>
          <a:ln cmpd="sng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452320" y="5330824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[</a:t>
            </a:r>
            <a:r>
              <a:rPr lang="ru-RU" sz="2400" b="1" dirty="0" smtClean="0">
                <a:solidFill>
                  <a:srgbClr val="FF0000"/>
                </a:solidFill>
              </a:rPr>
              <a:t>А</a:t>
            </a:r>
            <a:r>
              <a:rPr lang="ru-RU" sz="2400" b="1" dirty="0" smtClean="0"/>
              <a:t>]</a:t>
            </a:r>
            <a:endParaRPr lang="ru-RU" sz="24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611560" y="692696"/>
            <a:ext cx="7632848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Прочитайте предложения:</a:t>
            </a:r>
          </a:p>
          <a:p>
            <a:pPr algn="ctr"/>
            <a:endParaRPr lang="ru-RU" dirty="0" smtClean="0"/>
          </a:p>
          <a:p>
            <a:pPr algn="ctr"/>
            <a:r>
              <a:rPr lang="ru-RU" sz="3200" i="1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Страсть как захотелось медвежатам м</a:t>
            </a:r>
            <a:r>
              <a:rPr lang="ru-RU" sz="3200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а</a:t>
            </a:r>
            <a:r>
              <a:rPr lang="ru-RU" sz="3200" i="1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линки. Тайком от мамы медведицы удрали в м</a:t>
            </a:r>
            <a:r>
              <a:rPr lang="ru-RU" sz="3200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а</a:t>
            </a:r>
            <a:r>
              <a:rPr lang="ru-RU" sz="3200" i="1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линник. До чего же в м</a:t>
            </a:r>
            <a:r>
              <a:rPr lang="ru-RU" sz="3200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а</a:t>
            </a:r>
            <a:r>
              <a:rPr lang="ru-RU" sz="3200" i="1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линовых кустах хорошо! Слышны голоса м</a:t>
            </a:r>
            <a:r>
              <a:rPr lang="ru-RU" sz="3200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а</a:t>
            </a:r>
            <a:r>
              <a:rPr lang="ru-RU" sz="3200" i="1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линовок, пахнет вареньем из м</a:t>
            </a:r>
            <a:r>
              <a:rPr lang="ru-RU" sz="3200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а</a:t>
            </a:r>
            <a:r>
              <a:rPr lang="ru-RU" sz="3200" i="1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лины.</a:t>
            </a:r>
            <a:endParaRPr lang="ru-RU" sz="3200" i="1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3923928" y="2420888"/>
            <a:ext cx="2016224" cy="0"/>
          </a:xfrm>
          <a:prstGeom prst="line">
            <a:avLst/>
          </a:prstGeom>
          <a:ln w="31750" cmpd="sng">
            <a:solidFill>
              <a:srgbClr val="00B050"/>
            </a:solidFill>
            <a:headEnd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1763688" y="3412997"/>
            <a:ext cx="2016224" cy="0"/>
          </a:xfrm>
          <a:prstGeom prst="line">
            <a:avLst/>
          </a:prstGeom>
          <a:ln w="31750" cmpd="sng">
            <a:solidFill>
              <a:srgbClr val="00B050"/>
            </a:solidFill>
            <a:headEnd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5220072" y="4437112"/>
            <a:ext cx="2016224" cy="0"/>
          </a:xfrm>
          <a:prstGeom prst="line">
            <a:avLst/>
          </a:prstGeom>
          <a:ln w="31750" cmpd="sng">
            <a:solidFill>
              <a:srgbClr val="00B050"/>
            </a:solidFill>
            <a:headEnd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5796136" y="4869160"/>
            <a:ext cx="2016224" cy="0"/>
          </a:xfrm>
          <a:prstGeom prst="line">
            <a:avLst/>
          </a:prstGeom>
          <a:ln w="31750" cmpd="sng">
            <a:solidFill>
              <a:srgbClr val="00B050"/>
            </a:solidFill>
            <a:headEnd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1475656" y="3933056"/>
            <a:ext cx="2016224" cy="0"/>
          </a:xfrm>
          <a:prstGeom prst="line">
            <a:avLst/>
          </a:prstGeom>
          <a:ln w="31750" cmpd="sng">
            <a:solidFill>
              <a:srgbClr val="00B050"/>
            </a:solidFill>
            <a:headEnd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514813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246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267744" y="692696"/>
            <a:ext cx="4536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Разгадайте ребусы</a:t>
            </a:r>
            <a:endParaRPr lang="ru-RU" sz="280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3" y="1328456"/>
            <a:ext cx="4501228" cy="152448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246" y="3883503"/>
            <a:ext cx="3995340" cy="178678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717032"/>
            <a:ext cx="2088232" cy="19838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27584" y="3068960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 Black" panose="020B0A04020102020204" pitchFamily="34" charset="0"/>
              </a:rPr>
              <a:t>Мол</a:t>
            </a:r>
            <a:r>
              <a:rPr lang="ru-RU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о</a:t>
            </a:r>
            <a:r>
              <a:rPr lang="ru-RU" sz="2400" dirty="0" smtClean="0">
                <a:latin typeface="Arial Black" panose="020B0A04020102020204" pitchFamily="34" charset="0"/>
              </a:rPr>
              <a:t>ток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652120" y="5700852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 Black" panose="020B0A04020102020204" pitchFamily="34" charset="0"/>
              </a:rPr>
              <a:t>Л</a:t>
            </a:r>
            <a:r>
              <a:rPr lang="ru-RU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я</a:t>
            </a:r>
            <a:r>
              <a:rPr lang="ru-RU" sz="2400" dirty="0" smtClean="0">
                <a:latin typeface="Arial Black" panose="020B0A04020102020204" pitchFamily="34" charset="0"/>
              </a:rPr>
              <a:t>гушка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827584" y="5949280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 Black" panose="020B0A04020102020204" pitchFamily="34" charset="0"/>
              </a:rPr>
              <a:t>Р</a:t>
            </a:r>
            <a:r>
              <a:rPr lang="ru-RU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е</a:t>
            </a:r>
            <a:r>
              <a:rPr lang="ru-RU" sz="2400" dirty="0" smtClean="0">
                <a:latin typeface="Arial Black" panose="020B0A04020102020204" pitchFamily="34" charset="0"/>
              </a:rPr>
              <a:t>бята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063098"/>
            <a:ext cx="2184672" cy="207543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588224" y="3175774"/>
            <a:ext cx="2003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 Black" panose="020B0A04020102020204" pitchFamily="34" charset="0"/>
              </a:rPr>
              <a:t>Ул</a:t>
            </a:r>
            <a:r>
              <a:rPr lang="ru-RU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и</a:t>
            </a:r>
            <a:r>
              <a:rPr lang="ru-RU" sz="2400" dirty="0" smtClean="0">
                <a:latin typeface="Arial Black" panose="020B0A04020102020204" pitchFamily="34" charset="0"/>
              </a:rPr>
              <a:t>ца</a:t>
            </a:r>
            <a:r>
              <a:rPr lang="ru-RU" dirty="0" smtClean="0"/>
              <a:t> </a:t>
            </a:r>
            <a:endParaRPr lang="ru-RU" dirty="0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V="1">
            <a:off x="2160588" y="2994207"/>
            <a:ext cx="214312" cy="214313"/>
          </a:xfrm>
          <a:prstGeom prst="line">
            <a:avLst/>
          </a:prstGeom>
          <a:ln cmpd="sng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6755023" y="3053337"/>
            <a:ext cx="214312" cy="214313"/>
          </a:xfrm>
          <a:prstGeom prst="line">
            <a:avLst/>
          </a:prstGeom>
          <a:ln cmpd="sng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1620528" y="5824527"/>
            <a:ext cx="214312" cy="214313"/>
          </a:xfrm>
          <a:prstGeom prst="line">
            <a:avLst/>
          </a:prstGeom>
          <a:ln cmpd="sng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6427659" y="5614428"/>
            <a:ext cx="214312" cy="214313"/>
          </a:xfrm>
          <a:prstGeom prst="line">
            <a:avLst/>
          </a:prstGeom>
          <a:ln cmpd="sng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092835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5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827584" y="404664"/>
            <a:ext cx="77048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Мнемоника (с греческого – искусство запоминания)</a:t>
            </a:r>
            <a:endParaRPr lang="ru-RU" sz="3200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1609146"/>
            <a:ext cx="34563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Приём «</a:t>
            </a:r>
            <a:r>
              <a:rPr lang="ru-RU" sz="28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Уярчение</a:t>
            </a:r>
            <a:r>
              <a:rPr lang="ru-RU" sz="28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 </a:t>
            </a: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 </a:t>
            </a:r>
            <a:endParaRPr lang="ru-RU" sz="2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75856" y="1268760"/>
            <a:ext cx="46085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err="1" smtClean="0">
                <a:latin typeface="Arial Black" panose="020B0A04020102020204" pitchFamily="34" charset="0"/>
              </a:rPr>
              <a:t>яг</a:t>
            </a:r>
            <a:r>
              <a:rPr lang="ru-RU" sz="6000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О</a:t>
            </a:r>
            <a:r>
              <a:rPr lang="ru-RU" sz="6000" dirty="0" err="1" smtClean="0">
                <a:latin typeface="Arial Black" panose="020B0A04020102020204" pitchFamily="34" charset="0"/>
              </a:rPr>
              <a:t>да</a:t>
            </a:r>
            <a:endParaRPr lang="ru-RU" sz="6000" dirty="0">
              <a:latin typeface="Arial Black" panose="020B0A04020102020204" pitchFamily="34" charset="0"/>
            </a:endParaRPr>
          </a:p>
        </p:txBody>
      </p:sp>
      <p:pic>
        <p:nvPicPr>
          <p:cNvPr id="12" name="Рисунок 11" descr="https://resh.edu.ru/uploads/lesson_extract/3552/20190731152758/OEBPS/objects/c_russ_2_46_1/15a7e837-7216-4d3a-b527-fce880b56ed7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72" b="7940"/>
          <a:stretch/>
        </p:blipFill>
        <p:spPr bwMode="auto">
          <a:xfrm>
            <a:off x="4571999" y="2284423"/>
            <a:ext cx="3092219" cy="148424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Прямоугольник 9"/>
          <p:cNvSpPr/>
          <p:nvPr/>
        </p:nvSpPr>
        <p:spPr>
          <a:xfrm>
            <a:off x="611560" y="2492896"/>
            <a:ext cx="39563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Приём «</a:t>
            </a:r>
            <a:r>
              <a:rPr lang="ru-RU" sz="28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Выдели</a:t>
            </a:r>
            <a:r>
              <a:rPr lang="ru-RU" sz="2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слово</a:t>
            </a: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 -  </a:t>
            </a:r>
            <a:endParaRPr lang="ru-RU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11560" y="4383060"/>
            <a:ext cx="40111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Приём «Этимология</a:t>
            </a: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 - </a:t>
            </a:r>
            <a:endParaRPr lang="ru-RU" sz="2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5" name="Рисунок 14" descr="https://resh.edu.ru/uploads/lesson_extract/3552/20190731152758/OEBPS/objects/c_russ_2_46_1/86f2a150-10cc-4a88-b476-870e24b09909.pn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106" b="12593"/>
          <a:stretch/>
        </p:blipFill>
        <p:spPr bwMode="auto">
          <a:xfrm>
            <a:off x="4567899" y="4437112"/>
            <a:ext cx="3096319" cy="10081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5345462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1" grpId="0"/>
      <p:bldP spid="10" grpId="0"/>
      <p:bldP spid="1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306</Words>
  <Application>Microsoft Office PowerPoint</Application>
  <PresentationFormat>Экран (4:3)</PresentationFormat>
  <Paragraphs>96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Arial Black</vt:lpstr>
      <vt:lpstr>Calibri</vt:lpstr>
      <vt:lpstr>Times New Roman</vt:lpstr>
      <vt:lpstr>Тема Office</vt:lpstr>
      <vt:lpstr>Презентация PowerPoint</vt:lpstr>
      <vt:lpstr>Презентация PowerPoint</vt:lpstr>
      <vt:lpstr>Игра «Собери слоги»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пк</dc:creator>
  <cp:lastModifiedBy>mkousosh4.4@gmail.com</cp:lastModifiedBy>
  <cp:revision>38</cp:revision>
  <dcterms:created xsi:type="dcterms:W3CDTF">2017-11-20T16:48:21Z</dcterms:created>
  <dcterms:modified xsi:type="dcterms:W3CDTF">2025-01-20T13:37:42Z</dcterms:modified>
</cp:coreProperties>
</file>