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Carelia" panose="020B0604020202020204" charset="-52"/>
      <p:regular r:id="rId19"/>
    </p:embeddedFont>
    <p:embeddedFont>
      <p:font typeface="Fira Sans Bold" panose="020B0604020202020204" charset="0"/>
      <p:regular r:id="rId20"/>
    </p:embeddedFont>
    <p:embeddedFont>
      <p:font typeface="Chiller" panose="04020404031007020602" pitchFamily="82" charset="0"/>
      <p:regular r:id="rId21"/>
    </p:embeddedFont>
    <p:embeddedFont>
      <p:font typeface="Glacial Indifference" panose="020B0604020202020204" charset="0"/>
      <p:regular r:id="rId22"/>
    </p:embeddedFont>
    <p:embeddedFont>
      <p:font typeface="Glacial Indifference Bold" panose="020B0604020202020204" charset="0"/>
      <p:regular r:id="rId23"/>
    </p:embeddedFont>
    <p:embeddedFont>
      <p:font typeface="Century751 No2 BT" panose="02040604050505020204" pitchFamily="18" charset="0"/>
      <p:regular r:id="rId24"/>
      <p:bold r:id="rId25"/>
      <p:italic r:id="rId26"/>
      <p:boldItalic r:id="rId27"/>
    </p:embeddedFont>
    <p:embeddedFont>
      <p:font typeface="DeVinne Txt BT" panose="02020604070705020303" pitchFamily="18" charset="0"/>
      <p:regular r:id="rId28"/>
    </p:embeddedFont>
    <p:embeddedFont>
      <p:font typeface="Arimo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0" autoAdjust="0"/>
    <p:restoredTop sz="94073" autoAdjust="0"/>
  </p:normalViewPr>
  <p:slideViewPr>
    <p:cSldViewPr>
      <p:cViewPr varScale="1">
        <p:scale>
          <a:sx n="56" d="100"/>
          <a:sy n="56" d="100"/>
        </p:scale>
        <p:origin x="282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73234" y="8373454"/>
            <a:ext cx="4446467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-3779105" y="4005194"/>
            <a:ext cx="10287000" cy="2276612"/>
          </a:xfrm>
          <a:custGeom>
            <a:avLst/>
            <a:gdLst/>
            <a:ahLst/>
            <a:cxnLst/>
            <a:rect l="l" t="t" r="r" b="b"/>
            <a:pathLst>
              <a:path w="10287000" h="2276612">
                <a:moveTo>
                  <a:pt x="0" y="0"/>
                </a:moveTo>
                <a:lnTo>
                  <a:pt x="10287000" y="0"/>
                </a:lnTo>
                <a:lnTo>
                  <a:pt x="10287000" y="2276612"/>
                </a:lnTo>
                <a:lnTo>
                  <a:pt x="0" y="227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309" b="-253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92941" y="70724"/>
            <a:ext cx="2213327" cy="1395511"/>
          </a:xfrm>
          <a:custGeom>
            <a:avLst/>
            <a:gdLst/>
            <a:ahLst/>
            <a:cxnLst/>
            <a:rect l="l" t="t" r="r" b="b"/>
            <a:pathLst>
              <a:path w="1991794" h="1317903">
                <a:moveTo>
                  <a:pt x="0" y="0"/>
                </a:moveTo>
                <a:lnTo>
                  <a:pt x="1991793" y="0"/>
                </a:lnTo>
                <a:lnTo>
                  <a:pt x="1991793" y="1317903"/>
                </a:lnTo>
                <a:lnTo>
                  <a:pt x="0" y="1317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41523" y="3924300"/>
            <a:ext cx="9329490" cy="434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6217">
                <a:solidFill>
                  <a:srgbClr val="F6F6F6"/>
                </a:solidFill>
                <a:latin typeface="Carelia"/>
                <a:ea typeface="Carelia"/>
                <a:cs typeface="Carelia"/>
                <a:sym typeface="Carelia"/>
              </a:rPr>
              <a:t>ПАТРИОТИЧЕСКОЕ ВОСПИТАНИЕ </a:t>
            </a:r>
            <a:endParaRPr lang="ru-RU" sz="6217" smtClean="0">
              <a:solidFill>
                <a:srgbClr val="F6F6F6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algn="ctr">
              <a:lnSpc>
                <a:spcPts val="6839"/>
              </a:lnSpc>
            </a:pPr>
            <a:r>
              <a:rPr lang="en-US" sz="6217" smtClean="0">
                <a:solidFill>
                  <a:srgbClr val="F6F6F6"/>
                </a:solidFill>
                <a:latin typeface="Carelia"/>
                <a:ea typeface="Carelia"/>
                <a:cs typeface="Carelia"/>
                <a:sym typeface="Carelia"/>
              </a:rPr>
              <a:t>НА </a:t>
            </a:r>
            <a:r>
              <a:rPr lang="en-US" sz="6217">
                <a:solidFill>
                  <a:srgbClr val="F6F6F6"/>
                </a:solidFill>
                <a:latin typeface="Carelia"/>
                <a:ea typeface="Carelia"/>
                <a:cs typeface="Carelia"/>
                <a:sym typeface="Carelia"/>
              </a:rPr>
              <a:t>УРОКАХ ИЗОБРАЗИТЕЛЬНОГО ИСКУССТВА</a:t>
            </a:r>
          </a:p>
        </p:txBody>
      </p:sp>
      <p:sp>
        <p:nvSpPr>
          <p:cNvPr id="6" name="Freeform 6"/>
          <p:cNvSpPr/>
          <p:nvPr/>
        </p:nvSpPr>
        <p:spPr>
          <a:xfrm>
            <a:off x="11662810" y="148333"/>
            <a:ext cx="6466789" cy="9990334"/>
          </a:xfrm>
          <a:custGeom>
            <a:avLst/>
            <a:gdLst/>
            <a:ahLst/>
            <a:cxnLst/>
            <a:rect l="l" t="t" r="r" b="b"/>
            <a:pathLst>
              <a:path w="6466789" h="9990334">
                <a:moveTo>
                  <a:pt x="0" y="0"/>
                </a:moveTo>
                <a:lnTo>
                  <a:pt x="6466789" y="0"/>
                </a:lnTo>
                <a:lnTo>
                  <a:pt x="6466789" y="9990334"/>
                </a:lnTo>
                <a:lnTo>
                  <a:pt x="0" y="9990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580" b="-324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37910" y="8373454"/>
            <a:ext cx="82637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32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руководители</a:t>
            </a:r>
            <a:r>
              <a:rPr lang="en-US" sz="32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endParaRPr lang="ru-RU" sz="3200" smtClean="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499"/>
              </a:lnSpc>
            </a:pPr>
            <a:r>
              <a:rPr lang="en-US" sz="32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Коваленко </a:t>
            </a:r>
            <a:r>
              <a:rPr lang="en-US" sz="32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Светлана Николаевна</a:t>
            </a:r>
          </a:p>
          <a:p>
            <a:pPr algn="ctr">
              <a:lnSpc>
                <a:spcPts val="3499"/>
              </a:lnSpc>
            </a:pPr>
            <a:r>
              <a:rPr lang="en-US" sz="32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32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Янченко </a:t>
            </a:r>
            <a:r>
              <a:rPr lang="en-US" sz="32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Дина Николаевна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00878" y="1491221"/>
            <a:ext cx="81973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Государственное учреждение образования</a:t>
            </a:r>
          </a:p>
          <a:p>
            <a:pPr algn="ctr"/>
            <a:r>
              <a:rPr lang="ru-RU" sz="24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«</a:t>
            </a:r>
            <a:r>
              <a:rPr lang="en-US" sz="24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Могилевская </a:t>
            </a:r>
            <a:r>
              <a:rPr lang="en-US" sz="24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детская школа искусств № 1 </a:t>
            </a:r>
          </a:p>
          <a:p>
            <a:pPr algn="ctr"/>
            <a:r>
              <a:rPr lang="en-US" sz="24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имени </a:t>
            </a:r>
            <a:r>
              <a:rPr lang="en-US" sz="24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И.М.Лученка</a:t>
            </a:r>
            <a:r>
              <a:rPr lang="ru-RU" sz="24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»</a:t>
            </a:r>
          </a:p>
          <a:p>
            <a:pPr algn="ctr"/>
            <a:endParaRPr lang="ru-RU" sz="24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/>
            <a:r>
              <a:rPr lang="ru-RU" sz="24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Арт студия «Аист»</a:t>
            </a:r>
            <a:endParaRPr lang="en-US" sz="24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27" y="190500"/>
            <a:ext cx="1279111" cy="1269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74320" y="551251"/>
            <a:ext cx="11707643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474320" y="1922851"/>
            <a:ext cx="11707643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4229387" y="2031314"/>
            <a:ext cx="3730241" cy="4973654"/>
          </a:xfrm>
          <a:custGeom>
            <a:avLst/>
            <a:gdLst/>
            <a:ahLst/>
            <a:cxnLst/>
            <a:rect l="l" t="t" r="r" b="b"/>
            <a:pathLst>
              <a:path w="3730241" h="4973654">
                <a:moveTo>
                  <a:pt x="0" y="0"/>
                </a:moveTo>
                <a:lnTo>
                  <a:pt x="3730241" y="0"/>
                </a:lnTo>
                <a:lnTo>
                  <a:pt x="3730241" y="4973654"/>
                </a:lnTo>
                <a:lnTo>
                  <a:pt x="0" y="4973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84179" y="1964451"/>
            <a:ext cx="2173758" cy="2898344"/>
          </a:xfrm>
          <a:custGeom>
            <a:avLst/>
            <a:gdLst/>
            <a:ahLst/>
            <a:cxnLst/>
            <a:rect l="l" t="t" r="r" b="b"/>
            <a:pathLst>
              <a:path w="2173758" h="2898344">
                <a:moveTo>
                  <a:pt x="0" y="0"/>
                </a:moveTo>
                <a:lnTo>
                  <a:pt x="2173758" y="0"/>
                </a:lnTo>
                <a:lnTo>
                  <a:pt x="2173758" y="2898344"/>
                </a:lnTo>
                <a:lnTo>
                  <a:pt x="0" y="2898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34645" y="5839748"/>
            <a:ext cx="4337416" cy="4027374"/>
          </a:xfrm>
          <a:custGeom>
            <a:avLst/>
            <a:gdLst/>
            <a:ahLst/>
            <a:cxnLst/>
            <a:rect l="l" t="t" r="r" b="b"/>
            <a:pathLst>
              <a:path w="4337416" h="4027374">
                <a:moveTo>
                  <a:pt x="0" y="0"/>
                </a:moveTo>
                <a:lnTo>
                  <a:pt x="4337417" y="0"/>
                </a:lnTo>
                <a:lnTo>
                  <a:pt x="4337417" y="4027374"/>
                </a:lnTo>
                <a:lnTo>
                  <a:pt x="0" y="4027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147" b="-563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93360" y="5015195"/>
            <a:ext cx="7217597" cy="4851927"/>
          </a:xfrm>
          <a:custGeom>
            <a:avLst/>
            <a:gdLst/>
            <a:ahLst/>
            <a:cxnLst/>
            <a:rect l="l" t="t" r="r" b="b"/>
            <a:pathLst>
              <a:path w="7217597" h="4851927">
                <a:moveTo>
                  <a:pt x="0" y="0"/>
                </a:moveTo>
                <a:lnTo>
                  <a:pt x="7217597" y="0"/>
                </a:lnTo>
                <a:lnTo>
                  <a:pt x="7217597" y="4851927"/>
                </a:lnTo>
                <a:lnTo>
                  <a:pt x="0" y="4851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854" b="-179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02159" y="1964451"/>
            <a:ext cx="1416002" cy="1540592"/>
          </a:xfrm>
          <a:custGeom>
            <a:avLst/>
            <a:gdLst/>
            <a:ahLst/>
            <a:cxnLst/>
            <a:rect l="l" t="t" r="r" b="b"/>
            <a:pathLst>
              <a:path w="1416002" h="1540592">
                <a:moveTo>
                  <a:pt x="0" y="0"/>
                </a:moveTo>
                <a:lnTo>
                  <a:pt x="1416002" y="0"/>
                </a:lnTo>
                <a:lnTo>
                  <a:pt x="1416002" y="1540592"/>
                </a:lnTo>
                <a:lnTo>
                  <a:pt x="0" y="1540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519" b="-3988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91780" y="7224043"/>
            <a:ext cx="3767848" cy="2394631"/>
          </a:xfrm>
          <a:custGeom>
            <a:avLst/>
            <a:gdLst/>
            <a:ahLst/>
            <a:cxnLst/>
            <a:rect l="l" t="t" r="r" b="b"/>
            <a:pathLst>
              <a:path w="3767848" h="2394631">
                <a:moveTo>
                  <a:pt x="0" y="0"/>
                </a:moveTo>
                <a:lnTo>
                  <a:pt x="3767848" y="0"/>
                </a:lnTo>
                <a:lnTo>
                  <a:pt x="3767848" y="2394631"/>
                </a:lnTo>
                <a:lnTo>
                  <a:pt x="0" y="2394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2276" b="-9744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8353" y="6685128"/>
            <a:ext cx="1772467" cy="2796420"/>
          </a:xfrm>
          <a:custGeom>
            <a:avLst/>
            <a:gdLst/>
            <a:ahLst/>
            <a:cxnLst/>
            <a:rect l="l" t="t" r="r" b="b"/>
            <a:pathLst>
              <a:path w="1772467" h="2796420">
                <a:moveTo>
                  <a:pt x="0" y="0"/>
                </a:moveTo>
                <a:lnTo>
                  <a:pt x="1772467" y="0"/>
                </a:lnTo>
                <a:lnTo>
                  <a:pt x="1772467" y="2796419"/>
                </a:lnTo>
                <a:lnTo>
                  <a:pt x="0" y="279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302" t="-18080" r="-8795" b="-2400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97744" y="225066"/>
            <a:ext cx="5045358" cy="5474580"/>
          </a:xfrm>
          <a:custGeom>
            <a:avLst/>
            <a:gdLst/>
            <a:ahLst/>
            <a:cxnLst/>
            <a:rect l="l" t="t" r="r" b="b"/>
            <a:pathLst>
              <a:path w="5045358" h="5474580">
                <a:moveTo>
                  <a:pt x="0" y="0"/>
                </a:moveTo>
                <a:lnTo>
                  <a:pt x="5045358" y="0"/>
                </a:lnTo>
                <a:lnTo>
                  <a:pt x="5045358" y="5474579"/>
                </a:lnTo>
                <a:lnTo>
                  <a:pt x="0" y="54745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079" b="-875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82896" y="1994289"/>
            <a:ext cx="6003422" cy="280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0"/>
              </a:lnSpc>
            </a:pPr>
            <a:r>
              <a:rPr lang="en-US" sz="3415">
                <a:solidFill>
                  <a:srgbClr val="4F842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Городские</a:t>
            </a:r>
          </a:p>
          <a:p>
            <a:pPr algn="l">
              <a:lnSpc>
                <a:spcPts val="4440"/>
              </a:lnSpc>
            </a:pPr>
            <a:r>
              <a:rPr lang="en-US" sz="3415">
                <a:solidFill>
                  <a:srgbClr val="4F842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Региональные</a:t>
            </a:r>
          </a:p>
          <a:p>
            <a:pPr algn="l">
              <a:lnSpc>
                <a:spcPts val="4440"/>
              </a:lnSpc>
            </a:pPr>
            <a:r>
              <a:rPr lang="en-US" sz="3415">
                <a:solidFill>
                  <a:srgbClr val="4F842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</a:t>
            </a:r>
            <a:r>
              <a:rPr lang="en-US" sz="3415">
                <a:solidFill>
                  <a:srgbClr val="4F842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Областные</a:t>
            </a:r>
          </a:p>
          <a:p>
            <a:pPr algn="l">
              <a:lnSpc>
                <a:spcPts val="4440"/>
              </a:lnSpc>
            </a:pPr>
            <a:r>
              <a:rPr lang="en-US" sz="3415">
                <a:solidFill>
                  <a:srgbClr val="4F842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  </a:t>
            </a:r>
            <a:r>
              <a:rPr lang="en-US" sz="3415">
                <a:solidFill>
                  <a:srgbClr val="4F842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Республиканские</a:t>
            </a:r>
          </a:p>
          <a:p>
            <a:pPr algn="l">
              <a:lnSpc>
                <a:spcPts val="4440"/>
              </a:lnSpc>
            </a:pPr>
            <a:r>
              <a:rPr lang="en-US" sz="3415">
                <a:solidFill>
                  <a:srgbClr val="4F842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          Международные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43102" y="996538"/>
            <a:ext cx="12705754" cy="81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7"/>
              </a:lnSpc>
            </a:pPr>
            <a:r>
              <a:rPr lang="en-US" sz="8621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Конкурсные </a:t>
            </a:r>
            <a:r>
              <a:rPr lang="en-US" sz="8621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испытания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97695" y="1028700"/>
            <a:ext cx="392597" cy="39259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0" y="408848"/>
            <a:ext cx="182880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564290" y="5793800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564290" y="6639616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564290" y="7530670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564290" y="6853929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64290" y="7687833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45174" y="8688696"/>
            <a:ext cx="9542826" cy="959675"/>
          </a:xfrm>
          <a:custGeom>
            <a:avLst/>
            <a:gdLst/>
            <a:ahLst/>
            <a:cxnLst/>
            <a:rect l="l" t="t" r="r" b="b"/>
            <a:pathLst>
              <a:path w="11304402" h="959675">
                <a:moveTo>
                  <a:pt x="0" y="0"/>
                </a:moveTo>
                <a:lnTo>
                  <a:pt x="11304402" y="0"/>
                </a:lnTo>
                <a:lnTo>
                  <a:pt x="11304402" y="959675"/>
                </a:lnTo>
                <a:lnTo>
                  <a:pt x="0" y="959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64290" y="5242115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4290" y="6030781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3947" y="2460042"/>
            <a:ext cx="8498014" cy="7532167"/>
          </a:xfrm>
          <a:custGeom>
            <a:avLst/>
            <a:gdLst/>
            <a:ahLst/>
            <a:cxnLst/>
            <a:rect l="l" t="t" r="r" b="b"/>
            <a:pathLst>
              <a:path w="8498014" h="7532167">
                <a:moveTo>
                  <a:pt x="0" y="0"/>
                </a:moveTo>
                <a:lnTo>
                  <a:pt x="8498014" y="0"/>
                </a:lnTo>
                <a:lnTo>
                  <a:pt x="8498014" y="7532167"/>
                </a:lnTo>
                <a:lnTo>
                  <a:pt x="0" y="7532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19708" y="2686753"/>
            <a:ext cx="1025466" cy="795597"/>
          </a:xfrm>
          <a:custGeom>
            <a:avLst/>
            <a:gdLst/>
            <a:ahLst/>
            <a:cxnLst/>
            <a:rect l="l" t="t" r="r" b="b"/>
            <a:pathLst>
              <a:path w="1025466" h="795597">
                <a:moveTo>
                  <a:pt x="0" y="0"/>
                </a:moveTo>
                <a:lnTo>
                  <a:pt x="1025466" y="0"/>
                </a:lnTo>
                <a:lnTo>
                  <a:pt x="1025466" y="795597"/>
                </a:lnTo>
                <a:lnTo>
                  <a:pt x="0" y="79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145823" y="7707682"/>
            <a:ext cx="6045567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Встречи с ветеранами</a:t>
            </a:r>
            <a:r>
              <a:rPr lang="en-US" sz="230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45823" y="5213540"/>
            <a:ext cx="604556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Мастер-классы</a:t>
            </a:r>
            <a:r>
              <a:rPr lang="en-US" sz="230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ru-RU" sz="2300" smtClean="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«</a:t>
            </a:r>
            <a:r>
              <a:rPr lang="en-US" sz="2300" smtClean="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Птицы Победы</a:t>
            </a:r>
            <a:r>
              <a:rPr lang="ru-RU" sz="2300" smtClean="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»</a:t>
            </a:r>
            <a:r>
              <a:rPr lang="en-US" sz="2300" smtClean="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  <a:endParaRPr lang="en-US" sz="2300">
              <a:solidFill>
                <a:srgbClr val="F6F6F6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145823" y="6002206"/>
            <a:ext cx="604556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Рисунок на асфальте</a:t>
            </a:r>
            <a:r>
              <a:rPr lang="en-US" sz="2300">
                <a:solidFill>
                  <a:srgbClr val="F6F6F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45823" y="6788355"/>
            <a:ext cx="604556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Стихи. Театрализованные представления.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61510" y="585025"/>
            <a:ext cx="8135267" cy="420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Память о героях Великой Отечественной войны бережно хранится в каждом уголке нашей страны. Обелиски, памятники и мемориалы - это не просто сооружения из камня и металла, это места силы, скорби и гордости.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en-US" sz="23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22 июня 1941 года - День памяти и скорби — день начала Великой Отечественной войны. </a:t>
            </a:r>
            <a:endParaRPr lang="ru-RU" sz="2300" smtClean="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“</a:t>
            </a: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Дети мира-детям войны!” - мы помним, чтим память погибших за мир, в котором мы живем! </a:t>
            </a:r>
            <a:endParaRPr lang="ru-RU" sz="2300" smtClean="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3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Мы </a:t>
            </a: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благодарны им за светлое мирное небо. 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en-US" sz="23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1813976" y="923198"/>
            <a:ext cx="132637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Патриотические</a:t>
            </a: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99B83C"/>
                </a:solidFill>
                <a:latin typeface="Arimo"/>
                <a:ea typeface="Arimo"/>
                <a:cs typeface="Arimo"/>
                <a:sym typeface="Arimo"/>
              </a:rPr>
              <a:t>акции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91997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2211926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9182100"/>
            <a:ext cx="18288000" cy="738016"/>
            <a:chOff x="0" y="0"/>
            <a:chExt cx="33256850" cy="984022"/>
          </a:xfrm>
        </p:grpSpPr>
        <p:sp>
          <p:nvSpPr>
            <p:cNvPr id="5" name="Freeform 5"/>
            <p:cNvSpPr/>
            <p:nvPr/>
          </p:nvSpPr>
          <p:spPr>
            <a:xfrm>
              <a:off x="0" y="42921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085617" y="2146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6" y="0"/>
                  </a:lnTo>
                  <a:lnTo>
                    <a:pt x="11085616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2171233" y="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453646" y="491997"/>
            <a:ext cx="7625179" cy="8440084"/>
          </a:xfrm>
          <a:custGeom>
            <a:avLst/>
            <a:gdLst/>
            <a:ahLst/>
            <a:cxnLst/>
            <a:rect l="l" t="t" r="r" b="b"/>
            <a:pathLst>
              <a:path w="7625179" h="8440084">
                <a:moveTo>
                  <a:pt x="0" y="0"/>
                </a:moveTo>
                <a:lnTo>
                  <a:pt x="7625179" y="0"/>
                </a:lnTo>
                <a:lnTo>
                  <a:pt x="7625179" y="8440084"/>
                </a:lnTo>
                <a:lnTo>
                  <a:pt x="0" y="8440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440655" y="854461"/>
            <a:ext cx="132637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Патриотические</a:t>
            </a: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99B83C"/>
                </a:solidFill>
                <a:latin typeface="Arimo"/>
                <a:ea typeface="Arimo"/>
                <a:cs typeface="Arimo"/>
                <a:sym typeface="Arimo"/>
              </a:rPr>
              <a:t>акции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4800" y="2347981"/>
            <a:ext cx="10045491" cy="631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55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 рамках реализации патриотического воспитания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ученики участвует в митингах, мероприятиях и акциях, приуроченных к знаковым событиям истории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Республики Беларусь, событиям Могилевского района, имеющим особое историческое и 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общественно-политическое значение. 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Важно слышать молодёжь и её мнение. 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Поэтому традиционными являются проведение культурных акций и открытых диалогов с молодёжью, на которых молодым людям предоставляется возможность заявить о своей жизненной позиции, раскрыть роль молодёжи в развитии страны и формировании мировоззрения нового поколения.</a:t>
            </a:r>
          </a:p>
          <a:p>
            <a:pPr algn="ctr">
              <a:lnSpc>
                <a:spcPts val="3316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На постоянной основе реализуются проекты, направленные на формирование уважительного отношения к государственным символам Республики Беларусь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78183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907738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9480330"/>
            <a:ext cx="8314213" cy="705826"/>
          </a:xfrm>
          <a:custGeom>
            <a:avLst/>
            <a:gdLst/>
            <a:ahLst/>
            <a:cxnLst/>
            <a:rect l="l" t="t" r="r" b="b"/>
            <a:pathLst>
              <a:path w="8314213" h="705826">
                <a:moveTo>
                  <a:pt x="0" y="0"/>
                </a:moveTo>
                <a:lnTo>
                  <a:pt x="8314213" y="0"/>
                </a:lnTo>
                <a:lnTo>
                  <a:pt x="8314213" y="705826"/>
                </a:lnTo>
                <a:lnTo>
                  <a:pt x="0" y="70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14213" y="9480330"/>
            <a:ext cx="8314213" cy="705826"/>
          </a:xfrm>
          <a:custGeom>
            <a:avLst/>
            <a:gdLst/>
            <a:ahLst/>
            <a:cxnLst/>
            <a:rect l="l" t="t" r="r" b="b"/>
            <a:pathLst>
              <a:path w="8314213" h="705826">
                <a:moveTo>
                  <a:pt x="0" y="0"/>
                </a:moveTo>
                <a:lnTo>
                  <a:pt x="8314212" y="0"/>
                </a:lnTo>
                <a:lnTo>
                  <a:pt x="8314212" y="705826"/>
                </a:lnTo>
                <a:lnTo>
                  <a:pt x="0" y="70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8425" y="9480330"/>
            <a:ext cx="8314213" cy="705826"/>
          </a:xfrm>
          <a:custGeom>
            <a:avLst/>
            <a:gdLst/>
            <a:ahLst/>
            <a:cxnLst/>
            <a:rect l="l" t="t" r="r" b="b"/>
            <a:pathLst>
              <a:path w="8314213" h="705826">
                <a:moveTo>
                  <a:pt x="0" y="0"/>
                </a:moveTo>
                <a:lnTo>
                  <a:pt x="8314213" y="0"/>
                </a:lnTo>
                <a:lnTo>
                  <a:pt x="8314213" y="705826"/>
                </a:lnTo>
                <a:lnTo>
                  <a:pt x="0" y="70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23337" y="6058414"/>
            <a:ext cx="8197357" cy="3199886"/>
          </a:xfrm>
          <a:custGeom>
            <a:avLst/>
            <a:gdLst/>
            <a:ahLst/>
            <a:cxnLst/>
            <a:rect l="l" t="t" r="r" b="b"/>
            <a:pathLst>
              <a:path w="8197357" h="3199886">
                <a:moveTo>
                  <a:pt x="0" y="0"/>
                </a:moveTo>
                <a:lnTo>
                  <a:pt x="8197357" y="0"/>
                </a:lnTo>
                <a:lnTo>
                  <a:pt x="8197357" y="3199886"/>
                </a:lnTo>
                <a:lnTo>
                  <a:pt x="0" y="319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955" b="-2414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64667" y="6058414"/>
            <a:ext cx="3179333" cy="3199886"/>
          </a:xfrm>
          <a:custGeom>
            <a:avLst/>
            <a:gdLst/>
            <a:ahLst/>
            <a:cxnLst/>
            <a:rect l="l" t="t" r="r" b="b"/>
            <a:pathLst>
              <a:path w="3179333" h="3199886">
                <a:moveTo>
                  <a:pt x="0" y="0"/>
                </a:moveTo>
                <a:lnTo>
                  <a:pt x="3179333" y="0"/>
                </a:lnTo>
                <a:lnTo>
                  <a:pt x="3179333" y="3199886"/>
                </a:lnTo>
                <a:lnTo>
                  <a:pt x="0" y="319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123" b="-1342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6699" y="6128411"/>
            <a:ext cx="3659815" cy="3287698"/>
          </a:xfrm>
          <a:custGeom>
            <a:avLst/>
            <a:gdLst/>
            <a:ahLst/>
            <a:cxnLst/>
            <a:rect l="l" t="t" r="r" b="b"/>
            <a:pathLst>
              <a:path w="3659815" h="3287698">
                <a:moveTo>
                  <a:pt x="0" y="0"/>
                </a:moveTo>
                <a:lnTo>
                  <a:pt x="3659816" y="0"/>
                </a:lnTo>
                <a:lnTo>
                  <a:pt x="3659816" y="3287698"/>
                </a:lnTo>
                <a:lnTo>
                  <a:pt x="0" y="3287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932" b="-275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06077" y="278183"/>
            <a:ext cx="7514617" cy="5432368"/>
          </a:xfrm>
          <a:custGeom>
            <a:avLst/>
            <a:gdLst/>
            <a:ahLst/>
            <a:cxnLst/>
            <a:rect l="l" t="t" r="r" b="b"/>
            <a:pathLst>
              <a:path w="7514617" h="5432368">
                <a:moveTo>
                  <a:pt x="0" y="0"/>
                </a:moveTo>
                <a:lnTo>
                  <a:pt x="7514617" y="0"/>
                </a:lnTo>
                <a:lnTo>
                  <a:pt x="7514617" y="5432367"/>
                </a:lnTo>
                <a:lnTo>
                  <a:pt x="0" y="5432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18" r="-421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24078" y="539115"/>
            <a:ext cx="9189732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Патриотические</a:t>
            </a: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99B83C"/>
                </a:solidFill>
                <a:latin typeface="Arimo"/>
                <a:ea typeface="Arimo"/>
                <a:cs typeface="Arimo"/>
                <a:sym typeface="Arimo"/>
              </a:rPr>
              <a:t>акции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126" y="2327107"/>
            <a:ext cx="10173029" cy="395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641" lvl="1" indent="-239821" algn="l">
              <a:lnSpc>
                <a:spcPts val="2888"/>
              </a:lnSpc>
              <a:spcBef>
                <a:spcPct val="0"/>
              </a:spcBef>
              <a:buFont typeface="Arial"/>
              <a:buChar char="•"/>
            </a:pPr>
            <a:r>
              <a:rPr lang="en-US" sz="2221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Ежегодно многочисленные площадки  готовятся к празднованию Великой Победы, торговые центры, парки, ожидающие гостей в этот важный день.</a:t>
            </a:r>
          </a:p>
          <a:p>
            <a:pPr marL="479641" lvl="1" indent="-239821" algn="l">
              <a:lnSpc>
                <a:spcPts val="2888"/>
              </a:lnSpc>
              <a:spcBef>
                <a:spcPct val="0"/>
              </a:spcBef>
              <a:buFont typeface="Arial"/>
              <a:buChar char="•"/>
            </a:pPr>
            <a:r>
              <a:rPr lang="en-US" sz="2221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Мы проводим тематические </a:t>
            </a:r>
            <a:r>
              <a:rPr lang="en-US" sz="2221" b="1" err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мастер-классы</a:t>
            </a:r>
            <a:r>
              <a:rPr lang="en-US" sz="2221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 с символикой Дня Победы, значимого праздника для всех.</a:t>
            </a:r>
          </a:p>
          <a:p>
            <a:pPr marL="479641" lvl="1" indent="-239821" algn="l">
              <a:lnSpc>
                <a:spcPts val="2888"/>
              </a:lnSpc>
              <a:spcBef>
                <a:spcPct val="0"/>
              </a:spcBef>
              <a:buFont typeface="Arial"/>
              <a:buChar char="•"/>
            </a:pPr>
            <a:r>
              <a:rPr lang="en-US" sz="2221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Мастер-классы в тематике «День Победы» подходят для детей и взрослых, возможно проведение на улице в парке.</a:t>
            </a:r>
          </a:p>
          <a:p>
            <a:pPr marL="479641" lvl="1" indent="-239821" algn="l">
              <a:lnSpc>
                <a:spcPts val="2888"/>
              </a:lnSpc>
              <a:spcBef>
                <a:spcPct val="0"/>
              </a:spcBef>
              <a:buFont typeface="Arial"/>
              <a:buChar char="•"/>
            </a:pPr>
            <a:r>
              <a:rPr lang="en-US" sz="2221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Главное преимущество мастер-класса как развлечения на 9 мая – каждый участник унесет с собой памятный подарок с символикой великого праздника.</a:t>
            </a:r>
          </a:p>
          <a:p>
            <a:pPr algn="ctr">
              <a:lnSpc>
                <a:spcPts val="1716"/>
              </a:lnSpc>
              <a:spcBef>
                <a:spcPct val="0"/>
              </a:spcBef>
            </a:pPr>
            <a:endParaRPr lang="en-US" sz="2221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90800" y="2004609"/>
            <a:ext cx="6150920" cy="39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3200" b="1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Мастер-класс “Птицы Победы”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7600" y="9194406"/>
            <a:ext cx="24942638" cy="738016"/>
            <a:chOff x="0" y="0"/>
            <a:chExt cx="33256850" cy="984022"/>
          </a:xfrm>
        </p:grpSpPr>
        <p:sp>
          <p:nvSpPr>
            <p:cNvPr id="3" name="Freeform 3"/>
            <p:cNvSpPr/>
            <p:nvPr/>
          </p:nvSpPr>
          <p:spPr>
            <a:xfrm>
              <a:off x="0" y="42921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085617" y="2146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6" y="0"/>
                  </a:lnTo>
                  <a:lnTo>
                    <a:pt x="11085616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171233" y="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995964" y="1029029"/>
            <a:ext cx="6927017" cy="6927017"/>
          </a:xfrm>
          <a:custGeom>
            <a:avLst/>
            <a:gdLst/>
            <a:ahLst/>
            <a:cxnLst/>
            <a:rect l="l" t="t" r="r" b="b"/>
            <a:pathLst>
              <a:path w="6927017" h="6927017">
                <a:moveTo>
                  <a:pt x="0" y="0"/>
                </a:moveTo>
                <a:lnTo>
                  <a:pt x="6927017" y="0"/>
                </a:lnTo>
                <a:lnTo>
                  <a:pt x="6927017" y="6927017"/>
                </a:lnTo>
                <a:lnTo>
                  <a:pt x="0" y="6927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675188" y="6672403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656138" y="7709776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2675188" y="8452091"/>
            <a:ext cx="6762919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2675188" y="8589512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75188" y="7885988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75188" y="6138481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65663" y="6971451"/>
            <a:ext cx="390689" cy="390689"/>
          </a:xfrm>
          <a:custGeom>
            <a:avLst/>
            <a:gdLst/>
            <a:ahLst/>
            <a:cxnLst/>
            <a:rect l="l" t="t" r="r" b="b"/>
            <a:pathLst>
              <a:path w="390689" h="390689">
                <a:moveTo>
                  <a:pt x="0" y="0"/>
                </a:moveTo>
                <a:lnTo>
                  <a:pt x="390689" y="0"/>
                </a:lnTo>
                <a:lnTo>
                  <a:pt x="390689" y="390689"/>
                </a:lnTo>
                <a:lnTo>
                  <a:pt x="0" y="390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1668796" y="539444"/>
            <a:ext cx="132637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Патриотические</a:t>
            </a: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99B83C"/>
                </a:solidFill>
                <a:latin typeface="Arimo"/>
                <a:ea typeface="Arimo"/>
                <a:cs typeface="Arimo"/>
                <a:sym typeface="Arimo"/>
              </a:rPr>
              <a:t>выставки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56720" y="7866938"/>
            <a:ext cx="604556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Киновидеопрокат. Кинотеатр </a:t>
            </a:r>
            <a:r>
              <a:rPr lang="ru-RU" sz="23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«</a:t>
            </a:r>
            <a:r>
              <a:rPr lang="en-US" sz="23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Родина</a:t>
            </a:r>
            <a:r>
              <a:rPr lang="ru-RU" sz="23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»</a:t>
            </a:r>
            <a:endParaRPr lang="en-US" sz="23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56720" y="6096775"/>
            <a:ext cx="7352189" cy="35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Century751 No2 BT" panose="02040604050505020204" pitchFamily="18" charset="0"/>
                <a:ea typeface="Glacial Indifference"/>
                <a:cs typeface="Glacial Indifference"/>
                <a:sym typeface="Glacial Indifference"/>
              </a:rPr>
              <a:t>Сотрудничество с библиотечной системой города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56720" y="6753365"/>
            <a:ext cx="7872683" cy="116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3"/>
              </a:lnSpc>
            </a:pPr>
            <a:r>
              <a:rPr lang="en-US" sz="2300" spc="62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Сотрудничество с Учреждение культуры «Заслуженный коллектив Республики Беларусь «Могилевский областной театр кукол»</a:t>
            </a:r>
          </a:p>
          <a:p>
            <a:pPr algn="l">
              <a:lnSpc>
                <a:spcPts val="2323"/>
              </a:lnSpc>
            </a:pPr>
            <a:endParaRPr lang="en-US" sz="2300" spc="62">
              <a:solidFill>
                <a:srgbClr val="F6F6F6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0727" y="1842446"/>
            <a:ext cx="10261917" cy="382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Тематические выставки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Государственные праздники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Конституции – 15 марта;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единения народов Беларуси и России – 2 апреля;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Победы – 9 мая;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Государственного флага, Государственного герба и Государственного гимна Республики Беларусь – второе воскресенье мая;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Независимости Республики Беларусь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(День Республики) – 3 июля;</a:t>
            </a:r>
          </a:p>
          <a:p>
            <a:pPr marL="496571" lvl="1" indent="-248285" algn="l">
              <a:lnSpc>
                <a:spcPts val="2990"/>
              </a:lnSpc>
              <a:buFont typeface="Arial"/>
              <a:buChar char="•"/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День народного единства – 17 сентября.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6720" y="8579987"/>
            <a:ext cx="6045567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Школьные выставки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42205"/>
            <a:ext cx="24942638" cy="738016"/>
            <a:chOff x="0" y="0"/>
            <a:chExt cx="33256850" cy="984022"/>
          </a:xfrm>
        </p:grpSpPr>
        <p:sp>
          <p:nvSpPr>
            <p:cNvPr id="3" name="Freeform 3"/>
            <p:cNvSpPr/>
            <p:nvPr/>
          </p:nvSpPr>
          <p:spPr>
            <a:xfrm>
              <a:off x="0" y="42921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085617" y="2146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6" y="0"/>
                  </a:lnTo>
                  <a:lnTo>
                    <a:pt x="11085616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171233" y="0"/>
              <a:ext cx="11085617" cy="941101"/>
            </a:xfrm>
            <a:custGeom>
              <a:avLst/>
              <a:gdLst/>
              <a:ahLst/>
              <a:cxnLst/>
              <a:rect l="l" t="t" r="r" b="b"/>
              <a:pathLst>
                <a:path w="11085617" h="941101">
                  <a:moveTo>
                    <a:pt x="0" y="0"/>
                  </a:moveTo>
                  <a:lnTo>
                    <a:pt x="11085617" y="0"/>
                  </a:lnTo>
                  <a:lnTo>
                    <a:pt x="11085617" y="941101"/>
                  </a:lnTo>
                  <a:lnTo>
                    <a:pt x="0" y="941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39329" y="585638"/>
            <a:ext cx="11290367" cy="6128783"/>
          </a:xfrm>
          <a:custGeom>
            <a:avLst/>
            <a:gdLst/>
            <a:ahLst/>
            <a:cxnLst/>
            <a:rect l="l" t="t" r="r" b="b"/>
            <a:pathLst>
              <a:path w="11290367" h="6128783">
                <a:moveTo>
                  <a:pt x="0" y="0"/>
                </a:moveTo>
                <a:lnTo>
                  <a:pt x="11290368" y="0"/>
                </a:lnTo>
                <a:lnTo>
                  <a:pt x="11290368" y="6128783"/>
                </a:lnTo>
                <a:lnTo>
                  <a:pt x="0" y="612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345" y="1298320"/>
            <a:ext cx="6888642" cy="6888642"/>
          </a:xfrm>
          <a:custGeom>
            <a:avLst/>
            <a:gdLst/>
            <a:ahLst/>
            <a:cxnLst/>
            <a:rect l="l" t="t" r="r" b="b"/>
            <a:pathLst>
              <a:path w="6888642" h="6888642">
                <a:moveTo>
                  <a:pt x="0" y="0"/>
                </a:moveTo>
                <a:lnTo>
                  <a:pt x="6888642" y="0"/>
                </a:lnTo>
                <a:lnTo>
                  <a:pt x="6888642" y="6888642"/>
                </a:lnTo>
                <a:lnTo>
                  <a:pt x="0" y="688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91997"/>
            <a:ext cx="16230600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368496"/>
            <a:ext cx="16230600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9020546"/>
            <a:ext cx="12834097" cy="959675"/>
          </a:xfrm>
          <a:custGeom>
            <a:avLst/>
            <a:gdLst/>
            <a:ahLst/>
            <a:cxnLst/>
            <a:rect l="l" t="t" r="r" b="b"/>
            <a:pathLst>
              <a:path w="12834097" h="959675">
                <a:moveTo>
                  <a:pt x="0" y="0"/>
                </a:moveTo>
                <a:lnTo>
                  <a:pt x="12834097" y="0"/>
                </a:lnTo>
                <a:lnTo>
                  <a:pt x="12834097" y="959675"/>
                </a:lnTo>
                <a:lnTo>
                  <a:pt x="0" y="95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65" b="-67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7415" y="1367885"/>
            <a:ext cx="11353800" cy="7978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Программа учебных предметов располагает большими образовательными и воспитательными возможностями, способствует развитию национального самосознания обучающихся посредством приобщения к изобразительному искусству.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Художественно-эстетическая деятельность, в частности, занятия композицией, обогащает чувственный и эмоционально-ценностный опыт детей, развивает художественно-образное мышление, способности к художественному творчеству и самовыражению.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Успех разнообразной эстетической деятельности зависит от того, насколько обучающиеся овладевают различными техниками живописи, рисунка  и испытывают потребность в художественном творчестве и удовольствие от него.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Для того чтобы в учебном процессе эффективно реализовывались функции формирования у обучающихся патриотизма, на занятиях должны найти достойное место мировоззренческие идеи, знания, умения и навыки. Вместе с тем, следует отметить, что патриотическое воспитание в учебном процессе должно быть направлено не только на мыслительную деятельность обучающихся, но и на их эмоциональную сферу.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Особенно большой силой эмоционального воздействия на обучающихся обладают литература, музыка, кино, живопись, различные виды творческой деятельности. Поэтому в процессе занятия целесообразно использовать репродукции выдающихся художников, </a:t>
            </a:r>
            <a:endParaRPr lang="ru-RU" sz="2000" smtClean="0">
              <a:solidFill>
                <a:srgbClr val="FFFFFF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фотографии</a:t>
            </a: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, кинофильмы.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Любовь к родной природе — одно из проявлений любви к Родине, и его воспитание во многом зависит от учителя изобразительного искусства, потому что именно он знакомит детей с художественно-поэтическим образом родного края. Прививая детям любовь к природе, </a:t>
            </a:r>
            <a:r>
              <a:rPr lang="ru-RU" sz="2000" smtClean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мы</a:t>
            </a:r>
            <a:r>
              <a:rPr lang="en-US" sz="2000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как </a:t>
            </a:r>
            <a:r>
              <a:rPr lang="en-US" sz="2000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учител</a:t>
            </a:r>
            <a:r>
              <a:rPr lang="ru-RU" sz="2000" smtClean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я</a:t>
            </a:r>
            <a:r>
              <a:rPr lang="en-US" sz="2000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обраща</a:t>
            </a:r>
            <a:r>
              <a:rPr lang="ru-RU" sz="2000" smtClean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емся</a:t>
            </a:r>
            <a:r>
              <a:rPr lang="en-US" sz="2000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00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 репродукциям картин художников, создавшим незабываемые образы родных полей и лугов, рек и лесов, гор и озер.</a:t>
            </a:r>
          </a:p>
          <a:p>
            <a:pPr algn="ctr">
              <a:lnSpc>
                <a:spcPts val="2614"/>
              </a:lnSpc>
              <a:spcBef>
                <a:spcPct val="0"/>
              </a:spcBef>
            </a:pPr>
            <a:endParaRPr lang="en-US" sz="1867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654984" y="491997"/>
            <a:ext cx="5033663" cy="4991634"/>
          </a:xfrm>
          <a:custGeom>
            <a:avLst/>
            <a:gdLst/>
            <a:ahLst/>
            <a:cxnLst/>
            <a:rect l="l" t="t" r="r" b="b"/>
            <a:pathLst>
              <a:path w="5033663" h="4991634">
                <a:moveTo>
                  <a:pt x="0" y="0"/>
                </a:moveTo>
                <a:lnTo>
                  <a:pt x="5033663" y="0"/>
                </a:lnTo>
                <a:lnTo>
                  <a:pt x="5033663" y="4991634"/>
                </a:lnTo>
                <a:lnTo>
                  <a:pt x="0" y="499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126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34097" y="5143500"/>
            <a:ext cx="5105300" cy="4786620"/>
          </a:xfrm>
          <a:custGeom>
            <a:avLst/>
            <a:gdLst/>
            <a:ahLst/>
            <a:cxnLst/>
            <a:rect l="l" t="t" r="r" b="b"/>
            <a:pathLst>
              <a:path w="5105300" h="4786620">
                <a:moveTo>
                  <a:pt x="0" y="0"/>
                </a:moveTo>
                <a:lnTo>
                  <a:pt x="5105299" y="0"/>
                </a:lnTo>
                <a:lnTo>
                  <a:pt x="5105299" y="4786620"/>
                </a:lnTo>
                <a:lnTo>
                  <a:pt x="0" y="4786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6109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2072" y="747861"/>
            <a:ext cx="9515061" cy="6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6456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Учебный </a:t>
            </a:r>
            <a:r>
              <a:rPr lang="en-US" sz="6456">
                <a:solidFill>
                  <a:srgbClr val="4F8420"/>
                </a:solidFill>
                <a:latin typeface="Arimo"/>
                <a:ea typeface="Arimo"/>
                <a:cs typeface="Arimo"/>
                <a:sym typeface="Arimo"/>
              </a:rPr>
              <a:t>процесс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91997"/>
            <a:ext cx="16230600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368496"/>
            <a:ext cx="16230600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" y="9012692"/>
            <a:ext cx="10415446" cy="836692"/>
          </a:xfrm>
          <a:custGeom>
            <a:avLst/>
            <a:gdLst/>
            <a:ahLst/>
            <a:cxnLst/>
            <a:rect l="l" t="t" r="r" b="b"/>
            <a:pathLst>
              <a:path w="9855738" h="836692">
                <a:moveTo>
                  <a:pt x="0" y="0"/>
                </a:moveTo>
                <a:lnTo>
                  <a:pt x="9855738" y="0"/>
                </a:lnTo>
                <a:lnTo>
                  <a:pt x="9855738" y="836692"/>
                </a:lnTo>
                <a:lnTo>
                  <a:pt x="0" y="836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822220"/>
            <a:ext cx="9515061" cy="62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6456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Учебный </a:t>
            </a:r>
            <a:r>
              <a:rPr lang="en-US" sz="6456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процесс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3759" y="1599532"/>
            <a:ext cx="17398441" cy="7437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49"/>
              </a:lnSpc>
            </a:pPr>
            <a:r>
              <a:rPr lang="en-US" sz="2106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ru-RU" sz="2106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</a:t>
            </a:r>
            <a:r>
              <a:rPr lang="en-US" sz="2106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2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Планомерная работа по патриотическому воспитанию учащихся непременно даст положительные результаты, ведь молодое поколение будет воспитываться не на отрицании культуры своей страны и высмеивании истории своего государства, а научится находить правильные ориентиры, формировать систему отношений к тем или иным событиям.</a:t>
            </a:r>
          </a:p>
          <a:p>
            <a:pPr algn="just">
              <a:lnSpc>
                <a:spcPts val="2949"/>
              </a:lnSpc>
            </a:pPr>
            <a:r>
              <a:rPr lang="en-US" sz="22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ru-RU" sz="2200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</a:t>
            </a: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2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Прочувствовать человека или событие всегда легче через искусство. Формированию патриотических качеств личности способствует выполнение на занятиях творческих заданий: создать иллюстрацию к историческому событию, дать характеристику историческому герою, устное рисование. Использование видеофрагментов и музыкального сопровождения позволяет создать особую атмосферу занятия, что во многом определит его успех.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200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</a:t>
            </a: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Положительные эмоции и переживания побуждают обучающихся 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 активному участию в познавательной и практической деятельности и 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способствуют развитию патриотизма. Чтобы эта работа была педагогически 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эффективной, она должна быть содержательной, характеризоваться высокой 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эмоциональностью. Любое занятие значительно выигрывает, если слова 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педагога подтверждаются иллюстративным материалом. Сегодня в качестве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иллюстрации используются видеоролики. Включение в занятие </a:t>
            </a:r>
            <a:endParaRPr lang="ru-RU" sz="2200" smtClean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видеоматериалов заставляет мыслить, задавать вопросы, ставить проблемы.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ru-RU" sz="2200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</a:t>
            </a: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Работая с детьми необходимо не только научить их изображать 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окружающие предметы, но и выражать отношение человека 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определенной эпохи к этим вещам и воспитать в них уважительное </a:t>
            </a:r>
          </a:p>
          <a:p>
            <a:pPr algn="just">
              <a:lnSpc>
                <a:spcPts val="2949"/>
              </a:lnSpc>
            </a:pPr>
            <a:r>
              <a:rPr lang="en-US" sz="22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отношение к жизни.</a:t>
            </a:r>
          </a:p>
          <a:p>
            <a:pPr algn="just">
              <a:lnSpc>
                <a:spcPts val="2949"/>
              </a:lnSpc>
              <a:spcBef>
                <a:spcPct val="0"/>
              </a:spcBef>
            </a:pPr>
            <a:endParaRPr lang="en-US" sz="2106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2262" y="510522"/>
            <a:ext cx="9855738" cy="836692"/>
          </a:xfrm>
          <a:custGeom>
            <a:avLst/>
            <a:gdLst/>
            <a:ahLst/>
            <a:cxnLst/>
            <a:rect l="l" t="t" r="r" b="b"/>
            <a:pathLst>
              <a:path w="9855738" h="836692">
                <a:moveTo>
                  <a:pt x="0" y="0"/>
                </a:moveTo>
                <a:lnTo>
                  <a:pt x="9855738" y="0"/>
                </a:lnTo>
                <a:lnTo>
                  <a:pt x="9855738" y="836692"/>
                </a:lnTo>
                <a:lnTo>
                  <a:pt x="0" y="836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1" y="3771900"/>
            <a:ext cx="8001000" cy="6077484"/>
          </a:xfrm>
          <a:custGeom>
            <a:avLst/>
            <a:gdLst/>
            <a:ahLst/>
            <a:cxnLst/>
            <a:rect l="l" t="t" r="r" b="b"/>
            <a:pathLst>
              <a:path w="8228503" h="6077484">
                <a:moveTo>
                  <a:pt x="0" y="0"/>
                </a:moveTo>
                <a:lnTo>
                  <a:pt x="8228503" y="0"/>
                </a:lnTo>
                <a:lnTo>
                  <a:pt x="8228503" y="6077484"/>
                </a:lnTo>
                <a:lnTo>
                  <a:pt x="0" y="6077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59" t="-3277" r="-2160" b="-5801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0587" y="743859"/>
            <a:ext cx="12535447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980587" y="1033462"/>
            <a:ext cx="12307413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2400300"/>
            <a:ext cx="6338183" cy="7226098"/>
          </a:xfrm>
          <a:custGeom>
            <a:avLst/>
            <a:gdLst/>
            <a:ahLst/>
            <a:cxnLst/>
            <a:rect l="l" t="t" r="r" b="b"/>
            <a:pathLst>
              <a:path w="6338183" h="7226098">
                <a:moveTo>
                  <a:pt x="0" y="0"/>
                </a:moveTo>
                <a:lnTo>
                  <a:pt x="6338183" y="0"/>
                </a:lnTo>
                <a:lnTo>
                  <a:pt x="6338183" y="7226098"/>
                </a:lnTo>
                <a:lnTo>
                  <a:pt x="0" y="7226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29" r="-136280" b="-42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0587" y="3982826"/>
            <a:ext cx="12307413" cy="5907395"/>
          </a:xfrm>
          <a:custGeom>
            <a:avLst/>
            <a:gdLst/>
            <a:ahLst/>
            <a:cxnLst/>
            <a:rect l="l" t="t" r="r" b="b"/>
            <a:pathLst>
              <a:path w="12307413" h="5907395">
                <a:moveTo>
                  <a:pt x="0" y="0"/>
                </a:moveTo>
                <a:lnTo>
                  <a:pt x="12307413" y="0"/>
                </a:lnTo>
                <a:lnTo>
                  <a:pt x="12307413" y="5907395"/>
                </a:lnTo>
                <a:lnTo>
                  <a:pt x="0" y="5907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12" t="-350" b="-7372"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1262701" y="7560739"/>
            <a:ext cx="12535447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1546551" y="7771483"/>
            <a:ext cx="12307413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60905" y="114300"/>
            <a:ext cx="6849495" cy="9982200"/>
          </a:xfrm>
          <a:custGeom>
            <a:avLst/>
            <a:gdLst/>
            <a:ahLst/>
            <a:cxnLst/>
            <a:rect l="l" t="t" r="r" b="b"/>
            <a:pathLst>
              <a:path w="6236039" h="9161939">
                <a:moveTo>
                  <a:pt x="0" y="0"/>
                </a:moveTo>
                <a:lnTo>
                  <a:pt x="6236039" y="0"/>
                </a:lnTo>
                <a:lnTo>
                  <a:pt x="6236039" y="9161939"/>
                </a:lnTo>
                <a:lnTo>
                  <a:pt x="0" y="916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74" r="-26205" b="-51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65008" y="1106666"/>
            <a:ext cx="11089592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Гражданское и патриотическое воспитание молодежи направлено на усвоение молодежью </a:t>
            </a:r>
            <a:endParaRPr lang="ru-RU" sz="2965" b="1" smtClean="0">
              <a:solidFill>
                <a:srgbClr val="000000"/>
              </a:solidFill>
              <a:latin typeface="DeVinne Txt BT" panose="02020604070705020303" pitchFamily="18" charset="0"/>
              <a:ea typeface="Glacial Indifference Bold"/>
              <a:cs typeface="Glacial Indifference Bold"/>
              <a:sym typeface="Glacial Indifference Bold"/>
            </a:endParaRP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ru-RU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о</a:t>
            </a:r>
            <a:r>
              <a:rPr lang="en-US" sz="2965" b="1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бщечеловеческих</a:t>
            </a:r>
            <a:r>
              <a:rPr lang="ru-RU" sz="2965" b="1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965" b="1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гуманистических </a:t>
            </a: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ценностей, </a:t>
            </a: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культурных и духовных традиций белорусского народа и идеологии белорусского государства,</a:t>
            </a: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 формирование готовности к </a:t>
            </a:r>
            <a:endParaRPr lang="ru-RU" sz="2965" b="1" smtClean="0">
              <a:solidFill>
                <a:srgbClr val="000000"/>
              </a:solidFill>
              <a:latin typeface="DeVinne Txt BT" panose="02020604070705020303" pitchFamily="18" charset="0"/>
              <a:ea typeface="Glacial Indifference Bold"/>
              <a:cs typeface="Glacial Indifference Bold"/>
              <a:sym typeface="Glacial Indifference Bold"/>
            </a:endParaRP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исполнению гражданского </a:t>
            </a: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долга. </a:t>
            </a: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Патриотическое воспитание подрастающего </a:t>
            </a: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поколения является стратегическим </a:t>
            </a:r>
          </a:p>
          <a:p>
            <a:pPr algn="r">
              <a:lnSpc>
                <a:spcPts val="4151"/>
              </a:lnSpc>
              <a:spcBef>
                <a:spcPct val="0"/>
              </a:spcBef>
            </a:pPr>
            <a:r>
              <a:rPr lang="en-US" sz="2965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ресурсом развития общества</a:t>
            </a:r>
            <a:r>
              <a:rPr lang="en-US" sz="2965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259166"/>
            <a:ext cx="18288000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2" y="588645"/>
            <a:ext cx="18288002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" y="9258300"/>
            <a:ext cx="18288000" cy="959675"/>
          </a:xfrm>
          <a:custGeom>
            <a:avLst/>
            <a:gdLst/>
            <a:ahLst/>
            <a:cxnLst/>
            <a:rect l="l" t="t" r="r" b="b"/>
            <a:pathLst>
              <a:path w="13627869" h="959675">
                <a:moveTo>
                  <a:pt x="0" y="0"/>
                </a:moveTo>
                <a:lnTo>
                  <a:pt x="13627869" y="0"/>
                </a:lnTo>
                <a:lnTo>
                  <a:pt x="13627869" y="959675"/>
                </a:lnTo>
                <a:lnTo>
                  <a:pt x="0" y="95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276" b="-1027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675" y="621982"/>
            <a:ext cx="11707643" cy="883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3"/>
              </a:lnSpc>
            </a:pPr>
            <a:r>
              <a:rPr lang="en-US" sz="23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ru-RU" sz="2399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en-US" sz="23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Меняется </a:t>
            </a: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эпоха. Буквально на глазах стремительно </a:t>
            </a:r>
            <a:r>
              <a:rPr lang="en-US" sz="2399" err="1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меняется</a:t>
            </a: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темп жизни, появляются новые технологии, молодежь становится более продвинутой, все процессы проходят динамичнее. Но остается неизменной жизненная ценность любого государства – патриотизм его граждан, который начинается с любви к своей малой родине, к тому месту, где ты родился и вырос, с гордости за свою семью, школу, деревню, поселок или город, за людей, которые живут рядом.</a:t>
            </a:r>
          </a:p>
          <a:p>
            <a:pPr algn="just">
              <a:lnSpc>
                <a:spcPts val="2423"/>
              </a:lnSpc>
            </a:pP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Белорусская молодежь ценит то, что имеет и понимает, что сегодня Беларусь – это островок мира, спокойствия и стабильности.</a:t>
            </a:r>
          </a:p>
          <a:p>
            <a:pPr algn="just">
              <a:lnSpc>
                <a:spcPts val="2423"/>
              </a:lnSpc>
            </a:pP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Для поколения, которое родилось в независимой Беларуси, национальная идентичность, гордость за свою страну – не просто красивая фраза. Подтверждением этих слов может служить неподдельный интерес молодежи к атрибутам государственной символики, использованию национального орнамента.</a:t>
            </a:r>
          </a:p>
          <a:p>
            <a:pPr algn="just">
              <a:lnSpc>
                <a:spcPts val="2423"/>
              </a:lnSpc>
            </a:pP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Молодые и оптимистичные, умные и крепкие ребята  стали проводниками истории, новых идей и реализуют проекты в различных сферах – экономике, культуре, образовании страны, гражданско-патриотическом направлении, опираясь на незыблемый фундамент – формирование личности молодого человека, в основу которого заложена компетентность, инициативность, самостоятельность, трудолюбие, порядочность и главное – социальная ответственность за будущее страны.</a:t>
            </a:r>
          </a:p>
          <a:p>
            <a:pPr algn="just">
              <a:lnSpc>
                <a:spcPts val="2423"/>
              </a:lnSpc>
            </a:pP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3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3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 </a:t>
            </a:r>
            <a:r>
              <a:rPr lang="en-US" sz="23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нашей стране на молодежь возложена особая миссия – мы, молодые, несем особую ответственность за развитие общества, преемственность поколений, процветание родной земли, проявляем патриотизм своими делами, победами в труде, спорте и творчестве, научных достижениях и стараемся быть достойными продолжателями тех, кому в страшные годы Великой Отечественной войны пришлось на деле защищать каждую пядь родной земли.</a:t>
            </a:r>
          </a:p>
          <a:p>
            <a:pPr algn="l">
              <a:lnSpc>
                <a:spcPts val="6490"/>
              </a:lnSpc>
            </a:pPr>
            <a:endParaRPr lang="en-US" sz="2399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262899" y="464820"/>
            <a:ext cx="5554824" cy="8669655"/>
          </a:xfrm>
          <a:custGeom>
            <a:avLst/>
            <a:gdLst/>
            <a:ahLst/>
            <a:cxnLst/>
            <a:rect l="l" t="t" r="r" b="b"/>
            <a:pathLst>
              <a:path w="5554824" h="8669655">
                <a:moveTo>
                  <a:pt x="0" y="0"/>
                </a:moveTo>
                <a:lnTo>
                  <a:pt x="5554824" y="0"/>
                </a:lnTo>
                <a:lnTo>
                  <a:pt x="5554824" y="8669655"/>
                </a:lnTo>
                <a:lnTo>
                  <a:pt x="0" y="8669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05" r="-920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57400" y="272993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508159" y="1227905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983598" y="8927011"/>
            <a:ext cx="11304402" cy="959675"/>
          </a:xfrm>
          <a:custGeom>
            <a:avLst/>
            <a:gdLst/>
            <a:ahLst/>
            <a:cxnLst/>
            <a:rect l="l" t="t" r="r" b="b"/>
            <a:pathLst>
              <a:path w="11304402" h="959675">
                <a:moveTo>
                  <a:pt x="0" y="0"/>
                </a:moveTo>
                <a:lnTo>
                  <a:pt x="11304402" y="0"/>
                </a:lnTo>
                <a:lnTo>
                  <a:pt x="11304402" y="959675"/>
                </a:lnTo>
                <a:lnTo>
                  <a:pt x="0" y="95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72993"/>
            <a:ext cx="11304402" cy="959675"/>
          </a:xfrm>
          <a:custGeom>
            <a:avLst/>
            <a:gdLst/>
            <a:ahLst/>
            <a:cxnLst/>
            <a:rect l="l" t="t" r="r" b="b"/>
            <a:pathLst>
              <a:path w="11304402" h="959675">
                <a:moveTo>
                  <a:pt x="0" y="0"/>
                </a:moveTo>
                <a:lnTo>
                  <a:pt x="11304402" y="0"/>
                </a:lnTo>
                <a:lnTo>
                  <a:pt x="11304402" y="959674"/>
                </a:lnTo>
                <a:lnTo>
                  <a:pt x="0" y="959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AutoShape 6"/>
          <p:cNvSpPr/>
          <p:nvPr/>
        </p:nvSpPr>
        <p:spPr>
          <a:xfrm>
            <a:off x="-5800715" y="8963750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6814757" y="9913899"/>
            <a:ext cx="16230600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8700" y="3944163"/>
            <a:ext cx="6070332" cy="5957060"/>
          </a:xfrm>
          <a:custGeom>
            <a:avLst/>
            <a:gdLst/>
            <a:ahLst/>
            <a:cxnLst/>
            <a:rect l="l" t="t" r="r" b="b"/>
            <a:pathLst>
              <a:path w="6070332" h="5957060">
                <a:moveTo>
                  <a:pt x="0" y="0"/>
                </a:moveTo>
                <a:lnTo>
                  <a:pt x="6070332" y="0"/>
                </a:lnTo>
                <a:lnTo>
                  <a:pt x="6070332" y="5957060"/>
                </a:lnTo>
                <a:lnTo>
                  <a:pt x="0" y="5957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8994" y="2377936"/>
            <a:ext cx="764242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079"/>
              </a:lnSpc>
              <a:buFont typeface="Arial"/>
              <a:buChar char="•"/>
            </a:pPr>
            <a:r>
              <a:rPr lang="en-US" sz="2100" smtClean="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формирование основ гражданственности (патриотизма) как важнейших духовно-нравственных и социальных ценностей, готовности к активному проявлению профессионально значимых качеств и умений в различных сферах жизни общества;</a:t>
            </a:r>
            <a:endParaRPr lang="en-US" sz="2100">
              <a:solidFill>
                <a:srgbClr val="F6F6F6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4623" y="1365745"/>
            <a:ext cx="7642427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b="1" smtClean="0">
                <a:solidFill>
                  <a:srgbClr val="99B83C"/>
                </a:solidFill>
                <a:latin typeface="Chiller" panose="04020404031007020602" pitchFamily="82" charset="0"/>
                <a:ea typeface="Fira Sans Bold"/>
                <a:cs typeface="Fira Sans Bold"/>
                <a:sym typeface="Fira Sans Bold"/>
              </a:rPr>
              <a:t>Цель изобразительного искусства в патриотическом воспитании </a:t>
            </a:r>
            <a:endParaRPr lang="en-US" sz="2799" b="1">
              <a:solidFill>
                <a:srgbClr val="99B83C"/>
              </a:solidFill>
              <a:latin typeface="Chiller" panose="04020404031007020602" pitchFamily="82" charset="0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872322" y="1563103"/>
            <a:ext cx="8590401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endParaRPr>
              <a:latin typeface="DeVinne Txt BT" panose="02020604070705020303" pitchFamily="18" charset="0"/>
            </a:endParaRP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формирование патриотических чувств и сознания учащихся на основе исторических ценностей 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сохранение и развитие чувства гордости за свою страну, край, школу, семью;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воспитание личности гражданина - патриота Родины, способного встать на защиту государственных интересов.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воспитание любви к родному селу, республике, Родине, её истории, культуре, традициям;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изучение истории своей семьи, школы, района, города, культуры народов мира, своей страны.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развитие чувства ответственности и гордости за достижения страны, культуру;</a:t>
            </a:r>
          </a:p>
          <a:p>
            <a:pPr algn="l">
              <a:lnSpc>
                <a:spcPts val="2372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• формирование толерантности, чувства уважения к другим народам, их традициям.</a:t>
            </a:r>
          </a:p>
          <a:p>
            <a:pPr algn="l">
              <a:lnSpc>
                <a:spcPts val="2372"/>
              </a:lnSpc>
            </a:pPr>
            <a:endParaRPr lang="en-US" sz="2100">
              <a:solidFill>
                <a:srgbClr val="F6F6F6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872322" y="1365745"/>
            <a:ext cx="8590401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 b="1">
                <a:solidFill>
                  <a:srgbClr val="99B83C"/>
                </a:solidFill>
                <a:latin typeface="Chiller" panose="04020404031007020602" pitchFamily="82" charset="0"/>
                <a:ea typeface="Fira Sans Bold"/>
                <a:cs typeface="Fira Sans Bold"/>
                <a:sym typeface="Fira Sans Bold"/>
              </a:rPr>
              <a:t>Задачи патриотического воспитания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72322" y="6524806"/>
            <a:ext cx="9235931" cy="240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endParaRPr/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1. Изучение тем, связанных с патриотическим воспитанием учащихся на уроках;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2. Организация выставок, конкурсов на патриотическую тематику;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3. Посещение музеев, выставок, экскурсии по историческим местам;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6F6F6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4. Проведение диспутов, бесед, ведение поисковой деятельности.</a:t>
            </a:r>
          </a:p>
          <a:p>
            <a:pPr algn="l">
              <a:lnSpc>
                <a:spcPts val="2730"/>
              </a:lnSpc>
            </a:pPr>
            <a:endParaRPr lang="en-US" sz="2100">
              <a:solidFill>
                <a:srgbClr val="F6F6F6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72321" y="6385332"/>
            <a:ext cx="9235931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b="1">
                <a:solidFill>
                  <a:srgbClr val="99B83C"/>
                </a:solidFill>
                <a:latin typeface="Chiller" panose="04020404031007020602" pitchFamily="82" charset="0"/>
                <a:ea typeface="Fira Sans Bold"/>
                <a:cs typeface="Fira Sans Bold"/>
                <a:sym typeface="Fira Sans Bold"/>
              </a:rPr>
              <a:t>Содержание деятельности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34429"/>
            <a:ext cx="18288000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458859"/>
            <a:ext cx="18288000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89996" y="7043864"/>
            <a:ext cx="1989321" cy="2464854"/>
          </a:xfrm>
          <a:custGeom>
            <a:avLst/>
            <a:gdLst/>
            <a:ahLst/>
            <a:cxnLst/>
            <a:rect l="l" t="t" r="r" b="b"/>
            <a:pathLst>
              <a:path w="1989321" h="2464854">
                <a:moveTo>
                  <a:pt x="0" y="0"/>
                </a:moveTo>
                <a:lnTo>
                  <a:pt x="1989321" y="0"/>
                </a:lnTo>
                <a:lnTo>
                  <a:pt x="1989321" y="2464854"/>
                </a:lnTo>
                <a:lnTo>
                  <a:pt x="0" y="246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237" b="-262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51388" y="7038176"/>
            <a:ext cx="1789597" cy="2468402"/>
          </a:xfrm>
          <a:custGeom>
            <a:avLst/>
            <a:gdLst/>
            <a:ahLst/>
            <a:cxnLst/>
            <a:rect l="l" t="t" r="r" b="b"/>
            <a:pathLst>
              <a:path w="1789597" h="2468402">
                <a:moveTo>
                  <a:pt x="0" y="0"/>
                </a:moveTo>
                <a:lnTo>
                  <a:pt x="1789598" y="0"/>
                </a:lnTo>
                <a:lnTo>
                  <a:pt x="1789598" y="2468402"/>
                </a:lnTo>
                <a:lnTo>
                  <a:pt x="0" y="2468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31" b="-1825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37630" y="7038176"/>
            <a:ext cx="1829870" cy="2439827"/>
          </a:xfrm>
          <a:custGeom>
            <a:avLst/>
            <a:gdLst/>
            <a:ahLst/>
            <a:cxnLst/>
            <a:rect l="l" t="t" r="r" b="b"/>
            <a:pathLst>
              <a:path w="1829870" h="2439827">
                <a:moveTo>
                  <a:pt x="0" y="0"/>
                </a:moveTo>
                <a:lnTo>
                  <a:pt x="1829870" y="0"/>
                </a:lnTo>
                <a:lnTo>
                  <a:pt x="1829870" y="2439827"/>
                </a:lnTo>
                <a:lnTo>
                  <a:pt x="0" y="2439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4650" y="7014974"/>
            <a:ext cx="1760507" cy="2486231"/>
          </a:xfrm>
          <a:custGeom>
            <a:avLst/>
            <a:gdLst/>
            <a:ahLst/>
            <a:cxnLst/>
            <a:rect l="l" t="t" r="r" b="b"/>
            <a:pathLst>
              <a:path w="1760507" h="2486231">
                <a:moveTo>
                  <a:pt x="0" y="0"/>
                </a:moveTo>
                <a:lnTo>
                  <a:pt x="1760507" y="0"/>
                </a:lnTo>
                <a:lnTo>
                  <a:pt x="1760507" y="2486232"/>
                </a:lnTo>
                <a:lnTo>
                  <a:pt x="0" y="2486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708" b="-617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534260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7"/>
                </a:lnTo>
                <a:lnTo>
                  <a:pt x="0" y="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03213" y="9521489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8"/>
                </a:lnTo>
                <a:lnTo>
                  <a:pt x="0" y="628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2204" y="9486965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4" y="0"/>
                </a:lnTo>
                <a:lnTo>
                  <a:pt x="7403214" y="628488"/>
                </a:lnTo>
                <a:lnTo>
                  <a:pt x="0" y="628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69557" y="7161284"/>
            <a:ext cx="1577573" cy="2193612"/>
          </a:xfrm>
          <a:custGeom>
            <a:avLst/>
            <a:gdLst/>
            <a:ahLst/>
            <a:cxnLst/>
            <a:rect l="l" t="t" r="r" b="b"/>
            <a:pathLst>
              <a:path w="1577573" h="2193612">
                <a:moveTo>
                  <a:pt x="0" y="0"/>
                </a:moveTo>
                <a:lnTo>
                  <a:pt x="1577573" y="0"/>
                </a:lnTo>
                <a:lnTo>
                  <a:pt x="1577573" y="2193612"/>
                </a:lnTo>
                <a:lnTo>
                  <a:pt x="0" y="21936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01554" y="7161284"/>
            <a:ext cx="1615780" cy="2267761"/>
          </a:xfrm>
          <a:custGeom>
            <a:avLst/>
            <a:gdLst/>
            <a:ahLst/>
            <a:cxnLst/>
            <a:rect l="l" t="t" r="r" b="b"/>
            <a:pathLst>
              <a:path w="1615780" h="2267761">
                <a:moveTo>
                  <a:pt x="0" y="0"/>
                </a:moveTo>
                <a:lnTo>
                  <a:pt x="1615780" y="0"/>
                </a:lnTo>
                <a:lnTo>
                  <a:pt x="1615780" y="2267761"/>
                </a:lnTo>
                <a:lnTo>
                  <a:pt x="0" y="22677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88636" y="7077802"/>
            <a:ext cx="1661255" cy="2360576"/>
          </a:xfrm>
          <a:custGeom>
            <a:avLst/>
            <a:gdLst/>
            <a:ahLst/>
            <a:cxnLst/>
            <a:rect l="l" t="t" r="r" b="b"/>
            <a:pathLst>
              <a:path w="1661255" h="2360576">
                <a:moveTo>
                  <a:pt x="0" y="0"/>
                </a:moveTo>
                <a:lnTo>
                  <a:pt x="1661255" y="0"/>
                </a:lnTo>
                <a:lnTo>
                  <a:pt x="1661255" y="2360576"/>
                </a:lnTo>
                <a:lnTo>
                  <a:pt x="0" y="236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92807" y="7011576"/>
            <a:ext cx="1672033" cy="2382946"/>
          </a:xfrm>
          <a:custGeom>
            <a:avLst/>
            <a:gdLst/>
            <a:ahLst/>
            <a:cxnLst/>
            <a:rect l="l" t="t" r="r" b="b"/>
            <a:pathLst>
              <a:path w="1672033" h="2382946">
                <a:moveTo>
                  <a:pt x="0" y="0"/>
                </a:moveTo>
                <a:lnTo>
                  <a:pt x="1672034" y="0"/>
                </a:lnTo>
                <a:lnTo>
                  <a:pt x="1672034" y="2382945"/>
                </a:lnTo>
                <a:lnTo>
                  <a:pt x="0" y="2382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16966" y="6862716"/>
            <a:ext cx="2042687" cy="2531805"/>
          </a:xfrm>
          <a:custGeom>
            <a:avLst/>
            <a:gdLst/>
            <a:ahLst/>
            <a:cxnLst/>
            <a:rect l="l" t="t" r="r" b="b"/>
            <a:pathLst>
              <a:path w="2042687" h="2531805">
                <a:moveTo>
                  <a:pt x="0" y="0"/>
                </a:moveTo>
                <a:lnTo>
                  <a:pt x="2042687" y="0"/>
                </a:lnTo>
                <a:lnTo>
                  <a:pt x="2042687" y="2531805"/>
                </a:lnTo>
                <a:lnTo>
                  <a:pt x="0" y="2531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1769" r="-11095" b="-774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9996" y="557166"/>
            <a:ext cx="17869657" cy="669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91"/>
              </a:lnSpc>
            </a:pPr>
            <a:r>
              <a:rPr lang="en-US" sz="210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101" smtClean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Приоритетной </a:t>
            </a: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целью  изучения «Изобразительного искусства» является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духовно-нравственное </a:t>
            </a: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развитие ребёнка, т. е формирование у него качеств, отвечающих представлениям о доброте и культурной полноценности в восприятии мира.  Культуросозидающая роль уроков композиции состоит также в воспитании гражданственности и патриотизма. Все темы занятий  на протяжении всего курса пропитаны принципом «от родного порога в мир общественной культуры», открывают учащимся многообразие культур разных народов, ценностные связи, объединяющие всех людей планеты,  культуру Беларуси,  как часть целостного мира.</a:t>
            </a:r>
          </a:p>
          <a:p>
            <a:pPr algn="just">
              <a:lnSpc>
                <a:spcPts val="2380"/>
              </a:lnSpc>
            </a:pP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Трудно </a:t>
            </a: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выделить тематику занятий по изобразительному искусству, приоритетной задачей которых являлось бы патриотическое воспитание, воспитание любви к Родине, так как почти все занятия имеют такие задачи. Так, например:  темы направлены на знакомство учащихся с художественными материалами, принципами композиции,  на которых учащиеся знакомятся с произведениями искусства  художников, учатся их анализировать, проводя аналогии с окружающим миром, знакомятся с творчеством белорусских мастеров, их ролью в мировом искусстве. Все темы занятий косвенно или напрямую связаны не только с изучением творчества  художников, но и с изучением традиций, обычаев, культуры разных народов (в том числе и белорусского народа), что позволяет  развивать любовь к Родине, своему народу  и культуре. </a:t>
            </a:r>
          </a:p>
          <a:p>
            <a:pPr algn="just">
              <a:lnSpc>
                <a:spcPts val="2380"/>
              </a:lnSpc>
            </a:pP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Большое </a:t>
            </a: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количество занятий направлены  на развитие патриотических чувств у учащихся, такие, как:  «Образ Родины родной,  «Памятники архитектуры - наследие предков», «Мой Могилев»,  «Пейзаж родной земли», «Народные промыслы», «Рэха Перамогi», «Города родной земли»,  «Память пылающих лет»,  «Пейзаж в  живописи», «Великие Герои», «Нам мир завещано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беречь</a:t>
            </a:r>
            <a:r>
              <a:rPr lang="ru-RU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»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.</a:t>
            </a:r>
            <a:endParaRPr lang="en-US" sz="2400">
              <a:solidFill>
                <a:srgbClr val="000000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2380"/>
              </a:lnSpc>
            </a:pP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</a:t>
            </a:r>
            <a:r>
              <a:rPr lang="ru-RU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</a:t>
            </a:r>
            <a:r>
              <a:rPr lang="en-US" sz="2400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40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Воспитание и обучение детей средствами изобразительного искусства в системе образования включает не только практические занятия по рисованию, но и беседы, экскурсии, посещение музеев, участие в выставках, выезды на пленэры, проведение мастер-классов, встречи с интересными людьми, что представляет более широкую свободу для детского творчества.</a:t>
            </a:r>
          </a:p>
          <a:p>
            <a:pPr algn="just">
              <a:lnSpc>
                <a:spcPts val="2380"/>
              </a:lnSpc>
            </a:pPr>
            <a:endParaRPr lang="en-US" sz="2183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34429"/>
            <a:ext cx="18288000" cy="0"/>
          </a:xfrm>
          <a:prstGeom prst="line">
            <a:avLst/>
          </a:prstGeom>
          <a:ln w="9525" cap="flat">
            <a:solidFill>
              <a:srgbClr val="B92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680087"/>
            <a:ext cx="18288000" cy="0"/>
          </a:xfrm>
          <a:prstGeom prst="line">
            <a:avLst/>
          </a:prstGeom>
          <a:ln w="9525" cap="flat">
            <a:solidFill>
              <a:srgbClr val="1062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9534260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7"/>
                </a:lnTo>
                <a:lnTo>
                  <a:pt x="0" y="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03213" y="9521489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8"/>
                </a:lnTo>
                <a:lnTo>
                  <a:pt x="0" y="628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6426" y="9508718"/>
            <a:ext cx="740321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4" y="0"/>
                </a:lnTo>
                <a:lnTo>
                  <a:pt x="7403214" y="628488"/>
                </a:lnTo>
                <a:lnTo>
                  <a:pt x="0" y="628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79406" y="4684461"/>
            <a:ext cx="8278784" cy="4656816"/>
          </a:xfrm>
          <a:custGeom>
            <a:avLst/>
            <a:gdLst/>
            <a:ahLst/>
            <a:cxnLst/>
            <a:rect l="l" t="t" r="r" b="b"/>
            <a:pathLst>
              <a:path w="8278784" h="4656816">
                <a:moveTo>
                  <a:pt x="0" y="0"/>
                </a:moveTo>
                <a:lnTo>
                  <a:pt x="8278784" y="0"/>
                </a:lnTo>
                <a:lnTo>
                  <a:pt x="8278784" y="4656817"/>
                </a:lnTo>
                <a:lnTo>
                  <a:pt x="0" y="4656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0653" y="4748660"/>
            <a:ext cx="3492478" cy="4635675"/>
          </a:xfrm>
          <a:custGeom>
            <a:avLst/>
            <a:gdLst/>
            <a:ahLst/>
            <a:cxnLst/>
            <a:rect l="l" t="t" r="r" b="b"/>
            <a:pathLst>
              <a:path w="3492478" h="4635675">
                <a:moveTo>
                  <a:pt x="0" y="0"/>
                </a:moveTo>
                <a:lnTo>
                  <a:pt x="3492478" y="0"/>
                </a:lnTo>
                <a:lnTo>
                  <a:pt x="3492478" y="4635676"/>
                </a:lnTo>
                <a:lnTo>
                  <a:pt x="0" y="463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968" b="-169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31175" y="4684461"/>
            <a:ext cx="3928125" cy="4573839"/>
          </a:xfrm>
          <a:custGeom>
            <a:avLst/>
            <a:gdLst/>
            <a:ahLst/>
            <a:cxnLst/>
            <a:rect l="l" t="t" r="r" b="b"/>
            <a:pathLst>
              <a:path w="3928125" h="4573839">
                <a:moveTo>
                  <a:pt x="0" y="0"/>
                </a:moveTo>
                <a:lnTo>
                  <a:pt x="3928125" y="0"/>
                </a:lnTo>
                <a:lnTo>
                  <a:pt x="3928125" y="4573839"/>
                </a:lnTo>
                <a:lnTo>
                  <a:pt x="0" y="4573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432" b="-1724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0342" y="641987"/>
            <a:ext cx="17093379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58"/>
              </a:lnSpc>
            </a:pP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                                                                                   Помимо занятий по изобразительному искусству, учащиеся посещают </a:t>
            </a:r>
            <a:r>
              <a:rPr lang="ru-RU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          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выставки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, музеи, с ними проводятся беседы о культуре,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истории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родного края,  </a:t>
            </a:r>
            <a:endParaRPr lang="ru-RU" sz="2299" smtClean="0">
              <a:solidFill>
                <a:srgbClr val="000000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r">
              <a:lnSpc>
                <a:spcPts val="3058"/>
              </a:lnSpc>
            </a:pP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богатых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народных традициях и наследии.</a:t>
            </a:r>
          </a:p>
          <a:p>
            <a:pPr algn="just">
              <a:lnSpc>
                <a:spcPts val="3058"/>
              </a:lnSpc>
            </a:pP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                                                                     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целях повышения познавательной активности учащиеся  занимаются и поисковой деятельностью. Дети изучают историю родного края,  архитектуру, творчество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художников-</a:t>
            </a:r>
            <a:r>
              <a:rPr lang="ru-RU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земляков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,  знакомящих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детей с культурой Родины и развивающих чувство гордости за свой край, своих предков.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В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целях воспитания у подрастающего поколения чувства патриотизма и сопричастности с судьбой своего народа, своего города, уважения  к истории Отчизны, в рамках предмета Изобразительного искусства, в школе проводятся конкурсы и выставки детских рисунков, посвящённых «Дню Независимости», «Дню народного единства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»,</a:t>
            </a:r>
            <a:r>
              <a:rPr lang="ru-RU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«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Дню защитника Отечества»,  Дню Победы, </a:t>
            </a:r>
            <a:r>
              <a:rPr lang="en-US" sz="2299" smtClean="0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Дню </a:t>
            </a:r>
            <a:r>
              <a:rPr lang="en-US" sz="2299">
                <a:solidFill>
                  <a:srgbClr val="000000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Конституции.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3408784" y="864934"/>
            <a:ext cx="1326372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 smtClean="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Музейные</a:t>
            </a:r>
            <a:r>
              <a:rPr lang="ru-RU" sz="9000" smtClean="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9000" smtClean="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en-US" sz="9000">
              <a:solidFill>
                <a:srgbClr val="20423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встречи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3047" y="4100834"/>
            <a:ext cx="11591700" cy="6069234"/>
          </a:xfrm>
          <a:custGeom>
            <a:avLst/>
            <a:gdLst/>
            <a:ahLst/>
            <a:cxnLst/>
            <a:rect l="l" t="t" r="r" b="b"/>
            <a:pathLst>
              <a:path w="11591700" h="6069234">
                <a:moveTo>
                  <a:pt x="0" y="0"/>
                </a:moveTo>
                <a:lnTo>
                  <a:pt x="11591699" y="0"/>
                </a:lnTo>
                <a:lnTo>
                  <a:pt x="11591699" y="6069234"/>
                </a:lnTo>
                <a:lnTo>
                  <a:pt x="0" y="6069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5" b="-57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047" y="157010"/>
            <a:ext cx="6903615" cy="3800809"/>
          </a:xfrm>
          <a:custGeom>
            <a:avLst/>
            <a:gdLst/>
            <a:ahLst/>
            <a:cxnLst/>
            <a:rect l="l" t="t" r="r" b="b"/>
            <a:pathLst>
              <a:path w="6903615" h="3800809">
                <a:moveTo>
                  <a:pt x="0" y="0"/>
                </a:moveTo>
                <a:lnTo>
                  <a:pt x="6903615" y="0"/>
                </a:lnTo>
                <a:lnTo>
                  <a:pt x="6903615" y="3800809"/>
                </a:lnTo>
                <a:lnTo>
                  <a:pt x="0" y="380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9" t="-12253" r="-14242" b="-142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9271" y="157010"/>
            <a:ext cx="3156877" cy="3800809"/>
          </a:xfrm>
          <a:custGeom>
            <a:avLst/>
            <a:gdLst/>
            <a:ahLst/>
            <a:cxnLst/>
            <a:rect l="l" t="t" r="r" b="b"/>
            <a:pathLst>
              <a:path w="3156877" h="3800809">
                <a:moveTo>
                  <a:pt x="0" y="0"/>
                </a:moveTo>
                <a:lnTo>
                  <a:pt x="3156877" y="0"/>
                </a:lnTo>
                <a:lnTo>
                  <a:pt x="3156877" y="3800809"/>
                </a:lnTo>
                <a:lnTo>
                  <a:pt x="0" y="380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76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8200" y="5833150"/>
            <a:ext cx="4337416" cy="4351069"/>
          </a:xfrm>
          <a:custGeom>
            <a:avLst/>
            <a:gdLst/>
            <a:ahLst/>
            <a:cxnLst/>
            <a:rect l="l" t="t" r="r" b="b"/>
            <a:pathLst>
              <a:path w="4337416" h="4351069">
                <a:moveTo>
                  <a:pt x="0" y="0"/>
                </a:moveTo>
                <a:lnTo>
                  <a:pt x="4337416" y="0"/>
                </a:lnTo>
                <a:lnTo>
                  <a:pt x="4337416" y="4351069"/>
                </a:lnTo>
                <a:lnTo>
                  <a:pt x="0" y="4351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197" b="-540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79271" y="671360"/>
            <a:ext cx="13263723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9000">
                <a:solidFill>
                  <a:srgbClr val="B92007"/>
                </a:solidFill>
                <a:latin typeface="Arimo"/>
                <a:ea typeface="Arimo"/>
                <a:cs typeface="Arimo"/>
                <a:sym typeface="Arimo"/>
              </a:rPr>
              <a:t>Музейные</a:t>
            </a:r>
            <a:r>
              <a:rPr lang="en-US" sz="900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9000" smtClean="0">
                <a:solidFill>
                  <a:srgbClr val="204230"/>
                </a:solidFill>
                <a:latin typeface="Arimo"/>
                <a:ea typeface="Arimo"/>
                <a:cs typeface="Arimo"/>
                <a:sym typeface="Arimo"/>
              </a:rPr>
              <a:t>встречи</a:t>
            </a:r>
            <a:endParaRPr lang="en-US" sz="9000">
              <a:solidFill>
                <a:srgbClr val="20423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000" y="3940890"/>
            <a:ext cx="4495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</a:pP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17 исторических залов. </a:t>
            </a:r>
          </a:p>
          <a:p>
            <a:pPr algn="ctr">
              <a:lnSpc>
                <a:spcPts val="2375"/>
              </a:lnSpc>
            </a:pPr>
            <a:r>
              <a:rPr lang="en-US" sz="20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345</a:t>
            </a: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 квадратных метров. </a:t>
            </a:r>
          </a:p>
          <a:p>
            <a:pPr algn="ctr">
              <a:lnSpc>
                <a:spcPts val="2375"/>
              </a:lnSpc>
            </a:pPr>
            <a:r>
              <a:rPr lang="en-US" sz="2400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з</a:t>
            </a: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 тысячи экспонатов. </a:t>
            </a:r>
          </a:p>
          <a:p>
            <a:pPr algn="ctr">
              <a:lnSpc>
                <a:spcPts val="2375"/>
              </a:lnSpc>
            </a:pP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Уникальные, настоящие экспонаты, </a:t>
            </a:r>
          </a:p>
          <a:p>
            <a:pPr algn="ctr">
              <a:lnSpc>
                <a:spcPts val="2375"/>
              </a:lnSpc>
            </a:pP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собранные сотрудниками комплекса. </a:t>
            </a:r>
          </a:p>
          <a:p>
            <a:pPr algn="ctr">
              <a:lnSpc>
                <a:spcPts val="2375"/>
              </a:lnSpc>
            </a:pPr>
            <a:r>
              <a:rPr lang="en-US" sz="1827" b="1">
                <a:solidFill>
                  <a:srgbClr val="00000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В каждом зале звучит музыка, стихи.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5600" y="2679860"/>
            <a:ext cx="67056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5"/>
              </a:lnSpc>
            </a:pPr>
            <a:r>
              <a:rPr lang="en-US" sz="2399" b="1" spc="-203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Музейный комплекс </a:t>
            </a:r>
          </a:p>
          <a:p>
            <a:pPr algn="ctr">
              <a:lnSpc>
                <a:spcPts val="1895"/>
              </a:lnSpc>
            </a:pPr>
            <a:r>
              <a:rPr lang="ru-RU" sz="2399" b="1" spc="-203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«</a:t>
            </a:r>
            <a:r>
              <a:rPr lang="en-US" sz="2399" b="1" spc="-203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Спадчына </a:t>
            </a:r>
            <a:r>
              <a:rPr lang="en-US" sz="2399" b="1" spc="-203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роднага </a:t>
            </a:r>
            <a:r>
              <a:rPr lang="en-US" sz="2399" b="1" spc="-203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краю</a:t>
            </a:r>
            <a:r>
              <a:rPr lang="ru-RU" sz="2399" b="1" spc="-203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»</a:t>
            </a:r>
            <a:endParaRPr lang="en-US" sz="2399" b="1" spc="-203">
              <a:solidFill>
                <a:srgbClr val="4F8420"/>
              </a:solidFill>
              <a:latin typeface="DeVinne Txt BT" panose="02020604070705020303" pitchFamily="18" charset="0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1895"/>
              </a:lnSpc>
            </a:pPr>
            <a:r>
              <a:rPr lang="en-US" sz="2399" b="1" spc="-203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Могилевского экономического </a:t>
            </a:r>
            <a:endParaRPr lang="ru-RU" sz="2399" b="1" spc="-203" smtClean="0">
              <a:solidFill>
                <a:srgbClr val="4F8420"/>
              </a:solidFill>
              <a:latin typeface="DeVinne Txt BT" panose="02020604070705020303" pitchFamily="18" charset="0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1895"/>
              </a:lnSpc>
            </a:pPr>
            <a:r>
              <a:rPr lang="en-US" sz="2399" b="1" spc="-203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профессионально-технического </a:t>
            </a:r>
            <a:r>
              <a:rPr lang="en-US" sz="2399" b="1" spc="-203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колледжа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53502" y="2126780"/>
            <a:ext cx="631526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b="1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Проект </a:t>
            </a:r>
            <a:r>
              <a:rPr lang="ru-RU" sz="2799" b="1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«</a:t>
            </a:r>
            <a:r>
              <a:rPr lang="en-US" sz="2799" b="1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Как живут экспонаты</a:t>
            </a:r>
            <a:r>
              <a:rPr lang="ru-RU" sz="2799" b="1" smtClean="0">
                <a:solidFill>
                  <a:srgbClr val="4F8420"/>
                </a:solidFill>
                <a:latin typeface="DeVinne Txt BT" panose="02020604070705020303" pitchFamily="18" charset="0"/>
                <a:ea typeface="Glacial Indifference Bold"/>
                <a:cs typeface="Glacial Indifference Bold"/>
                <a:sym typeface="Glacial Indifference Bold"/>
              </a:rPr>
              <a:t>»</a:t>
            </a:r>
            <a:endParaRPr lang="en-US" sz="2799" b="1">
              <a:solidFill>
                <a:srgbClr val="4F8420"/>
              </a:solidFill>
              <a:latin typeface="DeVinne Txt BT" panose="02020604070705020303" pitchFamily="18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" y="1019709"/>
            <a:ext cx="18295682" cy="121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300"/>
            <a:ext cx="18295682" cy="12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91" y="9230081"/>
            <a:ext cx="7401185" cy="627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" y="9258300"/>
            <a:ext cx="7401185" cy="627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00970"/>
            <a:ext cx="3657600" cy="579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"/>
            <a:ext cx="6934200" cy="3900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621065"/>
            <a:ext cx="7010400" cy="3943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676900"/>
            <a:ext cx="7721600" cy="43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190500"/>
            <a:ext cx="4038600" cy="5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22779"/>
            <a:ext cx="18288000" cy="54169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" y="1033462"/>
            <a:ext cx="5695392" cy="4762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301310"/>
            <a:ext cx="6007203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7"/>
                </a:lnTo>
                <a:lnTo>
                  <a:pt x="0" y="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96262" y="-15725"/>
            <a:ext cx="13263723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>
                <a:solidFill>
                  <a:srgbClr val="B92007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Конкурсы</a:t>
            </a:r>
          </a:p>
        </p:txBody>
      </p:sp>
      <p:sp>
        <p:nvSpPr>
          <p:cNvPr id="6" name="Freeform 6"/>
          <p:cNvSpPr/>
          <p:nvPr/>
        </p:nvSpPr>
        <p:spPr>
          <a:xfrm>
            <a:off x="11458205" y="301310"/>
            <a:ext cx="6829795" cy="628488"/>
          </a:xfrm>
          <a:custGeom>
            <a:avLst/>
            <a:gdLst/>
            <a:ahLst/>
            <a:cxnLst/>
            <a:rect l="l" t="t" r="r" b="b"/>
            <a:pathLst>
              <a:path w="7403213" h="628488">
                <a:moveTo>
                  <a:pt x="0" y="0"/>
                </a:moveTo>
                <a:lnTo>
                  <a:pt x="7403213" y="0"/>
                </a:lnTo>
                <a:lnTo>
                  <a:pt x="7403213" y="628487"/>
                </a:lnTo>
                <a:lnTo>
                  <a:pt x="0" y="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1809" y="2660452"/>
            <a:ext cx="5363582" cy="6850770"/>
          </a:xfrm>
          <a:custGeom>
            <a:avLst/>
            <a:gdLst/>
            <a:ahLst/>
            <a:cxnLst/>
            <a:rect l="l" t="t" r="r" b="b"/>
            <a:pathLst>
              <a:path w="5363582" h="6850770">
                <a:moveTo>
                  <a:pt x="0" y="0"/>
                </a:moveTo>
                <a:lnTo>
                  <a:pt x="5363583" y="0"/>
                </a:lnTo>
                <a:lnTo>
                  <a:pt x="5363583" y="6850770"/>
                </a:lnTo>
                <a:lnTo>
                  <a:pt x="0" y="685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2592604" y="1042987"/>
            <a:ext cx="5695392" cy="4762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5859789" y="2474299"/>
            <a:ext cx="6568421" cy="733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3"/>
              </a:lnSpc>
            </a:pPr>
            <a:endParaRPr lang="ru-RU" sz="2522" smtClean="0">
              <a:solidFill>
                <a:srgbClr val="FFFFFF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2623"/>
              </a:lnSpc>
            </a:pPr>
            <a:r>
              <a:rPr lang="en-US" sz="2522" smtClean="0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ЗАДАЧИ:</a:t>
            </a:r>
          </a:p>
          <a:p>
            <a:pPr algn="ctr">
              <a:lnSpc>
                <a:spcPts val="2623"/>
              </a:lnSpc>
            </a:pPr>
            <a:endParaRPr lang="en-US" sz="2522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544542" lvl="1" indent="-272271" algn="just">
              <a:lnSpc>
                <a:spcPts val="2623"/>
              </a:lnSpc>
              <a:buFont typeface="Arial"/>
              <a:buChar char="•"/>
            </a:pPr>
            <a:r>
              <a:rPr lang="en-US" sz="252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формирование духовно-нравственной культуры и патриотизма учащихся на основе традиций и ценностей белорусского народа;</a:t>
            </a:r>
          </a:p>
          <a:p>
            <a:pPr algn="just">
              <a:lnSpc>
                <a:spcPts val="2623"/>
              </a:lnSpc>
            </a:pPr>
            <a:endParaRPr lang="en-US" sz="2522">
              <a:solidFill>
                <a:srgbClr val="FFFFFF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marL="544542" lvl="1" indent="-272271" algn="just">
              <a:lnSpc>
                <a:spcPts val="2623"/>
              </a:lnSpc>
              <a:buFont typeface="Arial"/>
              <a:buChar char="•"/>
            </a:pPr>
            <a:r>
              <a:rPr lang="en-US" sz="252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создание условий для развития у детей любознательности, познавательной активности, интереса к родному краю, национальной культуре, осознания своей принадлежности к малой родине, стране, воспитания патриотических чувств;</a:t>
            </a:r>
          </a:p>
          <a:p>
            <a:pPr algn="just">
              <a:lnSpc>
                <a:spcPts val="2623"/>
              </a:lnSpc>
            </a:pPr>
            <a:endParaRPr lang="en-US" sz="2522">
              <a:solidFill>
                <a:srgbClr val="FFFFFF"/>
              </a:solidFill>
              <a:latin typeface="DeVinne Txt BT" panose="02020604070705020303" pitchFamily="18" charset="0"/>
              <a:ea typeface="Glacial Indifference"/>
              <a:cs typeface="Glacial Indifference"/>
              <a:sym typeface="Glacial Indifference"/>
            </a:endParaRPr>
          </a:p>
          <a:p>
            <a:pPr marL="544542" lvl="1" indent="-272271" algn="just">
              <a:lnSpc>
                <a:spcPts val="2623"/>
              </a:lnSpc>
              <a:buFont typeface="Arial"/>
              <a:buChar char="•"/>
            </a:pPr>
            <a:r>
              <a:rPr lang="en-US" sz="252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развитие у подростков уважения, милосердия и сочувствия к ветеранам войны и труда, семьям погибших защитников Отечества, престарелым людям;</a:t>
            </a:r>
          </a:p>
          <a:p>
            <a:pPr algn="l">
              <a:lnSpc>
                <a:spcPts val="2623"/>
              </a:lnSpc>
            </a:pPr>
            <a:endParaRPr lang="en-US" sz="2522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069437" y="2445724"/>
            <a:ext cx="4699249" cy="7356706"/>
          </a:xfrm>
          <a:custGeom>
            <a:avLst/>
            <a:gdLst/>
            <a:ahLst/>
            <a:cxnLst/>
            <a:rect l="l" t="t" r="r" b="b"/>
            <a:pathLst>
              <a:path w="4699249" h="7356706">
                <a:moveTo>
                  <a:pt x="0" y="0"/>
                </a:moveTo>
                <a:lnTo>
                  <a:pt x="4699249" y="0"/>
                </a:lnTo>
                <a:lnTo>
                  <a:pt x="4699249" y="7356706"/>
                </a:lnTo>
                <a:lnTo>
                  <a:pt x="0" y="735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642" t="-16576" b="-1158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4872" y="1314628"/>
            <a:ext cx="17625393" cy="1100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"/>
              </a:lnSpc>
            </a:pPr>
            <a:r>
              <a:rPr lang="en-US" sz="238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Целями конкурсов являются консолидация белорусского общества, привитие уважения к государственности,</a:t>
            </a:r>
          </a:p>
          <a:p>
            <a:pPr algn="ctr">
              <a:lnSpc>
                <a:spcPts val="2144"/>
              </a:lnSpc>
            </a:pPr>
            <a:r>
              <a:rPr lang="en-US" sz="238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 бережного отношения к историческому наследию, культурным традициям белорусского народа, </a:t>
            </a:r>
          </a:p>
          <a:p>
            <a:pPr algn="ctr">
              <a:lnSpc>
                <a:spcPts val="2144"/>
              </a:lnSpc>
            </a:pPr>
            <a:r>
              <a:rPr lang="en-US" sz="238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формирование нравственных качеств, развитие чувства патриотизма и любви к Родине, </a:t>
            </a:r>
          </a:p>
          <a:p>
            <a:pPr algn="ctr">
              <a:lnSpc>
                <a:spcPts val="2144"/>
              </a:lnSpc>
            </a:pPr>
            <a:r>
              <a:rPr lang="en-US" sz="2382">
                <a:solidFill>
                  <a:srgbClr val="FFFFFF"/>
                </a:solidFill>
                <a:latin typeface="DeVinne Txt BT" panose="02020604070705020303" pitchFamily="18" charset="0"/>
                <a:ea typeface="Glacial Indifference"/>
                <a:cs typeface="Glacial Indifference"/>
                <a:sym typeface="Glacial Indifference"/>
              </a:rPr>
              <a:t>привязанности к родной земле; поддержка талантливой молодежи, повышение ее профессионального мастерства.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1990</Words>
  <Application>Microsoft Office PowerPoint</Application>
  <PresentationFormat>Произвольный</PresentationFormat>
  <Paragraphs>146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Carelia</vt:lpstr>
      <vt:lpstr>Fira Sans Bold</vt:lpstr>
      <vt:lpstr>Chiller</vt:lpstr>
      <vt:lpstr>Glacial Indifference</vt:lpstr>
      <vt:lpstr>Glacial Indifference Bold</vt:lpstr>
      <vt:lpstr>Century751 No2 BT</vt:lpstr>
      <vt:lpstr>Arial</vt:lpstr>
      <vt:lpstr>DeVinne Txt BT</vt:lpstr>
      <vt:lpstr>Arimo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и Белый Простой и Базовый Наука Курс План обучения Образование Презентация</dc:title>
  <cp:lastModifiedBy>svetlana-belokuzova@yandex.ru</cp:lastModifiedBy>
  <cp:revision>21</cp:revision>
  <dcterms:created xsi:type="dcterms:W3CDTF">2006-08-16T00:00:00Z</dcterms:created>
  <dcterms:modified xsi:type="dcterms:W3CDTF">2025-01-12T12:09:12Z</dcterms:modified>
  <dc:identifier>DAGJ0xRGaz0</dc:identifier>
</cp:coreProperties>
</file>