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Group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prstDash val="solid"/>
          </a:ln>
        </p:spPr>
      </p:sp>
      <p:sp>
        <p:nvSpPr>
          <p:cNvPr id="4" name="Shape 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prstDash val="solid"/>
          </a:ln>
        </p:spPr>
      </p:sp>
      <p:pic>
        <p:nvPicPr>
          <p:cNvPr id="6" name="Picture 6"/>
          <p:cNvPicPr/>
          <p:nvPr/>
        </p:nvPicPr>
        <p:blipFill>
          <a:blip r:embed="rId2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Group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prstDash val="solid"/>
          </a:ln>
        </p:spPr>
      </p:sp>
      <p:sp>
        <p:nvSpPr>
          <p:cNvPr id="45" name="Shape 4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prstDash val="solid"/>
          </a:ln>
        </p:spPr>
      </p:sp>
      <p:pic>
        <p:nvPicPr>
          <p:cNvPr id="47" name="Picture 47"/>
          <p:cNvPicPr/>
          <p:nvPr/>
        </p:nvPicPr>
        <p:blipFill>
          <a:blip r:embed="rId2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prstDash val="solid"/>
          </a:ln>
        </p:spPr>
      </p:sp>
      <p:sp>
        <p:nvSpPr>
          <p:cNvPr id="50" name="Shape 5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prstDash val="solid"/>
          </a:ln>
        </p:spPr>
      </p:sp>
      <p:pic>
        <p:nvPicPr>
          <p:cNvPr id="52" name="Picture 52"/>
          <p:cNvPicPr/>
          <p:nvPr/>
        </p:nvPicPr>
        <p:blipFill>
          <a:blip r:embed="rId2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prstDash val="solid"/>
          </a:ln>
        </p:spPr>
      </p:sp>
      <p:sp>
        <p:nvSpPr>
          <p:cNvPr id="9" name="Shape 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prstDash val="solid"/>
          </a:ln>
        </p:spPr>
      </p:sp>
      <p:pic>
        <p:nvPicPr>
          <p:cNvPr id="11" name="Picture 11"/>
          <p:cNvPicPr/>
          <p:nvPr/>
        </p:nvPicPr>
        <p:blipFill>
          <a:blip r:embed="rId2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Group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prstDash val="solid"/>
          </a:ln>
        </p:spPr>
      </p:sp>
      <p:sp>
        <p:nvSpPr>
          <p:cNvPr id="14" name="Shape 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prstDash val="solid"/>
          </a:ln>
        </p:spPr>
      </p:sp>
      <p:pic>
        <p:nvPicPr>
          <p:cNvPr id="16" name="Picture 16"/>
          <p:cNvPicPr/>
          <p:nvPr/>
        </p:nvPicPr>
        <p:blipFill>
          <a:blip r:embed="rId2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prstDash val="solid"/>
          </a:ln>
        </p:spPr>
      </p:sp>
      <p:sp>
        <p:nvSpPr>
          <p:cNvPr id="20" name="Shape 2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prstDash val="solid"/>
          </a:ln>
        </p:spPr>
      </p:sp>
      <p:pic>
        <p:nvPicPr>
          <p:cNvPr id="22" name="Picture 22"/>
          <p:cNvPicPr/>
          <p:nvPr/>
        </p:nvPicPr>
        <p:blipFill>
          <a:blip r:embed="rId2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prstDash val="solid"/>
          </a:ln>
        </p:spPr>
      </p:sp>
      <p:sp>
        <p:nvSpPr>
          <p:cNvPr id="25" name="Shape 2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prstDash val="solid"/>
          </a:ln>
        </p:spPr>
      </p:sp>
      <p:pic>
        <p:nvPicPr>
          <p:cNvPr id="27" name="Picture 27"/>
          <p:cNvPicPr/>
          <p:nvPr/>
        </p:nvPicPr>
        <p:blipFill>
          <a:blip r:embed="rId2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Group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prstDash val="solid"/>
          </a:ln>
        </p:spPr>
      </p:sp>
      <p:sp>
        <p:nvSpPr>
          <p:cNvPr id="30" name="Shape 3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prstDash val="solid"/>
          </a:ln>
        </p:spPr>
      </p:sp>
      <p:pic>
        <p:nvPicPr>
          <p:cNvPr id="32" name="Picture 32"/>
          <p:cNvPicPr/>
          <p:nvPr/>
        </p:nvPicPr>
        <p:blipFill>
          <a:blip r:embed="rId2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prstDash val="solid"/>
          </a:ln>
        </p:spPr>
      </p:sp>
      <p:sp>
        <p:nvSpPr>
          <p:cNvPr id="35" name="Shape 3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prstDash val="solid"/>
          </a:ln>
        </p:spPr>
      </p:sp>
      <p:pic>
        <p:nvPicPr>
          <p:cNvPr id="37" name="Picture 37"/>
          <p:cNvPicPr/>
          <p:nvPr/>
        </p:nvPicPr>
        <p:blipFill>
          <a:blip r:embed="rId2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Group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prstDash val="solid"/>
          </a:ln>
        </p:spPr>
      </p:sp>
      <p:sp>
        <p:nvSpPr>
          <p:cNvPr id="40" name="Shape 4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prstDash val="solid"/>
          </a:ln>
        </p:spPr>
      </p:sp>
      <p:pic>
        <p:nvPicPr>
          <p:cNvPr id="42" name="Picture 42"/>
          <p:cNvPicPr/>
          <p:nvPr/>
        </p:nvPicPr>
        <p:blipFill>
          <a:blip r:embed="rId2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ctr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42900" lvl="0" indent="-342900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1019-023-00209-8" TargetMode="External"/><Relationship Id="rId2" Type="http://schemas.openxmlformats.org/officeDocument/2006/relationships/hyperlink" Target="https://pikabu.ru/story/mks_kakie_yeksperimentyi_provodyat_ko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okwi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5"/>
          <p:cNvPicPr/>
          <p:nvPr/>
        </p:nvPicPr>
        <p:blipFill>
          <a:blip r:embed="rId2"/>
          <a:stretch/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6" name="Shape 56"/>
          <p:cNvSpPr/>
          <p:nvPr/>
        </p:nvSpPr>
        <p:spPr>
          <a:xfrm>
            <a:off x="6280190" y="1653896"/>
            <a:ext cx="7556421" cy="850582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3300"/>
              </a:lnSpc>
            </a:pPr>
            <a:r>
              <a:rPr sz="265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Метео-лаборатория «Атмосфера-Лаб» для наноспутника Геоскан 3U</a:t>
            </a:r>
            <a:endParaRPr sz="26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280190" y="2759631"/>
            <a:ext cx="7556421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Команда «Энориум»</a:t>
            </a: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280190" y="3377684"/>
            <a:ext cx="7556421" cy="725804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Состав команды:  Голышкин Илья,</a:t>
            </a: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ts val="2850"/>
              </a:lnSpc>
            </a:pPr>
            <a:r>
              <a:rPr sz="175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Сергейчук Максим, Гаспарян Тигран</a:t>
            </a: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6280190" y="4358640"/>
            <a:ext cx="7556421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Наставник: Саркисян Андраник Баградович </a:t>
            </a: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6280190" y="4976693"/>
            <a:ext cx="7556421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МАОУ «СОШ ст.Тарханы» Гагаринского района  г. Саратова </a:t>
            </a: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6280190" y="5594747"/>
            <a:ext cx="7556421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 dirty="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                                                 г. </a:t>
            </a:r>
            <a:r>
              <a:rPr sz="1750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Саратов</a:t>
            </a:r>
            <a:endParaRPr sz="17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6280190" y="6212800"/>
            <a:ext cx="7556421" cy="362902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 dirty="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         </a:t>
            </a:r>
            <a:r>
              <a:rPr lang="ru-RU" sz="1750" dirty="0" smtClean="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			         </a:t>
            </a:r>
            <a:r>
              <a:rPr sz="1750" dirty="0" smtClean="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2024</a:t>
            </a:r>
            <a:endParaRPr sz="17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755333" y="594717"/>
            <a:ext cx="3351609" cy="40457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3150"/>
              </a:lnSpc>
            </a:pPr>
            <a:r>
              <a:rPr sz="2500" dirty="0" err="1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Список</a:t>
            </a:r>
            <a:r>
              <a:rPr sz="2500" dirty="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 </a:t>
            </a:r>
            <a:r>
              <a:rPr sz="2500" dirty="0" err="1" smtClean="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литературы</a:t>
            </a:r>
            <a:r>
              <a:rPr lang="ru-RU" sz="2500" dirty="0" smtClean="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 и источников</a:t>
            </a:r>
            <a:endParaRPr sz="2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1100614" y="1851661"/>
            <a:ext cx="12774454" cy="345280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700"/>
              </a:lnSpc>
              <a:buSzPts val="1800"/>
            </a:pPr>
            <a:r>
              <a:rPr sz="1650" u="sng" dirty="0">
                <a:solidFill>
                  <a:srgbClr val="0000FF"/>
                </a:solidFill>
                <a:latin typeface="Inter Medium"/>
                <a:ea typeface="Inter Medium"/>
                <a:cs typeface="Inter Medium"/>
                <a:hlinkClick r:id="rId2"/>
              </a:rPr>
              <a:t>https://pikabu.ru/story/mks_kakie_yeksperimentyi_provodyat_ko</a:t>
            </a:r>
            <a:r>
              <a:rPr sz="1650" dirty="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 smonavtyi_1_4036210</a:t>
            </a:r>
            <a:endParaRPr sz="1650" dirty="0"/>
          </a:p>
        </p:txBody>
      </p:sp>
      <p:sp>
        <p:nvSpPr>
          <p:cNvPr id="143" name="Shape 143"/>
          <p:cNvSpPr/>
          <p:nvPr/>
        </p:nvSpPr>
        <p:spPr>
          <a:xfrm>
            <a:off x="1100614" y="2272427"/>
            <a:ext cx="12774454" cy="345281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700"/>
              </a:lnSpc>
              <a:buSzPts val="1800"/>
            </a:pP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https: //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spacepi.space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/</a:t>
            </a:r>
            <a:endParaRPr sz="1650" dirty="0"/>
          </a:p>
        </p:txBody>
      </p:sp>
      <p:sp>
        <p:nvSpPr>
          <p:cNvPr id="145" name="Shape 145"/>
          <p:cNvSpPr/>
          <p:nvPr/>
        </p:nvSpPr>
        <p:spPr>
          <a:xfrm>
            <a:off x="1100614" y="2693194"/>
            <a:ext cx="12774454" cy="345281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700"/>
              </a:lnSpc>
              <a:buSzPts val="1800"/>
            </a:pP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Бусленко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Н.П.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Моделирование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сложных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систем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. 2-е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изд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.,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перераб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.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Наука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1978 г. - 400 с.</a:t>
            </a:r>
            <a:endParaRPr sz="1650" dirty="0"/>
          </a:p>
        </p:txBody>
      </p:sp>
      <p:sp>
        <p:nvSpPr>
          <p:cNvPr id="146" name="Shape 146"/>
          <p:cNvSpPr/>
          <p:nvPr/>
        </p:nvSpPr>
        <p:spPr>
          <a:xfrm>
            <a:off x="1100614" y="3113961"/>
            <a:ext cx="12774454" cy="690562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700"/>
              </a:lnSpc>
              <a:buSzPts val="1800"/>
            </a:pP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Granados, Arno &amp; Tseng, Celia. (2023). Digital Engineering Enablers for Systems Engineering in Early-Stage Research and Development. INSIGHT. 26. 47-55. 10.1002/inst.12456.</a:t>
            </a:r>
            <a:endParaRPr sz="1650" dirty="0"/>
          </a:p>
        </p:txBody>
      </p:sp>
      <p:sp>
        <p:nvSpPr>
          <p:cNvPr id="147" name="Shape 147"/>
          <p:cNvSpPr/>
          <p:nvPr/>
        </p:nvSpPr>
        <p:spPr>
          <a:xfrm>
            <a:off x="1100614" y="3880009"/>
            <a:ext cx="12774454" cy="1035844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700"/>
              </a:lnSpc>
              <a:buSzPts val="1800"/>
            </a:pP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Häring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, Ivo &amp;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Sudheendran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,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Vivek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&amp;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Sankin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, Roman &amp;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Hiermaier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, Stefan. (2022). Joint functional safety ISO 26262 and cybersecurity STRIDE/HEAVENS assessment by developers within MBSE SPES framework using extended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SysML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diagrams and minor automations.</a:t>
            </a:r>
            <a:endParaRPr sz="1650" dirty="0"/>
          </a:p>
        </p:txBody>
      </p:sp>
      <p:sp>
        <p:nvSpPr>
          <p:cNvPr id="148" name="Shape 148"/>
          <p:cNvSpPr/>
          <p:nvPr/>
        </p:nvSpPr>
        <p:spPr>
          <a:xfrm>
            <a:off x="1100614" y="4991338"/>
            <a:ext cx="12774454" cy="690562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700"/>
              </a:lnSpc>
              <a:buSzPts val="1800"/>
            </a:pP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Hause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, Matthew &amp; Day, Robert. (2019). Frenemies: OPM and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SysML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Together in an MBSE Model. INCOSE International Symposium. 29. 691-706 . 10.1002/j.2334-5837.2019.00629.x.</a:t>
            </a:r>
            <a:endParaRPr sz="1650" dirty="0"/>
          </a:p>
        </p:txBody>
      </p:sp>
      <p:sp>
        <p:nvSpPr>
          <p:cNvPr id="149" name="Shape 149"/>
          <p:cNvSpPr/>
          <p:nvPr/>
        </p:nvSpPr>
        <p:spPr>
          <a:xfrm>
            <a:off x="1100614" y="5757386"/>
            <a:ext cx="12774454" cy="690562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700"/>
              </a:lnSpc>
              <a:buSzPts val="1800"/>
            </a:pPr>
            <a:r>
              <a:rPr sz="1650" dirty="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Zhu, D., Yin, H., Xu, Y. et al. A Survey of Advanced Information Fusion System: from Model-Driven </a:t>
            </a:r>
            <a:r>
              <a:rPr sz="1650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toKnowledge</a:t>
            </a:r>
            <a:r>
              <a:rPr sz="1650" dirty="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- Enabled. Data Sci. Eng. 8, 85-97 (2023). </a:t>
            </a:r>
            <a:r>
              <a:rPr sz="1650" u="sng" dirty="0">
                <a:solidFill>
                  <a:srgbClr val="0000FF"/>
                </a:solidFill>
                <a:latin typeface="Inter Medium"/>
                <a:ea typeface="Inter Medium"/>
                <a:cs typeface="Inter Medium"/>
                <a:hlinkClick r:id="rId3"/>
              </a:rPr>
              <a:t>https://doi.org/10.1007/s41019-023-00209-8</a:t>
            </a:r>
            <a:endParaRPr sz="1650" dirty="0"/>
          </a:p>
        </p:txBody>
      </p:sp>
      <p:sp>
        <p:nvSpPr>
          <p:cNvPr id="150" name="Shape 150"/>
          <p:cNvSpPr/>
          <p:nvPr/>
        </p:nvSpPr>
        <p:spPr>
          <a:xfrm>
            <a:off x="1100614" y="6523434"/>
            <a:ext cx="12774454" cy="690563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700"/>
              </a:lnSpc>
              <a:buSzPts val="1800"/>
            </a:pP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Swaminathan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,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Rajashekar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&amp;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Sarojini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, </a:t>
            </a:r>
            <a:r>
              <a:rPr sz="16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Darshan</a:t>
            </a:r>
            <a:r>
              <a:rPr sz="16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&amp; Hwang, John. (2023). Integrating MBSE and MDO through an Extended Requirements-Functional-Logical-Physical (RFLP) Framework. 10.2514/6.2023-3908. 19</a:t>
            </a:r>
            <a:endParaRPr sz="1650" dirty="0"/>
          </a:p>
        </p:txBody>
      </p:sp>
      <p:sp>
        <p:nvSpPr>
          <p:cNvPr id="151" name="Shape 151"/>
          <p:cNvSpPr/>
          <p:nvPr/>
        </p:nvSpPr>
        <p:spPr>
          <a:xfrm>
            <a:off x="1100614" y="7289483"/>
            <a:ext cx="12774454" cy="345281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700"/>
              </a:lnSpc>
              <a:buSzPts val="1800"/>
            </a:pPr>
            <a:r>
              <a:rPr sz="1650" u="sng" dirty="0">
                <a:solidFill>
                  <a:srgbClr val="0000FF"/>
                </a:solidFill>
                <a:latin typeface="Inter Medium"/>
                <a:ea typeface="Inter Medium"/>
                <a:cs typeface="Inter Medium"/>
                <a:hlinkClick r:id="rId4"/>
              </a:rPr>
              <a:t>https://wokwi.com/</a:t>
            </a:r>
            <a:r>
              <a:rPr sz="1650" dirty="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 </a:t>
            </a:r>
            <a:endParaRPr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793790" y="865942"/>
            <a:ext cx="3402330" cy="425291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3300"/>
              </a:lnSpc>
            </a:pPr>
            <a:r>
              <a:rPr sz="265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Задачи проекта:</a:t>
            </a:r>
            <a:endParaRPr sz="26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793790" y="1546384"/>
            <a:ext cx="13042821" cy="362902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 b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Цель проекта:</a:t>
            </a:r>
            <a:r>
              <a:rPr sz="175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создание полезной нагрузки для наноспутника Геоскан 3U</a:t>
            </a: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793790" y="2164437"/>
            <a:ext cx="13042821" cy="29027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250"/>
              </a:lnSpc>
            </a:pP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793790" y="2709863"/>
            <a:ext cx="13042821" cy="29027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250"/>
              </a:lnSpc>
            </a:pPr>
            <a:r>
              <a:rPr sz="140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1. Изучить строение наноспутника Геоскан 3U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793790" y="3255288"/>
            <a:ext cx="13042821" cy="290274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250"/>
              </a:lnSpc>
            </a:pPr>
            <a:r>
              <a:rPr sz="140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2. Изучить типы полезных нагрузок наноспутников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793790" y="3800713"/>
            <a:ext cx="13042821" cy="290274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250"/>
              </a:lnSpc>
            </a:pPr>
            <a:r>
              <a:rPr sz="140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3. Изучить виды научных экспериментов, проводимых в космосе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793790" y="4346138"/>
            <a:ext cx="13042821" cy="290274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250"/>
              </a:lnSpc>
            </a:pPr>
            <a:r>
              <a:rPr sz="140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4. Определение состава исследовательской космической Метео-лаборатории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793790" y="4891564"/>
            <a:ext cx="13042821" cy="290274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250"/>
              </a:lnSpc>
            </a:pPr>
            <a:r>
              <a:rPr sz="140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5. Конструирование корпуса наноспутника в САПР Компас 3D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793790" y="5436989"/>
            <a:ext cx="13042821" cy="290274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250"/>
              </a:lnSpc>
            </a:pPr>
            <a:r>
              <a:rPr sz="140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6. Макетирование Метео-лаборатории на базе микроконтроллера ARDUINO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793790" y="5982414"/>
            <a:ext cx="13042821" cy="290274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250"/>
              </a:lnSpc>
            </a:pPr>
            <a:r>
              <a:rPr sz="140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7. Разработка блок схемы программы управления метео-лабораторией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793790" y="6527840"/>
            <a:ext cx="13042821" cy="29027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250"/>
              </a:lnSpc>
            </a:pPr>
            <a:r>
              <a:rPr sz="140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8. Разработка программы управления Метео-лабораторией. Анализ телеметрии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793790" y="7073265"/>
            <a:ext cx="13042821" cy="29027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250"/>
              </a:lnSpc>
            </a:pPr>
            <a:r>
              <a:rPr sz="140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9.Разработка программы научных экспериментов на базе созданной Метео-лаборатории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/>
          <p:nvPr/>
        </p:nvPicPr>
        <p:blipFill>
          <a:blip r:embed="rId2"/>
          <a:stretch/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79" name="Shape 79"/>
          <p:cNvSpPr/>
          <p:nvPr/>
        </p:nvSpPr>
        <p:spPr>
          <a:xfrm>
            <a:off x="6280190" y="2284809"/>
            <a:ext cx="6668571" cy="425291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3300"/>
              </a:lnSpc>
            </a:pPr>
            <a:r>
              <a:rPr sz="2650">
                <a:solidFill>
                  <a:srgbClr val="FFFFFF"/>
                </a:solidFill>
                <a:latin typeface="DM Sans Semi Bold"/>
                <a:ea typeface="DM Sans Semi Bold"/>
                <a:cs typeface="DM Sans Semi Bold"/>
              </a:rPr>
              <a:t>Особенности наноспутников CubeSat</a:t>
            </a:r>
            <a:endParaRPr sz="26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6280190" y="2965252"/>
            <a:ext cx="7556421" cy="2979420"/>
          </a:xfrm>
          <a:prstGeom prst="roundRect">
            <a:avLst>
              <a:gd name="adj" fmla="val 114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81" name="Shape 81"/>
          <p:cNvSpPr/>
          <p:nvPr/>
        </p:nvSpPr>
        <p:spPr>
          <a:xfrm>
            <a:off x="6287810" y="2972872"/>
            <a:ext cx="7541181" cy="650318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prstDash val="solid"/>
          </a:ln>
        </p:spPr>
      </p:sp>
      <p:sp>
        <p:nvSpPr>
          <p:cNvPr id="82" name="Shape 82"/>
          <p:cNvSpPr/>
          <p:nvPr/>
        </p:nvSpPr>
        <p:spPr>
          <a:xfrm>
            <a:off x="6514624" y="3116580"/>
            <a:ext cx="7087553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стандартный размер и форма</a:t>
            </a: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6287810" y="3623190"/>
            <a:ext cx="7541181" cy="650318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prstDash val="solid"/>
          </a:ln>
        </p:spPr>
      </p:sp>
      <p:sp>
        <p:nvSpPr>
          <p:cNvPr id="84" name="Shape 84"/>
          <p:cNvSpPr/>
          <p:nvPr/>
        </p:nvSpPr>
        <p:spPr>
          <a:xfrm>
            <a:off x="6514624" y="3766899"/>
            <a:ext cx="7087553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куб со стороной 10 см и массой до 2 кг</a:t>
            </a: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6287810" y="4273510"/>
            <a:ext cx="7541181" cy="1013221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prstDash val="solid"/>
          </a:ln>
        </p:spPr>
      </p:sp>
      <p:sp>
        <p:nvSpPr>
          <p:cNvPr id="86" name="Shape 86"/>
          <p:cNvSpPr/>
          <p:nvPr/>
        </p:nvSpPr>
        <p:spPr>
          <a:xfrm>
            <a:off x="6514624" y="4417219"/>
            <a:ext cx="7087553" cy="725804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монолитность структуры космического аппарата (не содержит отделяемых частей)</a:t>
            </a: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6287810" y="5286732"/>
            <a:ext cx="7541181" cy="650318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prstDash val="solid"/>
          </a:ln>
        </p:spPr>
      </p:sp>
      <p:sp>
        <p:nvSpPr>
          <p:cNvPr id="88" name="Shape 88"/>
          <p:cNvSpPr/>
          <p:nvPr/>
        </p:nvSpPr>
        <p:spPr>
          <a:xfrm>
            <a:off x="6514624" y="5430441"/>
            <a:ext cx="7087553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универсальный модуль запуска</a:t>
            </a: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1"/>
          <p:cNvPicPr/>
          <p:nvPr/>
        </p:nvPicPr>
        <p:blipFill>
          <a:blip r:embed="rId2"/>
          <a:stretch/>
        </p:blipFill>
        <p:spPr>
          <a:xfrm>
            <a:off x="10077450" y="2983230"/>
            <a:ext cx="3619500" cy="2263139"/>
          </a:xfrm>
          <a:prstGeom prst="rect">
            <a:avLst/>
          </a:prstGeom>
        </p:spPr>
      </p:pic>
      <p:sp>
        <p:nvSpPr>
          <p:cNvPr id="92" name="Shape 92"/>
          <p:cNvSpPr/>
          <p:nvPr/>
        </p:nvSpPr>
        <p:spPr>
          <a:xfrm>
            <a:off x="727829" y="1098113"/>
            <a:ext cx="7525464" cy="389929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3050"/>
              </a:lnSpc>
            </a:pPr>
            <a:r>
              <a:rPr sz="245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Примеры успешных проектов наноспутников</a:t>
            </a:r>
            <a:endParaRPr sz="24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727829" y="1695926"/>
            <a:ext cx="3119318" cy="389930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3050"/>
              </a:lnSpc>
            </a:pPr>
            <a:r>
              <a:rPr sz="2450" b="1">
                <a:solidFill>
                  <a:srgbClr val="FFFFFF"/>
                </a:solidFill>
                <a:latin typeface="DM Sans Semi Bold"/>
                <a:ea typeface="DM Sans Semi Bold"/>
                <a:cs typeface="DM Sans Semi Bold"/>
              </a:rPr>
              <a:t>GEOSCAN</a:t>
            </a:r>
            <a:endParaRPr sz="24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727829" y="2397681"/>
            <a:ext cx="4958715" cy="324802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550"/>
              </a:lnSpc>
            </a:pPr>
            <a:r>
              <a:rPr sz="2000" b="1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Космическая платформа Геоскан 3U</a:t>
            </a:r>
            <a:endParaRPr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1372195" y="3107055"/>
            <a:ext cx="7043976" cy="1331119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600"/>
              </a:lnSpc>
              <a:buSzPts val="1800"/>
              <a:buChar char="•"/>
            </a:pPr>
            <a:r>
              <a:rPr sz="160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- использованы новые конструктивные решения, позволяющие, в частности, разместить всю основную электронику МКА в одном юните, включая маховики и систему высокоскоростной связи, оставляя два юнита под полезную нагрузку (ПН);</a:t>
            </a:r>
            <a:endParaRPr sz="1600"/>
          </a:p>
        </p:txBody>
      </p:sp>
      <p:sp>
        <p:nvSpPr>
          <p:cNvPr id="96" name="Shape 96"/>
          <p:cNvSpPr/>
          <p:nvPr/>
        </p:nvSpPr>
        <p:spPr>
          <a:xfrm>
            <a:off x="1372195" y="4510921"/>
            <a:ext cx="7043976" cy="998339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600"/>
              </a:lnSpc>
              <a:buSzPts val="1800"/>
              <a:buChar char="•"/>
            </a:pP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- </a:t>
            </a:r>
            <a:r>
              <a:rPr lang="ru-RU" sz="1600" dirty="0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технологическая возможность для размещения основной электроники как со стороны концевых выключателей, так и с</a:t>
            </a:r>
            <a:r>
              <a:rPr sz="1600" dirty="0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60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противоположной</a:t>
            </a: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60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стороны</a:t>
            </a: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60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кубсата</a:t>
            </a: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;</a:t>
            </a:r>
            <a:endParaRPr sz="1600" dirty="0"/>
          </a:p>
        </p:txBody>
      </p:sp>
      <p:sp>
        <p:nvSpPr>
          <p:cNvPr id="97" name="Shape 97"/>
          <p:cNvSpPr/>
          <p:nvPr/>
        </p:nvSpPr>
        <p:spPr>
          <a:xfrm>
            <a:off x="1372195" y="5582007"/>
            <a:ext cx="7043976" cy="665559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600"/>
              </a:lnSpc>
              <a:buSzPts val="1800"/>
              <a:buChar char="•"/>
            </a:pP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- </a:t>
            </a:r>
            <a:r>
              <a:rPr lang="ru-RU" sz="1600" dirty="0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созданы</a:t>
            </a:r>
            <a:r>
              <a:rPr sz="1600" dirty="0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60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новые</a:t>
            </a: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60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схемотехнические</a:t>
            </a: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60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решения</a:t>
            </a: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60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модулей</a:t>
            </a: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60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электроники</a:t>
            </a: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и </a:t>
            </a:r>
            <a:r>
              <a:rPr sz="160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их</a:t>
            </a: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60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компоновка</a:t>
            </a: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lang="ru-RU" sz="1600" dirty="0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в </a:t>
            </a:r>
            <a:r>
              <a:rPr sz="1600" dirty="0" err="1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стеке</a:t>
            </a:r>
            <a:r>
              <a:rPr sz="1600" dirty="0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60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бортового</a:t>
            </a: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60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оборудования</a:t>
            </a: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;</a:t>
            </a:r>
            <a:endParaRPr sz="1600" dirty="0"/>
          </a:p>
        </p:txBody>
      </p:sp>
      <p:sp>
        <p:nvSpPr>
          <p:cNvPr id="99" name="Shape 99"/>
          <p:cNvSpPr/>
          <p:nvPr/>
        </p:nvSpPr>
        <p:spPr>
          <a:xfrm>
            <a:off x="1372195" y="6725840"/>
            <a:ext cx="7043976" cy="332779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600"/>
              </a:lnSpc>
              <a:buSzPts val="1800"/>
              <a:buChar char="•"/>
            </a:pPr>
            <a:r>
              <a:rPr sz="160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- </a:t>
            </a:r>
            <a:r>
              <a:rPr sz="1600" dirty="0" err="1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Надёжность</a:t>
            </a:r>
            <a:r>
              <a:rPr lang="ru-RU" sz="1600" dirty="0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конструктива и электронной составляющей</a:t>
            </a:r>
            <a:endParaRPr sz="1600" dirty="0"/>
          </a:p>
        </p:txBody>
      </p:sp>
      <p:sp>
        <p:nvSpPr>
          <p:cNvPr id="100" name="Shape 100"/>
          <p:cNvSpPr/>
          <p:nvPr/>
        </p:nvSpPr>
        <p:spPr>
          <a:xfrm>
            <a:off x="727829" y="3034308"/>
            <a:ext cx="22859" cy="4097060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793790" y="1720691"/>
            <a:ext cx="4436507" cy="354329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750"/>
              </a:lnSpc>
            </a:pPr>
            <a:r>
              <a:rPr sz="220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Состав наноспутника Геоскан</a:t>
            </a:r>
            <a:endParaRPr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133951" y="2330172"/>
            <a:ext cx="5904548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 b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Состав платформы:</a:t>
            </a: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496854" y="2897148"/>
            <a:ext cx="5541645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850"/>
              </a:lnSpc>
              <a:buSzPts val="1800"/>
              <a:buChar char="•"/>
            </a:pPr>
            <a:r>
              <a:rPr sz="175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-модуль питания;</a:t>
            </a:r>
            <a:endParaRPr sz="1750"/>
          </a:p>
        </p:txBody>
      </p:sp>
      <p:sp>
        <p:nvSpPr>
          <p:cNvPr id="105" name="Shape 105"/>
          <p:cNvSpPr/>
          <p:nvPr/>
        </p:nvSpPr>
        <p:spPr>
          <a:xfrm>
            <a:off x="1496854" y="3339346"/>
            <a:ext cx="5541645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850"/>
              </a:lnSpc>
              <a:buSzPts val="1800"/>
              <a:buChar char="•"/>
            </a:pPr>
            <a:r>
              <a:rPr sz="175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-модуль управления и ориентации</a:t>
            </a:r>
            <a:endParaRPr sz="1750"/>
          </a:p>
        </p:txBody>
      </p:sp>
      <p:sp>
        <p:nvSpPr>
          <p:cNvPr id="106" name="Shape 106"/>
          <p:cNvSpPr/>
          <p:nvPr/>
        </p:nvSpPr>
        <p:spPr>
          <a:xfrm>
            <a:off x="1496854" y="3781544"/>
            <a:ext cx="5541645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850"/>
              </a:lnSpc>
              <a:buSzPts val="1800"/>
              <a:buChar char="•"/>
            </a:pPr>
            <a:r>
              <a:rPr sz="175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-модуль приемопередатчика УВЧ- диапазона;</a:t>
            </a:r>
            <a:endParaRPr sz="1750"/>
          </a:p>
        </p:txBody>
      </p:sp>
      <p:sp>
        <p:nvSpPr>
          <p:cNvPr id="107" name="Shape 107"/>
          <p:cNvSpPr/>
          <p:nvPr/>
        </p:nvSpPr>
        <p:spPr>
          <a:xfrm>
            <a:off x="1496854" y="4223742"/>
            <a:ext cx="5541645" cy="1814513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850"/>
              </a:lnSpc>
              <a:buSzPts val="1800"/>
              <a:buChar char="•"/>
            </a:pPr>
            <a:r>
              <a:rPr sz="175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-модуль передатчика Х-диапазона -антенный модуль УВЧ-диапазона; -антенная решетка Х-диапазона -блок маховиков с платой управления; -модуль датчиков ориентации и сервисного обслуживания;</a:t>
            </a:r>
            <a:endParaRPr sz="1750"/>
          </a:p>
        </p:txBody>
      </p:sp>
      <p:sp>
        <p:nvSpPr>
          <p:cNvPr id="108" name="Shape 108"/>
          <p:cNvSpPr/>
          <p:nvPr/>
        </p:nvSpPr>
        <p:spPr>
          <a:xfrm>
            <a:off x="1496854" y="6117550"/>
            <a:ext cx="5541645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850"/>
              </a:lnSpc>
              <a:buSzPts val="1800"/>
              <a:buChar char="•"/>
            </a:pPr>
            <a:r>
              <a:rPr sz="175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-технологическая камера.</a:t>
            </a:r>
            <a:endParaRPr sz="1750"/>
          </a:p>
        </p:txBody>
      </p:sp>
      <p:sp>
        <p:nvSpPr>
          <p:cNvPr id="109" name="Shape 109"/>
          <p:cNvSpPr/>
          <p:nvPr/>
        </p:nvSpPr>
        <p:spPr>
          <a:xfrm>
            <a:off x="793790" y="2330172"/>
            <a:ext cx="30480" cy="4150281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</p:sp>
      <p:pic>
        <p:nvPicPr>
          <p:cNvPr id="111" name="Picture 111"/>
          <p:cNvPicPr/>
          <p:nvPr/>
        </p:nvPicPr>
        <p:blipFill>
          <a:blip r:embed="rId2"/>
          <a:stretch/>
        </p:blipFill>
        <p:spPr>
          <a:xfrm>
            <a:off x="7599520" y="908090"/>
            <a:ext cx="5699046" cy="64134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4"/>
          <p:cNvPicPr/>
          <p:nvPr/>
        </p:nvPicPr>
        <p:blipFill>
          <a:blip r:embed="rId2"/>
          <a:stretch/>
        </p:blipFill>
        <p:spPr>
          <a:xfrm>
            <a:off x="10271760" y="2903220"/>
            <a:ext cx="3230879" cy="2423160"/>
          </a:xfrm>
          <a:prstGeom prst="rect">
            <a:avLst/>
          </a:prstGeom>
        </p:spPr>
      </p:pic>
      <p:sp>
        <p:nvSpPr>
          <p:cNvPr id="115" name="Shape 115"/>
          <p:cNvSpPr/>
          <p:nvPr/>
        </p:nvSpPr>
        <p:spPr>
          <a:xfrm>
            <a:off x="793790" y="2226826"/>
            <a:ext cx="6824424" cy="425291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3300"/>
              </a:lnSpc>
            </a:pPr>
            <a:r>
              <a:rPr sz="2650" dirty="0" err="1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Интеграция</a:t>
            </a:r>
            <a:r>
              <a:rPr sz="2650" dirty="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 с </a:t>
            </a:r>
            <a:r>
              <a:rPr sz="2650" dirty="0" err="1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наноспутником</a:t>
            </a:r>
            <a:r>
              <a:rPr sz="2650" dirty="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 </a:t>
            </a:r>
            <a:r>
              <a:rPr sz="2650" dirty="0" err="1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Геоскан</a:t>
            </a:r>
            <a:endParaRPr sz="26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1496854" y="2986564"/>
            <a:ext cx="6853357" cy="725805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850"/>
              </a:lnSpc>
              <a:buSzPts val="1800"/>
              <a:buChar char="•"/>
            </a:pPr>
            <a:r>
              <a:rPr sz="175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Наноспутники семейства Геоскан 3U располагают двумя юнитами полезной нагрузки.</a:t>
            </a:r>
            <a:endParaRPr sz="1750"/>
          </a:p>
        </p:txBody>
      </p:sp>
      <p:sp>
        <p:nvSpPr>
          <p:cNvPr id="117" name="Shape 117"/>
          <p:cNvSpPr/>
          <p:nvPr/>
        </p:nvSpPr>
        <p:spPr>
          <a:xfrm>
            <a:off x="1496854" y="3791664"/>
            <a:ext cx="6853357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850"/>
              </a:lnSpc>
              <a:buSzPts val="1800"/>
              <a:buChar char="•"/>
            </a:pPr>
            <a:r>
              <a:rPr lang="ru-RU" sz="1750" dirty="0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Учтённые</a:t>
            </a:r>
            <a:r>
              <a:rPr sz="1750" dirty="0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размеры</a:t>
            </a:r>
            <a:endParaRPr sz="1750" dirty="0"/>
          </a:p>
        </p:txBody>
      </p:sp>
      <p:sp>
        <p:nvSpPr>
          <p:cNvPr id="118" name="Shape 118"/>
          <p:cNvSpPr/>
          <p:nvPr/>
        </p:nvSpPr>
        <p:spPr>
          <a:xfrm>
            <a:off x="1496854" y="4233863"/>
            <a:ext cx="6853357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850"/>
              </a:lnSpc>
              <a:buSzPts val="1800"/>
              <a:buChar char="•"/>
            </a:pPr>
            <a:r>
              <a:rPr lang="ru-RU" sz="175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Б</a:t>
            </a:r>
            <a:r>
              <a:rPr sz="1750" dirty="0" err="1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иолабаротории</a:t>
            </a:r>
            <a:r>
              <a:rPr sz="1750" dirty="0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для</a:t>
            </a:r>
            <a:r>
              <a:rPr sz="175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интеграции</a:t>
            </a:r>
            <a:r>
              <a:rPr sz="175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составляют</a:t>
            </a:r>
            <a:r>
              <a:rPr sz="175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20х10х10 </a:t>
            </a:r>
            <a:r>
              <a:rPr sz="175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см</a:t>
            </a:r>
            <a:r>
              <a:rPr sz="175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.</a:t>
            </a:r>
            <a:endParaRPr sz="1750" dirty="0"/>
          </a:p>
        </p:txBody>
      </p:sp>
      <p:sp>
        <p:nvSpPr>
          <p:cNvPr id="119" name="Shape 119"/>
          <p:cNvSpPr/>
          <p:nvPr/>
        </p:nvSpPr>
        <p:spPr>
          <a:xfrm>
            <a:off x="1496855" y="4676061"/>
            <a:ext cx="7263688" cy="442198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850"/>
              </a:lnSpc>
              <a:buSzPts val="1800"/>
              <a:buFontTx/>
              <a:buChar char="•"/>
            </a:pPr>
            <a:r>
              <a:rPr sz="175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Для</a:t>
            </a:r>
            <a:r>
              <a:rPr sz="175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подключения</a:t>
            </a:r>
            <a:r>
              <a:rPr sz="175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лабораторного</a:t>
            </a:r>
            <a:r>
              <a:rPr lang="ru-RU" sz="175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оборудования доступен </a:t>
            </a:r>
            <a:r>
              <a:rPr lang="ru-RU" sz="1750" dirty="0" smtClean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модуль</a:t>
            </a:r>
            <a:endParaRPr lang="ru-RU" sz="1750" dirty="0"/>
          </a:p>
        </p:txBody>
      </p:sp>
      <p:sp>
        <p:nvSpPr>
          <p:cNvPr id="120" name="Shape 120"/>
          <p:cNvSpPr/>
          <p:nvPr/>
        </p:nvSpPr>
        <p:spPr>
          <a:xfrm>
            <a:off x="1496854" y="5118259"/>
            <a:ext cx="6853357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850"/>
              </a:lnSpc>
              <a:buSzPts val="1800"/>
              <a:buChar char="•"/>
            </a:pPr>
            <a:endParaRPr sz="1750" dirty="0"/>
          </a:p>
        </p:txBody>
      </p:sp>
      <p:sp>
        <p:nvSpPr>
          <p:cNvPr id="121" name="Shape 121"/>
          <p:cNvSpPr/>
          <p:nvPr/>
        </p:nvSpPr>
        <p:spPr>
          <a:xfrm>
            <a:off x="1496854" y="5326380"/>
            <a:ext cx="6853357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850"/>
              </a:lnSpc>
              <a:buSzPts val="1800"/>
              <a:buChar char="•"/>
            </a:pPr>
            <a:r>
              <a:rPr sz="175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питания</a:t>
            </a:r>
            <a:r>
              <a:rPr sz="175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на</a:t>
            </a:r>
            <a:r>
              <a:rPr sz="175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5В и </a:t>
            </a:r>
            <a:r>
              <a:rPr sz="175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шина</a:t>
            </a:r>
            <a:r>
              <a:rPr sz="175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данных</a:t>
            </a:r>
            <a:r>
              <a:rPr sz="1750" dirty="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CAN 2.0</a:t>
            </a:r>
            <a:endParaRPr sz="1750" dirty="0"/>
          </a:p>
        </p:txBody>
      </p:sp>
      <p:sp>
        <p:nvSpPr>
          <p:cNvPr id="122" name="Shape 122"/>
          <p:cNvSpPr/>
          <p:nvPr/>
        </p:nvSpPr>
        <p:spPr>
          <a:xfrm>
            <a:off x="793790" y="2907268"/>
            <a:ext cx="30480" cy="3095387"/>
          </a:xfrm>
          <a:prstGeom prst="rect">
            <a:avLst/>
          </a:prstGeom>
          <a:solidFill>
            <a:srgbClr val="1C9770"/>
          </a:solidFill>
          <a:ln>
            <a:prstDash val="solid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E5E0DF"/>
          </a:solidFill>
          <a:ln>
            <a:prstDash val="solid"/>
          </a:ln>
        </p:spPr>
      </p:sp>
      <p:sp>
        <p:nvSpPr>
          <p:cNvPr id="125" name="Shape 125"/>
          <p:cNvSpPr/>
          <p:nvPr/>
        </p:nvSpPr>
        <p:spPr>
          <a:xfrm>
            <a:off x="793790" y="3102650"/>
            <a:ext cx="3402330" cy="425290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>
              <a:lnSpc>
                <a:spcPts val="3300"/>
              </a:lnSpc>
            </a:pPr>
            <a:r>
              <a:rPr sz="2650" dirty="0" err="1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Полезная</a:t>
            </a:r>
            <a:r>
              <a:rPr sz="2650" dirty="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 </a:t>
            </a:r>
            <a:r>
              <a:rPr sz="2650" dirty="0" err="1" smtClean="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масса</a:t>
            </a:r>
            <a:r>
              <a:rPr lang="ru-RU" sz="2650" dirty="0" smtClean="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Inter Medium"/>
                <a:ea typeface="DM Sans Semi Bold"/>
                <a:cs typeface="DM Sans Semi Bold"/>
              </a:rPr>
              <a:t>с</a:t>
            </a:r>
            <a:r>
              <a:rPr lang="ru-RU" sz="2800" dirty="0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остоит </a:t>
            </a:r>
            <a:r>
              <a:rPr lang="ru-RU" sz="280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из:</a:t>
            </a:r>
            <a:r>
              <a:rPr sz="2650" dirty="0" smtClean="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 </a:t>
            </a:r>
            <a:endParaRPr sz="26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793790" y="3783092"/>
            <a:ext cx="7556421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lang="ru-RU"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М</a:t>
            </a:r>
            <a:r>
              <a:rPr sz="1750" dirty="0" err="1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одул</a:t>
            </a:r>
            <a:r>
              <a:rPr lang="ru-RU" sz="1750" dirty="0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ь </a:t>
            </a:r>
            <a:r>
              <a:rPr sz="1750" dirty="0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измерения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магнитного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поля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Земли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.</a:t>
            </a:r>
            <a:endParaRPr sz="17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93790" y="4243829"/>
            <a:ext cx="7556421" cy="1567036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ct val="250000"/>
              </a:lnSpc>
            </a:pPr>
            <a:r>
              <a:rPr lang="ru-RU" sz="1750" dirty="0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М</a:t>
            </a:r>
            <a:r>
              <a:rPr sz="1750" dirty="0" err="1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одуль</a:t>
            </a:r>
            <a:r>
              <a:rPr sz="1750" dirty="0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приёма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сообщений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АЗН-В</a:t>
            </a:r>
            <a:r>
              <a:rPr sz="1750" dirty="0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.</a:t>
            </a:r>
            <a:endParaRPr lang="ru-RU" sz="1750" dirty="0" smtClean="0">
              <a:solidFill>
                <a:srgbClr val="000000"/>
              </a:solidFill>
              <a:latin typeface="Inter Medium"/>
              <a:ea typeface="Inter Medium"/>
              <a:cs typeface="Inter Medium"/>
            </a:endParaRPr>
          </a:p>
          <a:p>
            <a:pPr marL="0" indent="0" algn="l">
              <a:lnSpc>
                <a:spcPct val="250000"/>
              </a:lnSpc>
            </a:pPr>
            <a:r>
              <a:rPr lang="ru-RU" sz="1750" dirty="0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Центральный модуль управления комплексом </a:t>
            </a:r>
            <a:r>
              <a:rPr lang="ru-RU" sz="1750" dirty="0" err="1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метео</a:t>
            </a:r>
            <a:r>
              <a:rPr lang="ru-RU" sz="1750" dirty="0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-лаборатории</a:t>
            </a:r>
            <a:r>
              <a:rPr sz="1750" dirty="0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 </a:t>
            </a:r>
            <a:endParaRPr sz="17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9" name="Picture 129"/>
          <p:cNvPicPr/>
          <p:nvPr/>
        </p:nvPicPr>
        <p:blipFill>
          <a:blip r:embed="rId2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793790" y="2118836"/>
            <a:ext cx="13042821" cy="850582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3300"/>
              </a:lnSpc>
            </a:pPr>
            <a:r>
              <a:rPr sz="265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Разработка программы научных экспериментов на базе созданной </a:t>
            </a:r>
            <a:r>
              <a:rPr sz="2650">
                <a:solidFill>
                  <a:srgbClr val="000000"/>
                </a:solidFill>
                <a:latin typeface="DM Sans Semi Bold"/>
                <a:ea typeface="DM Sans Semi Bold"/>
                <a:cs typeface="DM Sans Semi Bold"/>
              </a:rPr>
              <a:t>метео-лабораторией</a:t>
            </a:r>
            <a:endParaRPr sz="26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793790" y="3423047"/>
            <a:ext cx="13042821" cy="725804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 b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Внедрённый в наноспутник модуль измерения магнитного поля земли</a:t>
            </a:r>
            <a:r>
              <a:rPr sz="175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 позволит предсказывать стихийные бедствия: цунами, землетрясения, извержения вулканов и прочие «катаклизмы» по всему миру. </a:t>
            </a: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793790" y="4404003"/>
            <a:ext cx="13042821" cy="1088708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 b="1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Внедренный</a:t>
            </a:r>
            <a:r>
              <a:rPr sz="1750" b="1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b="1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модуль</a:t>
            </a:r>
            <a:r>
              <a:rPr sz="1750" b="1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АЗН-В</a:t>
            </a:r>
            <a:r>
              <a:rPr sz="1750" dirty="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позволит</a:t>
            </a:r>
            <a:r>
              <a:rPr sz="1750" dirty="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пилотам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воздушных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судов</a:t>
            </a:r>
            <a:r>
              <a:rPr sz="1750" dirty="0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и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авиадиспетчерам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наземных</a:t>
            </a:r>
            <a:r>
              <a:rPr sz="1750" dirty="0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пункт</a:t>
            </a:r>
            <a:r>
              <a:rPr lang="ru-RU" sz="1750" dirty="0" err="1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ов</a:t>
            </a:r>
            <a:r>
              <a:rPr sz="1750" dirty="0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наблюдать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за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движением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самолёта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в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реальном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времени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с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большой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точностью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. </a:t>
            </a:r>
            <a:r>
              <a:rPr lang="ru-RU" sz="1750" dirty="0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Использование данного модуля примечательно тем, что </a:t>
            </a:r>
            <a:r>
              <a:rPr lang="ru-RU"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о</a:t>
            </a:r>
            <a:r>
              <a:rPr sz="1750" dirty="0" err="1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дин</a:t>
            </a:r>
            <a:r>
              <a:rPr sz="1750" dirty="0" smtClean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установленный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модуль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 АЗН-В,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позволит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обеспечить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зону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приёма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сигналов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от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ВС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не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менее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,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чем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на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 1500 </a:t>
            </a:r>
            <a:r>
              <a:rPr sz="1750" dirty="0" err="1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км</a:t>
            </a:r>
            <a:r>
              <a:rPr sz="1750" dirty="0">
                <a:solidFill>
                  <a:srgbClr val="000000"/>
                </a:solidFill>
                <a:latin typeface="Inter Medium"/>
                <a:ea typeface="Inter Medium"/>
                <a:cs typeface="Inter Medium"/>
              </a:rPr>
              <a:t>.</a:t>
            </a:r>
            <a:endParaRPr sz="17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793790" y="5747861"/>
            <a:ext cx="13042821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850"/>
              </a:lnSpc>
            </a:pP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5614035" y="2694384"/>
            <a:ext cx="3402329" cy="425291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ctr">
              <a:lnSpc>
                <a:spcPts val="3300"/>
              </a:lnSpc>
            </a:pPr>
            <a:r>
              <a:rPr sz="2650">
                <a:solidFill>
                  <a:srgbClr val="030303"/>
                </a:solidFill>
                <a:latin typeface="DM Sans Semi Bold"/>
                <a:ea typeface="DM Sans Semi Bold"/>
                <a:cs typeface="DM Sans Semi Bold"/>
              </a:rPr>
              <a:t>Наша команда </a:t>
            </a:r>
            <a:endParaRPr sz="26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793790" y="3573304"/>
            <a:ext cx="13042821" cy="725804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>
                <a:solidFill>
                  <a:srgbClr val="464646"/>
                </a:solidFill>
                <a:latin typeface="Inter Medium"/>
                <a:ea typeface="Inter Medium"/>
                <a:cs typeface="Inter Medium"/>
              </a:rPr>
              <a:t>         </a:t>
            </a:r>
            <a:r>
              <a:rPr sz="175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  Гаспарян Тигран                             Сергейчук Максим               Голышкин Илья       Саркисян Андраник Баградович                     </a:t>
            </a: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793790" y="4554260"/>
            <a:ext cx="13042821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l">
              <a:lnSpc>
                <a:spcPts val="2850"/>
              </a:lnSpc>
            </a:pPr>
            <a:r>
              <a:rPr sz="1750">
                <a:solidFill>
                  <a:srgbClr val="030303"/>
                </a:solidFill>
                <a:latin typeface="Inter Medium"/>
                <a:ea typeface="Inter Medium"/>
                <a:cs typeface="Inter Medium"/>
              </a:rPr>
              <a:t>  Капитан команды «Энориум»               Проектировщик                    Программист           Наставник команды </a:t>
            </a: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793790" y="5172313"/>
            <a:ext cx="13042821" cy="362903"/>
          </a:xfrm>
          <a:prstGeom prst="rect">
            <a:avLst/>
          </a:prstGeom>
          <a:noFill/>
          <a:ln>
            <a:prstDash val="solid"/>
          </a:ln>
        </p:spPr>
        <p:txBody>
          <a:bodyPr wrap="none" lIns="0" tIns="0" rIns="0" bIns="0" anchor="t"/>
          <a:lstStyle/>
          <a:p>
            <a:pPr marL="0" indent="0" algn="ctr">
              <a:lnSpc>
                <a:spcPts val="2850"/>
              </a:lnSpc>
            </a:pPr>
            <a:endParaRPr sz="17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11</TotalTime>
  <Words>684</Words>
  <Application>Microsoft Office PowerPoint</Application>
  <DocSecurity>0</DocSecurity>
  <PresentationFormat>Произвольный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DM Sans Semi Bold</vt:lpstr>
      <vt:lpstr>Inter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</cp:revision>
  <dcterms:modified xsi:type="dcterms:W3CDTF">2024-10-02T08:55:01Z</dcterms:modified>
</cp:coreProperties>
</file>