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4" r:id="rId14"/>
    <p:sldId id="27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B738C-53B8-CD22-0029-1FAA463FD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5DC39B-43AA-79B1-8651-8CA57AE63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8AA35-EC06-0BF3-F2F3-E14F1B71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3B0425-FEEE-18E7-2F58-980962D4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F2F72-9C40-3838-4888-7D10D659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7A731-897C-235A-51BC-1FFECDAD6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B49E4D-501E-7290-8FB5-969AED0A8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FAB7E4-E152-C03B-FB4F-91C18736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E29C3-90B8-DA5C-0D97-30096C62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0C972B-FBEA-4F78-7EBF-2463F54F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65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3FA301-0128-A21A-0A10-8A2B37398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9FD522-E461-E41C-8F73-8C03614A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E37DB-5EE7-9AA0-8C55-9F6CB786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59D9C-74C9-3054-DED4-3C361C99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CAC96D-CA90-8F8A-3922-78F9C9AA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1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5C9ED-481B-0199-DCB1-F1433110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D53BB-C40F-A896-1E19-8115C8B7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854500-C2ED-3403-F05A-E3B41066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E1854-F3B1-83B9-698D-3B038CF9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4E301-71B7-3D19-7E97-481DFBFD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8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DF056-65F9-4A31-F754-D15443FF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45B3B8-AF79-D865-97F9-A02C36051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C3479B-626B-CC5A-0F5F-3EF29638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01472-B236-3CC4-A38B-0AE95AB8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0901B-7DDC-F61F-A2C3-EF16C99C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6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257B7-2C22-D73F-14EE-ACFD0A37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E93DFE-CDA4-FA8D-D9EC-4AAC820B8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1F978F-9BAD-FC85-5BAC-B77755DB7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1270FB-E2AE-752B-56B8-C079791E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72E57-180B-CC38-5BEF-53BDB6BC5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7FBDA5-483A-3B32-FF95-DC85FF35D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4170A-F367-B772-81DF-AE8E9E48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B539E-E089-FD5F-0D34-6E07B9A3B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99B2AC-E3DD-A9A2-2C2E-81BC72B83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50F09F-503B-3CF9-8889-CEF789D26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750E9C-9430-71E3-DD76-71E2717D4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11FC31-42A0-6102-35A8-F51143FE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5D2E6E-4866-F6BB-E58E-C1C142E5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EB4207-B0A7-8A34-D4FF-6D62940D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42802-7891-99BB-A6D8-90EFE752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F94E22-FB59-2BC1-B566-DD327884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562955-9C47-7D07-4933-D2AE236D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AA373E-BAD7-1DBF-B90D-A93D488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2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C5F750-6727-87AD-8273-D56E6F3F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38511A-60F9-E62F-BA06-9469C5D1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B94B09-694A-3148-613C-87A694AE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2EBDB-E1D2-19C5-562C-4737ACD3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0BB81-5DB0-35CA-D880-267167AEE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6E1935-AE50-AED3-A705-73B50B14A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53650E-C15F-C887-D378-94604DC0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77DDD1-0C21-82B4-91C2-1C21CA91E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61C05E-DBDD-87DE-B2E3-6588559E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C1563-FB48-A764-240C-8F536CA3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5D97F8-7552-71B1-DF03-A191DA19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DE010A-70B9-D85E-405D-B38AEE6D4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37A74-84F3-6C2F-E824-A55F5612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928EF-9E75-9A4D-BFF9-0AE3AADF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8B80D-2DD7-B997-A6AD-51785CD0B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" name="chimes.wav"/>
          </p:stSnd>
        </p:sndAc>
      </p:transition>
    </mc:Choice>
    <mc:Fallback xmlns="">
      <p:transition spd="slow" advTm="7000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43421-E5FD-123A-6971-818864AF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AC53E-804A-9729-A0A8-FF12F60D6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DC0D08-A3E5-0CC1-4F4F-D3AC4DCED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0698-F336-43E7-A4D1-E70F4FC43BA6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CE4BA5-8801-B79E-96B6-5CC13DB53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F9063B-B593-114A-D9D1-5F1089B6E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BA6C-9D6E-48A6-B2DB-456C9B638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5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13" name="chimes.wav"/>
          </p:stSnd>
        </p:sndAc>
      </p:transition>
    </mc:Choice>
    <mc:Fallback xmlns="">
      <p:transition spd="slow" advTm="7000">
        <p:split orient="vert"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5ECCE9-59AF-AA0E-2F80-CF2EF623BC8D}"/>
              </a:ext>
            </a:extLst>
          </p:cNvPr>
          <p:cNvSpPr txBox="1"/>
          <p:nvPr/>
        </p:nvSpPr>
        <p:spPr>
          <a:xfrm>
            <a:off x="3429000" y="4318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МБОУ Мирнинская </a:t>
            </a:r>
            <a:r>
              <a:rPr lang="ru-RU" sz="3200" dirty="0" err="1">
                <a:solidFill>
                  <a:srgbClr val="0070C0"/>
                </a:solidFill>
              </a:rPr>
              <a:t>Сош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092CAC-08E0-DC67-6B26-279015B7E79C}"/>
              </a:ext>
            </a:extLst>
          </p:cNvPr>
          <p:cNvSpPr/>
          <p:nvPr/>
        </p:nvSpPr>
        <p:spPr>
          <a:xfrm>
            <a:off x="2167200" y="2027535"/>
            <a:ext cx="78576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Экология планеты.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Глобальное потепление.»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BCEDE2-6DE5-E925-ED60-FC1A0B0623E8}"/>
              </a:ext>
            </a:extLst>
          </p:cNvPr>
          <p:cNvSpPr txBox="1"/>
          <p:nvPr/>
        </p:nvSpPr>
        <p:spPr>
          <a:xfrm>
            <a:off x="7696200" y="5595203"/>
            <a:ext cx="3801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Автор: </a:t>
            </a:r>
            <a:r>
              <a:rPr lang="ru-RU" sz="2400" dirty="0" err="1">
                <a:solidFill>
                  <a:srgbClr val="0070C0"/>
                </a:solidFill>
              </a:rPr>
              <a:t>Селедцова</a:t>
            </a:r>
            <a:r>
              <a:rPr lang="ru-RU" sz="2400" dirty="0">
                <a:solidFill>
                  <a:srgbClr val="0070C0"/>
                </a:solidFill>
              </a:rPr>
              <a:t> Дария</a:t>
            </a:r>
          </a:p>
          <a:p>
            <a:r>
              <a:rPr lang="ru-RU" sz="2400" dirty="0">
                <a:solidFill>
                  <a:srgbClr val="0070C0"/>
                </a:solidFill>
              </a:rPr>
              <a:t>Руководитель: Рябцева В.Ф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4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CB197-55E7-CC4B-73B2-964C0BDEA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0" y="1479550"/>
            <a:ext cx="3771900" cy="476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5867-BAFF-2A29-91A9-1F6EDAC72F41}"/>
              </a:ext>
            </a:extLst>
          </p:cNvPr>
          <p:cNvSpPr txBox="1"/>
          <p:nvPr/>
        </p:nvSpPr>
        <p:spPr>
          <a:xfrm>
            <a:off x="228600" y="615950"/>
            <a:ext cx="108212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6"/>
                </a:solidFill>
              </a:rPr>
              <a:t>*</a:t>
            </a:r>
            <a:r>
              <a:rPr lang="ru-RU" sz="2800" dirty="0">
                <a:solidFill>
                  <a:srgbClr val="0070C0"/>
                </a:solidFill>
              </a:rPr>
              <a:t>Живые организмы</a:t>
            </a:r>
            <a:r>
              <a:rPr lang="ru-RU" sz="2800" dirty="0">
                <a:solidFill>
                  <a:schemeClr val="accent6"/>
                </a:solidFill>
              </a:rPr>
              <a:t>: </a:t>
            </a:r>
            <a:r>
              <a:rPr lang="ru-RU" sz="2800" dirty="0">
                <a:solidFill>
                  <a:srgbClr val="FFFF00"/>
                </a:solidFill>
              </a:rPr>
              <a:t>живые организмы способствуют парниковому</a:t>
            </a:r>
          </a:p>
          <a:p>
            <a:r>
              <a:rPr lang="ru-RU" sz="2800" dirty="0">
                <a:solidFill>
                  <a:srgbClr val="FFFF00"/>
                </a:solidFill>
              </a:rPr>
              <a:t>эффекту, так как выделяют газы, которые входят в состав парниковых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газов, и влияют на повышение температуры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поверхности планеты</a:t>
            </a:r>
            <a:r>
              <a:rPr lang="ru-RU" sz="2800" dirty="0">
                <a:solidFill>
                  <a:schemeClr val="accent6"/>
                </a:solidFill>
              </a:rPr>
              <a:t>.</a:t>
            </a:r>
          </a:p>
          <a:p>
            <a:r>
              <a:rPr lang="ru-RU" sz="2800" dirty="0">
                <a:solidFill>
                  <a:schemeClr val="accent6"/>
                </a:solidFill>
              </a:rPr>
              <a:t>*</a:t>
            </a:r>
            <a:r>
              <a:rPr lang="ru-RU" sz="2800" dirty="0">
                <a:solidFill>
                  <a:srgbClr val="0070C0"/>
                </a:solidFill>
              </a:rPr>
              <a:t>Солнечная активность: </a:t>
            </a:r>
            <a:r>
              <a:rPr lang="ru-RU" sz="2800" dirty="0">
                <a:solidFill>
                  <a:srgbClr val="FFFF00"/>
                </a:solidFill>
              </a:rPr>
              <a:t>по данным спутников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за последние несколько лет Солнце значительно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повысило свою активность.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*Изменение угла оси вращения Земли </a:t>
            </a:r>
          </a:p>
          <a:p>
            <a:r>
              <a:rPr lang="ru-RU" sz="2800" dirty="0">
                <a:solidFill>
                  <a:srgbClr val="0070C0"/>
                </a:solidFill>
              </a:rPr>
              <a:t>у ее орбиты: </a:t>
            </a:r>
            <a:r>
              <a:rPr lang="ru-RU" sz="2800" dirty="0">
                <a:solidFill>
                  <a:srgbClr val="FFFF00"/>
                </a:solidFill>
              </a:rPr>
              <a:t>подобные орбитальные изменения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положения и движения планеты вызывают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изменения радиационного баланса Земли,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а значит  и ее климата.</a:t>
            </a:r>
          </a:p>
        </p:txBody>
      </p:sp>
    </p:spTree>
    <p:extLst>
      <p:ext uri="{BB962C8B-B14F-4D97-AF65-F5344CB8AC3E}">
        <p14:creationId xmlns:p14="http://schemas.microsoft.com/office/powerpoint/2010/main" val="577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79CECF-B39E-DF3E-7395-A140F45B942F}"/>
              </a:ext>
            </a:extLst>
          </p:cNvPr>
          <p:cNvSpPr txBox="1"/>
          <p:nvPr/>
        </p:nvSpPr>
        <p:spPr>
          <a:xfrm>
            <a:off x="0" y="428178"/>
            <a:ext cx="1239480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Основная причина глобального потепления – деятельность человека!</a:t>
            </a:r>
          </a:p>
          <a:p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dirty="0">
                <a:solidFill>
                  <a:srgbClr val="7030A0"/>
                </a:solidFill>
              </a:rPr>
              <a:t>*Нефтепромысел и промышленность: </a:t>
            </a:r>
            <a:r>
              <a:rPr lang="ru-RU" sz="3200" dirty="0">
                <a:solidFill>
                  <a:srgbClr val="FFFF00"/>
                </a:solidFill>
              </a:rPr>
              <a:t>используя нефть и газ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в качестве топлива,</a:t>
            </a:r>
          </a:p>
          <a:p>
            <a:r>
              <a:rPr lang="ru-RU" sz="3200" dirty="0">
                <a:solidFill>
                  <a:srgbClr val="FFFF00"/>
                </a:solidFill>
              </a:rPr>
              <a:t> мы выбрасываем в атмосферу большое количество</a:t>
            </a:r>
          </a:p>
          <a:p>
            <a:r>
              <a:rPr lang="ru-RU" sz="3200" dirty="0">
                <a:solidFill>
                  <a:srgbClr val="FFFF00"/>
                </a:solidFill>
              </a:rPr>
              <a:t> углекислого газа.</a:t>
            </a:r>
          </a:p>
          <a:p>
            <a:r>
              <a:rPr lang="ru-RU" sz="3200" dirty="0">
                <a:solidFill>
                  <a:srgbClr val="7030A0"/>
                </a:solidFill>
              </a:rPr>
              <a:t>*Удобрения и обработка почвы: </a:t>
            </a:r>
            <a:r>
              <a:rPr lang="ru-RU" sz="3200" dirty="0">
                <a:solidFill>
                  <a:srgbClr val="FFFF00"/>
                </a:solidFill>
              </a:rPr>
              <a:t>пестициды и используемая для этого</a:t>
            </a:r>
          </a:p>
          <a:p>
            <a:r>
              <a:rPr lang="ru-RU" sz="3200" dirty="0">
                <a:solidFill>
                  <a:srgbClr val="FFFF00"/>
                </a:solidFill>
              </a:rPr>
              <a:t>химия способствуют выделению диоксида азота, который является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парниковым газом.</a:t>
            </a:r>
          </a:p>
          <a:p>
            <a:r>
              <a:rPr lang="ru-RU" sz="3200" dirty="0">
                <a:solidFill>
                  <a:srgbClr val="7030A0"/>
                </a:solidFill>
              </a:rPr>
              <a:t>*Уничтожение лесов: </a:t>
            </a:r>
            <a:r>
              <a:rPr lang="ru-RU" sz="3200" dirty="0">
                <a:solidFill>
                  <a:srgbClr val="002060"/>
                </a:solidFill>
              </a:rPr>
              <a:t>активная эксплуатация и вырубка лесов</a:t>
            </a:r>
          </a:p>
          <a:p>
            <a:r>
              <a:rPr lang="ru-RU" sz="3200" dirty="0">
                <a:solidFill>
                  <a:srgbClr val="002060"/>
                </a:solidFill>
              </a:rPr>
              <a:t>ведут к росту диоксида углерода. А когда леса сжигают, сохраненный</a:t>
            </a:r>
          </a:p>
          <a:p>
            <a:r>
              <a:rPr lang="ru-RU" sz="3200" dirty="0">
                <a:solidFill>
                  <a:srgbClr val="002060"/>
                </a:solidFill>
              </a:rPr>
              <a:t>углерод высвобождается в виде СО2. (парниковые газы).</a:t>
            </a:r>
          </a:p>
        </p:txBody>
      </p:sp>
    </p:spTree>
    <p:extLst>
      <p:ext uri="{BB962C8B-B14F-4D97-AF65-F5344CB8AC3E}">
        <p14:creationId xmlns:p14="http://schemas.microsoft.com/office/powerpoint/2010/main" val="40760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CB5E69-5E57-2B37-BB67-A4D2B585CA74}"/>
              </a:ext>
            </a:extLst>
          </p:cNvPr>
          <p:cNvSpPr txBox="1"/>
          <p:nvPr/>
        </p:nvSpPr>
        <p:spPr>
          <a:xfrm>
            <a:off x="699247" y="430307"/>
            <a:ext cx="112711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*Перенаселение планеты</a:t>
            </a:r>
            <a:r>
              <a:rPr lang="ru-RU" sz="2800" dirty="0"/>
              <a:t>: население земного шара достигло</a:t>
            </a:r>
          </a:p>
          <a:p>
            <a:r>
              <a:rPr lang="ru-RU" sz="2800" dirty="0"/>
              <a:t>восьми миллиардов человек. Каждодневное потребление людьми</a:t>
            </a:r>
          </a:p>
          <a:p>
            <a:r>
              <a:rPr lang="ru-RU" sz="2800" dirty="0"/>
              <a:t>энергии, в основном за счет ископаемого топлива, ухудшает плачевную </a:t>
            </a:r>
          </a:p>
          <a:p>
            <a:r>
              <a:rPr lang="ru-RU" sz="2800" dirty="0"/>
              <a:t>климатическую ситуацию.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*Образование свалок: </a:t>
            </a:r>
            <a:r>
              <a:rPr lang="ru-RU" sz="2800" dirty="0"/>
              <a:t>на полигонах, где гниет мусор, без доступа</a:t>
            </a:r>
          </a:p>
          <a:p>
            <a:r>
              <a:rPr lang="ru-RU" sz="2800" dirty="0"/>
              <a:t> к кислороду,</a:t>
            </a:r>
          </a:p>
          <a:p>
            <a:r>
              <a:rPr lang="ru-RU" sz="2800" dirty="0"/>
              <a:t>выделяется метан – мощный парниковый газ.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46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3250E1-DF10-3B60-506D-71860803F3E5}"/>
              </a:ext>
            </a:extLst>
          </p:cNvPr>
          <p:cNvSpPr txBox="1"/>
          <p:nvPr/>
        </p:nvSpPr>
        <p:spPr>
          <a:xfrm>
            <a:off x="1879600" y="482600"/>
            <a:ext cx="9502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Последствия и результаты глобального потепления.</a:t>
            </a:r>
          </a:p>
          <a:p>
            <a:endParaRPr lang="ru-RU" sz="3200" dirty="0">
              <a:solidFill>
                <a:srgbClr val="FF0000"/>
              </a:solidFill>
            </a:endParaRP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5D1E0-5CD7-2C72-89BF-BA8430FF9486}"/>
              </a:ext>
            </a:extLst>
          </p:cNvPr>
          <p:cNvSpPr txBox="1"/>
          <p:nvPr/>
        </p:nvSpPr>
        <p:spPr>
          <a:xfrm>
            <a:off x="395752" y="1267430"/>
            <a:ext cx="1098666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Ученые определили несколько мест на планете,</a:t>
            </a:r>
          </a:p>
          <a:p>
            <a:r>
              <a:rPr lang="ru-RU" sz="2800" dirty="0">
                <a:solidFill>
                  <a:srgbClr val="00B0F0"/>
                </a:solidFill>
              </a:rPr>
              <a:t> на которых  потепление климата отразиться больше всего</a:t>
            </a:r>
          </a:p>
          <a:p>
            <a:r>
              <a:rPr lang="ru-RU" sz="2800" dirty="0">
                <a:solidFill>
                  <a:srgbClr val="FFFF00"/>
                </a:solidFill>
              </a:rPr>
              <a:t>.</a:t>
            </a:r>
            <a:r>
              <a:rPr lang="ru-RU" sz="2800" dirty="0">
                <a:solidFill>
                  <a:srgbClr val="FF0000"/>
                </a:solidFill>
              </a:rPr>
              <a:t>Арктика:  </a:t>
            </a:r>
            <a:r>
              <a:rPr lang="ru-RU" sz="2800" dirty="0">
                <a:solidFill>
                  <a:srgbClr val="FFFF00"/>
                </a:solidFill>
              </a:rPr>
              <a:t>таяние арктических льдов, повышение температуры вечной</a:t>
            </a:r>
          </a:p>
          <a:p>
            <a:r>
              <a:rPr lang="ru-RU" sz="2800" dirty="0">
                <a:solidFill>
                  <a:srgbClr val="FFFF00"/>
                </a:solidFill>
              </a:rPr>
              <a:t> мерзлоты.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Пустыня Сахара: </a:t>
            </a:r>
            <a:r>
              <a:rPr lang="ru-RU" sz="2800" dirty="0">
                <a:solidFill>
                  <a:srgbClr val="FFFF00"/>
                </a:solidFill>
              </a:rPr>
              <a:t>выпадение снега.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Небольшие островки</a:t>
            </a:r>
            <a:r>
              <a:rPr lang="ru-RU" sz="2800" dirty="0">
                <a:solidFill>
                  <a:srgbClr val="FFFF00"/>
                </a:solidFill>
              </a:rPr>
              <a:t>: повышение уровня мирового океана просто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затопит их.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Некоторые азиатские реки</a:t>
            </a:r>
            <a:r>
              <a:rPr lang="ru-RU" sz="2800" dirty="0">
                <a:solidFill>
                  <a:srgbClr val="FFFF00"/>
                </a:solidFill>
              </a:rPr>
              <a:t>: они разольются и станут непригодными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для использования.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Африка</a:t>
            </a:r>
            <a:r>
              <a:rPr lang="ru-RU" sz="2800" dirty="0">
                <a:solidFill>
                  <a:srgbClr val="FFFF00"/>
                </a:solidFill>
              </a:rPr>
              <a:t>: высохнет пойма реки Нил, прилегающие  территории</a:t>
            </a:r>
          </a:p>
          <a:p>
            <a:r>
              <a:rPr lang="ru-RU" sz="2800" dirty="0">
                <a:solidFill>
                  <a:srgbClr val="FFFF00"/>
                </a:solidFill>
              </a:rPr>
              <a:t>станут непригодными для жизни.</a:t>
            </a:r>
          </a:p>
          <a:p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5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28E20-82DF-8560-8742-94E207C7BC0E}"/>
              </a:ext>
            </a:extLst>
          </p:cNvPr>
          <p:cNvSpPr txBox="1"/>
          <p:nvPr/>
        </p:nvSpPr>
        <p:spPr>
          <a:xfrm>
            <a:off x="561893" y="228600"/>
            <a:ext cx="1163010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Глобальное потепление принесет изменения и в живую природу.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Оно ускорит ход многих биологических событий. Более 80%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биологических событий – цветение растений,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овуляция млекопитающих,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миграция птиц и т.д. сегодня начинаются 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на 11 дней раньше, чем в 1970-х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годах. Глобальное потепление , по оценкам ученых,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может привести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к гибели 30% растительного и животного мира.</a:t>
            </a:r>
          </a:p>
        </p:txBody>
      </p:sp>
    </p:spTree>
    <p:extLst>
      <p:ext uri="{BB962C8B-B14F-4D97-AF65-F5344CB8AC3E}">
        <p14:creationId xmlns:p14="http://schemas.microsoft.com/office/powerpoint/2010/main" val="29416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E2AA0-965E-63E5-4ED1-501AA03C5169}"/>
              </a:ext>
            </a:extLst>
          </p:cNvPr>
          <p:cNvSpPr txBox="1"/>
          <p:nvPr/>
        </p:nvSpPr>
        <p:spPr>
          <a:xfrm>
            <a:off x="2184400" y="279400"/>
            <a:ext cx="9458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Меры по предупреждению глобального потепления.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6616D-828C-4DB6-4537-266CA69B49D9}"/>
              </a:ext>
            </a:extLst>
          </p:cNvPr>
          <p:cNvSpPr txBox="1"/>
          <p:nvPr/>
        </p:nvSpPr>
        <p:spPr>
          <a:xfrm>
            <a:off x="558800" y="1397000"/>
            <a:ext cx="1101814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Уменьшить использование метана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Остановить вырубку лесов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Восстановить деградированные земли и остановить их использование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в сельском хозяйстве.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Изменить отношение к тому, что и как мы едим.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Использовать солнечную и ветровую энергии.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Использовать энергоэффективность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Всегда ставить климат в центр принятия всех важных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29572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29E58-FE04-1EB5-B3E8-076E675554AD}"/>
              </a:ext>
            </a:extLst>
          </p:cNvPr>
          <p:cNvSpPr txBox="1"/>
          <p:nvPr/>
        </p:nvSpPr>
        <p:spPr>
          <a:xfrm>
            <a:off x="1244600" y="533400"/>
            <a:ext cx="1022344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Что может сделать конкретный человек</a:t>
            </a:r>
          </a:p>
          <a:p>
            <a:r>
              <a:rPr lang="ru-RU" sz="3600" dirty="0">
                <a:solidFill>
                  <a:srgbClr val="FF0000"/>
                </a:solidFill>
              </a:rPr>
              <a:t>для спасения планеты от глобального потепления</a:t>
            </a:r>
            <a:r>
              <a:rPr lang="ru-RU" sz="3200" dirty="0">
                <a:solidFill>
                  <a:srgbClr val="FF0000"/>
                </a:solidFill>
              </a:rPr>
              <a:t>?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FE02B-6B31-0CA4-775C-6FDC00D4F197}"/>
              </a:ext>
            </a:extLst>
          </p:cNvPr>
          <p:cNvSpPr txBox="1"/>
          <p:nvPr/>
        </p:nvSpPr>
        <p:spPr>
          <a:xfrm>
            <a:off x="406400" y="2226171"/>
            <a:ext cx="102244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Для начала посадить как можно больше деревьев!</a:t>
            </a:r>
          </a:p>
          <a:p>
            <a:r>
              <a:rPr lang="ru-RU" sz="3600" dirty="0">
                <a:solidFill>
                  <a:srgbClr val="0070C0"/>
                </a:solidFill>
              </a:rPr>
              <a:t>Использовать энергосберегающие источники!</a:t>
            </a:r>
          </a:p>
          <a:p>
            <a:r>
              <a:rPr lang="ru-RU" sz="3600" dirty="0">
                <a:solidFill>
                  <a:srgbClr val="0070C0"/>
                </a:solidFill>
              </a:rPr>
              <a:t>Производить как можно меньше отходов!</a:t>
            </a:r>
          </a:p>
          <a:p>
            <a:r>
              <a:rPr lang="ru-RU" sz="3600" dirty="0">
                <a:solidFill>
                  <a:srgbClr val="0070C0"/>
                </a:solidFill>
              </a:rPr>
              <a:t>Употреблять меньше мяса!</a:t>
            </a:r>
          </a:p>
          <a:p>
            <a:r>
              <a:rPr lang="ru-RU" sz="3600" dirty="0">
                <a:solidFill>
                  <a:srgbClr val="0070C0"/>
                </a:solidFill>
              </a:rPr>
              <a:t>Сократить потребление пластика!</a:t>
            </a:r>
          </a:p>
          <a:p>
            <a:r>
              <a:rPr lang="ru-RU" sz="3600" dirty="0">
                <a:solidFill>
                  <a:srgbClr val="0070C0"/>
                </a:solidFill>
              </a:rPr>
              <a:t>Сохранять воду!</a:t>
            </a:r>
          </a:p>
        </p:txBody>
      </p:sp>
    </p:spTree>
    <p:extLst>
      <p:ext uri="{BB962C8B-B14F-4D97-AF65-F5344CB8AC3E}">
        <p14:creationId xmlns:p14="http://schemas.microsoft.com/office/powerpoint/2010/main" val="41497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7BB2E-6070-C219-BE93-05550253DBB6}"/>
              </a:ext>
            </a:extLst>
          </p:cNvPr>
          <p:cNvSpPr txBox="1"/>
          <p:nvPr/>
        </p:nvSpPr>
        <p:spPr>
          <a:xfrm>
            <a:off x="406400" y="330200"/>
            <a:ext cx="10384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Доносить проблему глобального потепления до большего</a:t>
            </a:r>
          </a:p>
          <a:p>
            <a:r>
              <a:rPr lang="ru-RU" sz="3200" dirty="0">
                <a:solidFill>
                  <a:srgbClr val="C00000"/>
                </a:solidFill>
              </a:rPr>
              <a:t>количества людей!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972BC2-6E8F-1583-2A04-07FC28A0B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0200"/>
            <a:ext cx="6096000" cy="525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23CF7-ED3A-0695-8206-CD776F36D3CC}"/>
              </a:ext>
            </a:extLst>
          </p:cNvPr>
          <p:cNvSpPr txBox="1"/>
          <p:nvPr/>
        </p:nvSpPr>
        <p:spPr>
          <a:xfrm>
            <a:off x="0" y="1407418"/>
            <a:ext cx="596419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Как это сделал ирландский художник</a:t>
            </a:r>
          </a:p>
          <a:p>
            <a:r>
              <a:rPr lang="ru-RU" sz="2800" dirty="0"/>
              <a:t>Джон </a:t>
            </a:r>
            <a:r>
              <a:rPr lang="ru-RU" sz="2800" dirty="0" err="1"/>
              <a:t>Квилли</a:t>
            </a:r>
            <a:r>
              <a:rPr lang="ru-RU" sz="2800" dirty="0"/>
              <a:t> в 2011 году. Он создал</a:t>
            </a:r>
          </a:p>
          <a:p>
            <a:r>
              <a:rPr lang="ru-RU" sz="2800" dirty="0"/>
              <a:t>арт-объект во льдах Арктики,</a:t>
            </a:r>
          </a:p>
          <a:p>
            <a:r>
              <a:rPr lang="ru-RU" sz="2800" dirty="0"/>
              <a:t>повторяющий картину</a:t>
            </a:r>
          </a:p>
          <a:p>
            <a:r>
              <a:rPr lang="ru-RU" sz="2800" dirty="0"/>
              <a:t> Леонардо да Винчи «</a:t>
            </a:r>
            <a:r>
              <a:rPr lang="ru-RU" sz="2800" dirty="0" err="1"/>
              <a:t>Витрувианский</a:t>
            </a:r>
            <a:endParaRPr lang="ru-RU" sz="2800" dirty="0"/>
          </a:p>
          <a:p>
            <a:r>
              <a:rPr lang="ru-RU" sz="2800" dirty="0"/>
              <a:t>человек» и назвал его «Тающий</a:t>
            </a:r>
          </a:p>
          <a:p>
            <a:r>
              <a:rPr lang="ru-RU" sz="2800" dirty="0"/>
              <a:t>человек».  У человека нет двух ног</a:t>
            </a:r>
          </a:p>
          <a:p>
            <a:r>
              <a:rPr lang="ru-RU" sz="2800" dirty="0"/>
              <a:t> и руки, они растаяли. Этим художник</a:t>
            </a:r>
          </a:p>
          <a:p>
            <a:r>
              <a:rPr lang="ru-RU" sz="2800" dirty="0"/>
              <a:t>показал разрушительную силу</a:t>
            </a:r>
          </a:p>
          <a:p>
            <a:r>
              <a:rPr lang="ru-RU" sz="2800" dirty="0"/>
              <a:t>глобального потепления, чем</a:t>
            </a:r>
          </a:p>
          <a:p>
            <a:r>
              <a:rPr lang="ru-RU" sz="2800" dirty="0"/>
              <a:t> привлек внимание всего мира к </a:t>
            </a:r>
          </a:p>
          <a:p>
            <a:r>
              <a:rPr lang="ru-RU" sz="2800" dirty="0"/>
              <a:t>данной экологической проблеме.</a:t>
            </a:r>
          </a:p>
        </p:txBody>
      </p:sp>
    </p:spTree>
    <p:extLst>
      <p:ext uri="{BB962C8B-B14F-4D97-AF65-F5344CB8AC3E}">
        <p14:creationId xmlns:p14="http://schemas.microsoft.com/office/powerpoint/2010/main" val="125038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DF3D53-1779-C2CE-9851-97C958A3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0"/>
            <a:ext cx="101092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A0A51-0E28-5CF3-0F23-C1D19FBE230E}"/>
              </a:ext>
            </a:extLst>
          </p:cNvPr>
          <p:cNvSpPr txBox="1"/>
          <p:nvPr/>
        </p:nvSpPr>
        <p:spPr>
          <a:xfrm>
            <a:off x="406400" y="385879"/>
            <a:ext cx="1068805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Я постараюсь привлечь внимание к проблеме глобального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потепления среди своих близких, друзей,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знакомых, одноклассников тем, что познакомлю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с данным проектом и презентацией .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А так же организую  в школе конкурс рисунков «Глобальное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потепление»</a:t>
            </a:r>
          </a:p>
        </p:txBody>
      </p:sp>
    </p:spTree>
    <p:extLst>
      <p:ext uri="{BB962C8B-B14F-4D97-AF65-F5344CB8AC3E}">
        <p14:creationId xmlns:p14="http://schemas.microsoft.com/office/powerpoint/2010/main" val="17550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22D36C-4E20-88CD-EB39-3473200C8D5E}"/>
              </a:ext>
            </a:extLst>
          </p:cNvPr>
          <p:cNvSpPr txBox="1"/>
          <p:nvPr/>
        </p:nvSpPr>
        <p:spPr>
          <a:xfrm>
            <a:off x="2209800" y="1854200"/>
            <a:ext cx="901240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</a:rPr>
              <a:t>« Я всегда считал глобальное потепление</a:t>
            </a:r>
          </a:p>
          <a:p>
            <a:r>
              <a:rPr lang="ru-RU" sz="3600" dirty="0">
                <a:solidFill>
                  <a:srgbClr val="00B0F0"/>
                </a:solidFill>
              </a:rPr>
              <a:t>проблемой чрезвычайной важности. Теперь</a:t>
            </a:r>
          </a:p>
          <a:p>
            <a:r>
              <a:rPr lang="ru-RU" sz="3600" dirty="0">
                <a:solidFill>
                  <a:srgbClr val="00B0F0"/>
                </a:solidFill>
              </a:rPr>
              <a:t> же, если не будут приняты меры, я полагаю,</a:t>
            </a:r>
          </a:p>
          <a:p>
            <a:r>
              <a:rPr lang="ru-RU" sz="3600" dirty="0">
                <a:solidFill>
                  <a:srgbClr val="00B0F0"/>
                </a:solidFill>
              </a:rPr>
              <a:t>что мы окажемся на грани катастрофы.»</a:t>
            </a:r>
          </a:p>
          <a:p>
            <a:r>
              <a:rPr lang="ru-RU" sz="3600" dirty="0">
                <a:solidFill>
                  <a:srgbClr val="00B0F0"/>
                </a:solidFill>
              </a:rPr>
              <a:t>                                                  Пан Ги Мун</a:t>
            </a:r>
          </a:p>
          <a:p>
            <a:r>
              <a:rPr lang="ru-RU" sz="3600" dirty="0">
                <a:solidFill>
                  <a:srgbClr val="00B0F0"/>
                </a:solidFill>
              </a:rPr>
              <a:t>                              Генеральный секретарь ООН</a:t>
            </a:r>
          </a:p>
          <a:p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6BCC12-BE6D-FEBD-8930-BA86D61D069A}"/>
              </a:ext>
            </a:extLst>
          </p:cNvPr>
          <p:cNvSpPr txBox="1"/>
          <p:nvPr/>
        </p:nvSpPr>
        <p:spPr>
          <a:xfrm>
            <a:off x="2286000" y="635000"/>
            <a:ext cx="7527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</a:rPr>
              <a:t>Демонстрация презентации в классе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11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A97C42-226B-BAF9-D0B4-E2B72C35640B}"/>
              </a:ext>
            </a:extLst>
          </p:cNvPr>
          <p:cNvSpPr txBox="1"/>
          <p:nvPr/>
        </p:nvSpPr>
        <p:spPr>
          <a:xfrm>
            <a:off x="2555456" y="270388"/>
            <a:ext cx="8918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Конкурс рисунков «Глобальное потепление»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6B12EA-EAD2-8B55-078E-6A23C235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450"/>
            <a:ext cx="4064000" cy="35649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EC29B-A371-BB6F-49CB-F2D5F5BF8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102" y="1003533"/>
            <a:ext cx="8007733" cy="5663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3DFA6-5782-6C03-1244-F264DA292BF3}"/>
              </a:ext>
            </a:extLst>
          </p:cNvPr>
          <p:cNvSpPr txBox="1"/>
          <p:nvPr/>
        </p:nvSpPr>
        <p:spPr>
          <a:xfrm>
            <a:off x="8976645" y="5657671"/>
            <a:ext cx="2713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Автор : </a:t>
            </a:r>
            <a:r>
              <a:rPr lang="ru-RU" dirty="0" err="1">
                <a:solidFill>
                  <a:srgbClr val="FFFF00"/>
                </a:solidFill>
              </a:rPr>
              <a:t>Селедцова</a:t>
            </a:r>
            <a:r>
              <a:rPr lang="ru-RU" dirty="0">
                <a:solidFill>
                  <a:srgbClr val="FFFF00"/>
                </a:solidFill>
              </a:rPr>
              <a:t> Д.</a:t>
            </a:r>
          </a:p>
          <a:p>
            <a:r>
              <a:rPr lang="ru-RU" dirty="0">
                <a:solidFill>
                  <a:srgbClr val="FFFF00"/>
                </a:solidFill>
              </a:rPr>
              <a:t>Название: «Глобальное</a:t>
            </a:r>
          </a:p>
          <a:p>
            <a:r>
              <a:rPr lang="ru-RU" dirty="0">
                <a:solidFill>
                  <a:srgbClr val="FFFF00"/>
                </a:solidFill>
              </a:rPr>
              <a:t>потепление. Антарктида»</a:t>
            </a:r>
          </a:p>
          <a:p>
            <a:r>
              <a:rPr lang="ru-RU" dirty="0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41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5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755B5A-C50B-74A8-CD7F-DF8B4A4B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" y="0"/>
            <a:ext cx="11812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415302-3377-735B-8538-6937BA8C4E89}"/>
              </a:ext>
            </a:extLst>
          </p:cNvPr>
          <p:cNvSpPr txBox="1"/>
          <p:nvPr/>
        </p:nvSpPr>
        <p:spPr>
          <a:xfrm>
            <a:off x="968188" y="941294"/>
            <a:ext cx="1091016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По результатам мониторинга и научных исследований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Межправительственная группа экспертов ООН </a:t>
            </a:r>
          </a:p>
          <a:p>
            <a:r>
              <a:rPr lang="ru-RU" sz="3600" dirty="0">
                <a:solidFill>
                  <a:srgbClr val="FFFF00"/>
                </a:solidFill>
              </a:rPr>
              <a:t>по изменению климата (МГЭИК) сделала вывод,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что изменение климата Земли</a:t>
            </a:r>
          </a:p>
          <a:p>
            <a:r>
              <a:rPr lang="ru-RU" sz="3600" dirty="0">
                <a:solidFill>
                  <a:srgbClr val="FFFF00"/>
                </a:solidFill>
              </a:rPr>
              <a:t>в 2025 году происходит крайне интенсивно.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И  причиной является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глобальное потепление.</a:t>
            </a:r>
          </a:p>
          <a:p>
            <a:r>
              <a:rPr lang="ru-RU" sz="3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4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E9F6BA-5D03-F565-2512-4DD808C250EA}"/>
              </a:ext>
            </a:extLst>
          </p:cNvPr>
          <p:cNvSpPr txBox="1"/>
          <p:nvPr/>
        </p:nvSpPr>
        <p:spPr>
          <a:xfrm>
            <a:off x="2505636" y="1478793"/>
            <a:ext cx="835145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Глобальное потепление – это длительное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повышение  средней температуры</a:t>
            </a:r>
          </a:p>
          <a:p>
            <a:r>
              <a:rPr lang="ru-RU" sz="3600" dirty="0">
                <a:solidFill>
                  <a:srgbClr val="FFFF00"/>
                </a:solidFill>
              </a:rPr>
              <a:t> климатической системы Земли. </a:t>
            </a:r>
          </a:p>
          <a:p>
            <a:r>
              <a:rPr lang="ru-RU" sz="3600" dirty="0">
                <a:solidFill>
                  <a:srgbClr val="FFFF00"/>
                </a:solidFill>
              </a:rPr>
              <a:t>Оно происходит от скопления</a:t>
            </a:r>
          </a:p>
          <a:p>
            <a:r>
              <a:rPr lang="ru-RU" sz="3600" dirty="0">
                <a:solidFill>
                  <a:srgbClr val="FFFF00"/>
                </a:solidFill>
              </a:rPr>
              <a:t>в атмосфере парниковых газов, которые </a:t>
            </a:r>
          </a:p>
          <a:p>
            <a:r>
              <a:rPr lang="ru-RU" sz="3600" dirty="0">
                <a:solidFill>
                  <a:srgbClr val="FFFF00"/>
                </a:solidFill>
              </a:rPr>
              <a:t>удерживают тепло у поверхности Земли</a:t>
            </a:r>
            <a:r>
              <a:rPr lang="ru-RU" sz="32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6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E5DEF2-8883-1A8E-3AA7-A15661EAF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6" y="279400"/>
            <a:ext cx="3866223" cy="2774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B311A-A5AD-AF46-C977-B692C13BC6B2}"/>
              </a:ext>
            </a:extLst>
          </p:cNvPr>
          <p:cNvSpPr txBox="1"/>
          <p:nvPr/>
        </p:nvSpPr>
        <p:spPr>
          <a:xfrm>
            <a:off x="4495800" y="584200"/>
            <a:ext cx="78089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Термин «глобальное потепление» популяризовал</a:t>
            </a:r>
          </a:p>
          <a:p>
            <a:r>
              <a:rPr lang="ru-RU" sz="2800" dirty="0">
                <a:solidFill>
                  <a:srgbClr val="00B0F0"/>
                </a:solidFill>
              </a:rPr>
              <a:t> американский геолог и климатолог </a:t>
            </a:r>
          </a:p>
          <a:p>
            <a:r>
              <a:rPr lang="ru-RU" sz="2800" dirty="0">
                <a:solidFill>
                  <a:srgbClr val="00B0F0"/>
                </a:solidFill>
              </a:rPr>
              <a:t>Уоллес Брокер.</a:t>
            </a:r>
          </a:p>
          <a:p>
            <a:r>
              <a:rPr lang="ru-RU" sz="2800" dirty="0">
                <a:solidFill>
                  <a:srgbClr val="00B0F0"/>
                </a:solidFill>
              </a:rPr>
              <a:t>В 1975 году вышла его статья </a:t>
            </a:r>
          </a:p>
          <a:p>
            <a:r>
              <a:rPr lang="ru-RU" sz="2800" dirty="0">
                <a:solidFill>
                  <a:srgbClr val="00B0F0"/>
                </a:solidFill>
              </a:rPr>
              <a:t>о глобальном потеплении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0AB67F-39A1-FA41-4949-C18FBABF0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0" y="3429000"/>
            <a:ext cx="2895600" cy="3248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8C3BA-5D6F-82AF-BCF2-1A9A8805D768}"/>
              </a:ext>
            </a:extLst>
          </p:cNvPr>
          <p:cNvSpPr txBox="1"/>
          <p:nvPr/>
        </p:nvSpPr>
        <p:spPr>
          <a:xfrm>
            <a:off x="152400" y="4145241"/>
            <a:ext cx="88679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В СССР тоже изучали проблему глобального потепления.</a:t>
            </a:r>
          </a:p>
          <a:p>
            <a:r>
              <a:rPr lang="ru-RU" sz="2800" dirty="0">
                <a:solidFill>
                  <a:srgbClr val="00B0F0"/>
                </a:solidFill>
              </a:rPr>
              <a:t>В 1956-57 годах геофизик и академик РАН</a:t>
            </a:r>
          </a:p>
          <a:p>
            <a:r>
              <a:rPr lang="ru-RU" sz="2800" dirty="0">
                <a:solidFill>
                  <a:srgbClr val="00B0F0"/>
                </a:solidFill>
              </a:rPr>
              <a:t> Михаил </a:t>
            </a:r>
            <a:r>
              <a:rPr lang="ru-RU" sz="2800" dirty="0" err="1">
                <a:solidFill>
                  <a:srgbClr val="00B0F0"/>
                </a:solidFill>
              </a:rPr>
              <a:t>Будыко</a:t>
            </a:r>
            <a:r>
              <a:rPr lang="ru-RU" sz="2800" dirty="0">
                <a:solidFill>
                  <a:srgbClr val="00B0F0"/>
                </a:solidFill>
              </a:rPr>
              <a:t> рассчитал, какой объем парниковых</a:t>
            </a:r>
          </a:p>
          <a:p>
            <a:r>
              <a:rPr lang="ru-RU" sz="2800" dirty="0">
                <a:solidFill>
                  <a:srgbClr val="00B0F0"/>
                </a:solidFill>
              </a:rPr>
              <a:t> газов может вызвать глобальное потепление.</a:t>
            </a:r>
          </a:p>
        </p:txBody>
      </p:sp>
    </p:spTree>
    <p:extLst>
      <p:ext uri="{BB962C8B-B14F-4D97-AF65-F5344CB8AC3E}">
        <p14:creationId xmlns:p14="http://schemas.microsoft.com/office/powerpoint/2010/main" val="28805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3F511-6805-A293-77E5-EADE778C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52F03-E51F-F78B-2B9C-B383BCAE6A4C}"/>
              </a:ext>
            </a:extLst>
          </p:cNvPr>
          <p:cNvSpPr txBox="1"/>
          <p:nvPr/>
        </p:nvSpPr>
        <p:spPr>
          <a:xfrm>
            <a:off x="1219200" y="914400"/>
            <a:ext cx="109315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Причина глобального потепления  - это парниковый эффект.</a:t>
            </a:r>
          </a:p>
          <a:p>
            <a:r>
              <a:rPr lang="ru-RU" sz="2800" dirty="0">
                <a:solidFill>
                  <a:srgbClr val="FFFF00"/>
                </a:solidFill>
              </a:rPr>
              <a:t>Суть этого процесса в том, что подобно пленке или стеклу 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в теплице, земная атмосфера пропускает видимое излучение Солнца,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но благодаря парниковым газам задерживается инфракрасное, </a:t>
            </a:r>
          </a:p>
          <a:p>
            <a:r>
              <a:rPr lang="ru-RU" sz="2800" dirty="0">
                <a:solidFill>
                  <a:srgbClr val="FFFF00"/>
                </a:solidFill>
              </a:rPr>
              <a:t>стремящееся сбежать в космос от нагретой поверхности планеты</a:t>
            </a:r>
            <a:r>
              <a:rPr lang="ru-RU" sz="2800" dirty="0"/>
              <a:t>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248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B6ACF8-5471-72F6-F7FE-EE0975B55737}"/>
              </a:ext>
            </a:extLst>
          </p:cNvPr>
          <p:cNvSpPr txBox="1"/>
          <p:nvPr/>
        </p:nvSpPr>
        <p:spPr>
          <a:xfrm>
            <a:off x="648226" y="551289"/>
            <a:ext cx="10895547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Причины глобального потепления:</a:t>
            </a:r>
          </a:p>
          <a:p>
            <a:r>
              <a:rPr lang="ru-RU" sz="2800" dirty="0">
                <a:solidFill>
                  <a:srgbClr val="FF9900"/>
                </a:solidFill>
              </a:rPr>
              <a:t>*Пожары </a:t>
            </a:r>
            <a:r>
              <a:rPr lang="ru-RU" sz="2800" dirty="0">
                <a:solidFill>
                  <a:srgbClr val="FFFF00"/>
                </a:solidFill>
              </a:rPr>
              <a:t>: лесные пожары усиливают парниковый эффект, так 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как во время горения в атмосферу выбрасывается большое</a:t>
            </a:r>
          </a:p>
          <a:p>
            <a:r>
              <a:rPr lang="ru-RU" sz="2800" dirty="0">
                <a:solidFill>
                  <a:srgbClr val="FFFF00"/>
                </a:solidFill>
              </a:rPr>
              <a:t> количество углекислого газа.</a:t>
            </a:r>
          </a:p>
          <a:p>
            <a:r>
              <a:rPr lang="ru-RU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*Мерзлота: </a:t>
            </a:r>
            <a:r>
              <a:rPr lang="ru-RU" sz="2800" dirty="0">
                <a:solidFill>
                  <a:srgbClr val="FFFF00"/>
                </a:solidFill>
              </a:rPr>
              <a:t>при таянии льда и последующем гниении, содержащейся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в нем органики, в атмосферу поступает 10% от этой массы в виде</a:t>
            </a:r>
          </a:p>
          <a:p>
            <a:r>
              <a:rPr lang="ru-RU" sz="2800" dirty="0">
                <a:solidFill>
                  <a:srgbClr val="FFFF00"/>
                </a:solidFill>
              </a:rPr>
              <a:t>углекислого газа ..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*Океаны: </a:t>
            </a:r>
            <a:r>
              <a:rPr lang="ru-RU" sz="2800" dirty="0">
                <a:solidFill>
                  <a:srgbClr val="FFFF00"/>
                </a:solidFill>
              </a:rPr>
              <a:t>интенсивность теплообмена между толщей океана и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приземным слоем атмосферы может приводить к значительным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климатическим изменениям.</a:t>
            </a:r>
          </a:p>
          <a:p>
            <a:r>
              <a:rPr lang="ru-RU" sz="2800" dirty="0">
                <a:solidFill>
                  <a:srgbClr val="FFFF00"/>
                </a:solidFill>
              </a:rPr>
              <a:t>*</a:t>
            </a:r>
            <a:r>
              <a:rPr lang="ru-RU" sz="2800" dirty="0">
                <a:solidFill>
                  <a:srgbClr val="C00000"/>
                </a:solidFill>
              </a:rPr>
              <a:t>Извержения вулканов</a:t>
            </a:r>
            <a:r>
              <a:rPr lang="ru-RU" sz="2800" dirty="0">
                <a:solidFill>
                  <a:srgbClr val="FFFF00"/>
                </a:solidFill>
              </a:rPr>
              <a:t>: извержения вулканов выбрасывают</a:t>
            </a:r>
          </a:p>
          <a:p>
            <a:r>
              <a:rPr lang="ru-RU" sz="2800" dirty="0">
                <a:solidFill>
                  <a:srgbClr val="FFFF00"/>
                </a:solidFill>
              </a:rPr>
              <a:t> в атмосферу пепел и аэрозольные облака, и ежегодно</a:t>
            </a:r>
          </a:p>
          <a:p>
            <a:r>
              <a:rPr lang="ru-RU" sz="2800" dirty="0">
                <a:solidFill>
                  <a:srgbClr val="FFFF00"/>
                </a:solidFill>
              </a:rPr>
              <a:t>производят около 100 миллионов  тонн углекислого газа</a:t>
            </a:r>
          </a:p>
        </p:txBody>
      </p:sp>
    </p:spTree>
    <p:extLst>
      <p:ext uri="{BB962C8B-B14F-4D97-AF65-F5344CB8AC3E}">
        <p14:creationId xmlns:p14="http://schemas.microsoft.com/office/powerpoint/2010/main" val="1538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:split orient="vert"/>
        <p:sndAc>
          <p:stSnd>
            <p:snd r:embed="rId2" name="chimes.wav"/>
          </p:stSnd>
        </p:sndAc>
      </p:transition>
    </mc:Choice>
    <mc:Fallback xmlns="">
      <p:transition spd="slow" advTm="7000">
        <p:split orient="vert"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915</Words>
  <Application>Microsoft Office PowerPoint</Application>
  <PresentationFormat>Широкоэкранный</PresentationFormat>
  <Paragraphs>147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7</cp:revision>
  <dcterms:created xsi:type="dcterms:W3CDTF">2025-04-10T15:21:13Z</dcterms:created>
  <dcterms:modified xsi:type="dcterms:W3CDTF">2025-07-08T13:43:33Z</dcterms:modified>
</cp:coreProperties>
</file>