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9" r:id="rId4"/>
    <p:sldId id="257" r:id="rId5"/>
    <p:sldId id="259" r:id="rId6"/>
    <p:sldId id="260" r:id="rId7"/>
    <p:sldId id="266" r:id="rId8"/>
    <p:sldId id="270" r:id="rId9"/>
    <p:sldId id="271" r:id="rId10"/>
    <p:sldId id="264" r:id="rId11"/>
    <p:sldId id="267" r:id="rId1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0404"/>
    <a:srgbClr val="8F1989"/>
    <a:srgbClr val="ED41A7"/>
    <a:srgbClr val="CC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CDC1AC3-AF67-4836-9628-DB1BF0F68527}" type="datetimeFigureOut">
              <a:rPr lang="ru-RU" smtClean="0"/>
              <a:t>08.04.2025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35815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CDC1AC3-AF67-4836-9628-DB1BF0F68527}" type="datetimeFigureOut">
              <a:rPr lang="ru-RU" smtClean="0"/>
              <a:t>08.04.2025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325530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CDC1AC3-AF67-4836-9628-DB1BF0F68527}" type="datetimeFigureOut">
              <a:rPr lang="ru-RU" smtClean="0"/>
              <a:t>08.04.2025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817587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CDC1AC3-AF67-4836-9628-DB1BF0F68527}" type="datetimeFigureOut">
              <a:rPr lang="ru-RU" smtClean="0"/>
              <a:t>08.04.2025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51233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CDC1AC3-AF67-4836-9628-DB1BF0F68527}" type="datetimeFigureOut">
              <a:rPr lang="ru-RU" smtClean="0"/>
              <a:t>08.04.2025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79227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9CDC1AC3-AF67-4836-9628-DB1BF0F68527}" type="datetimeFigureOut">
              <a:rPr lang="ru-RU" smtClean="0"/>
              <a:t>08.04.2025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3306320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CDC1AC3-AF67-4836-9628-DB1BF0F68527}" type="datetimeFigureOut">
              <a:rPr lang="ru-RU" smtClean="0"/>
              <a:t>08.04.2025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224128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9CDC1AC3-AF67-4836-9628-DB1BF0F68527}" type="datetimeFigureOut">
              <a:rPr lang="ru-RU" smtClean="0"/>
              <a:t>08.04.2025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120579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CDC1AC3-AF67-4836-9628-DB1BF0F68527}" type="datetimeFigureOut">
              <a:rPr lang="ru-RU" smtClean="0"/>
              <a:t>08.04.2025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4095407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CDC1AC3-AF67-4836-9628-DB1BF0F68527}" type="datetimeFigureOut">
              <a:rPr lang="ru-RU" smtClean="0"/>
              <a:t>08.04.2025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1927808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CDC1AC3-AF67-4836-9628-DB1BF0F68527}" type="datetimeFigureOut">
              <a:rPr lang="ru-RU" smtClean="0"/>
              <a:t>08.04.2025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CBF7E50-EC0E-4297-8E77-D10FDECE78EB}" type="slidenum">
              <a:rPr lang="ru-RU" smtClean="0"/>
              <a:t>‹#›</a:t>
            </a:fld>
            <a:endParaRPr lang="ru-RU"/>
          </a:p>
        </p:txBody>
      </p:sp>
    </p:spTree>
    <p:extLst>
      <p:ext uri="{BB962C8B-B14F-4D97-AF65-F5344CB8AC3E}">
        <p14:creationId xmlns:p14="http://schemas.microsoft.com/office/powerpoint/2010/main" val="2684565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DC1AC3-AF67-4836-9628-DB1BF0F68527}" type="datetimeFigureOut">
              <a:rPr lang="ru-RU" smtClean="0"/>
              <a:t>08.04.2025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BF7E50-EC0E-4297-8E77-D10FDECE78EB}" type="slidenum">
              <a:rPr lang="ru-RU" smtClean="0"/>
              <a:t>‹#›</a:t>
            </a:fld>
            <a:endParaRPr lang="ru-RU"/>
          </a:p>
        </p:txBody>
      </p:sp>
    </p:spTree>
    <p:extLst>
      <p:ext uri="{BB962C8B-B14F-4D97-AF65-F5344CB8AC3E}">
        <p14:creationId xmlns:p14="http://schemas.microsoft.com/office/powerpoint/2010/main" val="1881463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5539"/>
            <a:ext cx="923652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11560" y="260648"/>
            <a:ext cx="7772400" cy="1470025"/>
          </a:xfrm>
        </p:spPr>
        <p:txBody>
          <a:bodyPr>
            <a:normAutofit fontScale="90000"/>
          </a:bodyPr>
          <a:lstStyle/>
          <a:p>
            <a:r>
              <a:rPr lang="ru-RU" dirty="0" smtClean="0">
                <a:solidFill>
                  <a:schemeClr val="bg1"/>
                </a:solidFill>
              </a:rPr>
              <a:t/>
            </a:r>
            <a:br>
              <a:rPr lang="ru-RU" dirty="0" smtClean="0">
                <a:solidFill>
                  <a:schemeClr val="bg1"/>
                </a:solidFill>
              </a:rPr>
            </a:br>
            <a:r>
              <a:rPr lang="ru-RU" sz="1800" dirty="0"/>
              <a:t>Краевое государственное профессиональное образовательное бюджетное</a:t>
            </a:r>
            <a:br>
              <a:rPr lang="ru-RU" sz="1800" dirty="0"/>
            </a:br>
            <a:r>
              <a:rPr lang="ru-RU" sz="1800" dirty="0"/>
              <a:t>учреждение КГПОБУ ‘’Камчатский сельскохозяйственный техникум’’</a:t>
            </a:r>
            <a:br>
              <a:rPr lang="ru-RU" sz="1800" dirty="0"/>
            </a:br>
            <a:r>
              <a:rPr lang="ru-RU" sz="1800" dirty="0">
                <a:solidFill>
                  <a:schemeClr val="bg1"/>
                </a:solidFill>
              </a:rPr>
              <a:t/>
            </a:r>
            <a:br>
              <a:rPr lang="ru-RU" sz="1800" dirty="0">
                <a:solidFill>
                  <a:schemeClr val="bg1"/>
                </a:solidFill>
              </a:rPr>
            </a:br>
            <a:r>
              <a:rPr lang="ru-RU" dirty="0" smtClean="0">
                <a:solidFill>
                  <a:schemeClr val="tx2"/>
                </a:solidFill>
              </a:rPr>
              <a:t>Проблема браконьерства на Камчатке</a:t>
            </a:r>
            <a:endParaRPr lang="ru-RU" dirty="0">
              <a:solidFill>
                <a:schemeClr val="tx2"/>
              </a:solidFill>
            </a:endParaRPr>
          </a:p>
        </p:txBody>
      </p:sp>
      <p:sp>
        <p:nvSpPr>
          <p:cNvPr id="4" name="Прямоугольник 3"/>
          <p:cNvSpPr/>
          <p:nvPr/>
        </p:nvSpPr>
        <p:spPr>
          <a:xfrm>
            <a:off x="6012160" y="5085184"/>
            <a:ext cx="3187854" cy="175727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dirty="0" smtClean="0"/>
              <a:t>Автор проекта : </a:t>
            </a:r>
          </a:p>
          <a:p>
            <a:pPr algn="ctr"/>
            <a:r>
              <a:rPr lang="ru-RU" dirty="0" smtClean="0"/>
              <a:t>Студентка 2курса группы Л-23</a:t>
            </a:r>
          </a:p>
          <a:p>
            <a:pPr algn="ctr"/>
            <a:r>
              <a:rPr lang="ru-RU" dirty="0" smtClean="0"/>
              <a:t> Шитова Анна </a:t>
            </a:r>
          </a:p>
          <a:p>
            <a:pPr algn="ctr"/>
            <a:r>
              <a:rPr lang="ru-RU" dirty="0" smtClean="0"/>
              <a:t> Руководитель:   Середа Виктория Владимировна </a:t>
            </a:r>
            <a:endParaRPr lang="ru-RU" dirty="0"/>
          </a:p>
        </p:txBody>
      </p:sp>
    </p:spTree>
    <p:extLst>
      <p:ext uri="{BB962C8B-B14F-4D97-AF65-F5344CB8AC3E}">
        <p14:creationId xmlns:p14="http://schemas.microsoft.com/office/powerpoint/2010/main" val="3833097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Ученик 1\Pictures\1895005510_0_0_3639_2047_1920x1080_80_0_0_0ac992a46a80fd54c3c7498fab0d24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73"/>
            <a:ext cx="9154344" cy="6891212"/>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0" y="548680"/>
            <a:ext cx="9130202" cy="1512168"/>
          </a:xfrm>
        </p:spPr>
        <p:txBody>
          <a:bodyPr>
            <a:normAutofit/>
          </a:bodyPr>
          <a:lstStyle/>
          <a:p>
            <a:pPr algn="l"/>
            <a:r>
              <a:rPr lang="ru-RU" sz="2000" dirty="0" smtClean="0">
                <a:solidFill>
                  <a:srgbClr val="7030A0"/>
                </a:solidFill>
              </a:rPr>
              <a:t>	Только </a:t>
            </a:r>
            <a:r>
              <a:rPr lang="ru-RU" sz="2000" dirty="0">
                <a:solidFill>
                  <a:srgbClr val="7030A0"/>
                </a:solidFill>
              </a:rPr>
              <a:t>совместными усилиями государства, местных сообществ, неправительственных организаций и международных партнеров можно достичь устойчивого сохранения природного наследия </a:t>
            </a:r>
            <a:r>
              <a:rPr lang="ru-RU" sz="2000" dirty="0" smtClean="0">
                <a:solidFill>
                  <a:srgbClr val="7030A0"/>
                </a:solidFill>
              </a:rPr>
              <a:t>Камчатки</a:t>
            </a:r>
            <a:endParaRPr lang="ru-RU" sz="2000" dirty="0">
              <a:solidFill>
                <a:srgbClr val="7030A0"/>
              </a:solidFill>
            </a:endParaRPr>
          </a:p>
        </p:txBody>
      </p:sp>
    </p:spTree>
    <p:extLst>
      <p:ext uri="{BB962C8B-B14F-4D97-AF65-F5344CB8AC3E}">
        <p14:creationId xmlns:p14="http://schemas.microsoft.com/office/powerpoint/2010/main" val="18986552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11430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44624"/>
            <a:ext cx="7200800" cy="1323439"/>
          </a:xfrm>
          <a:prstGeom prst="rect">
            <a:avLst/>
          </a:prstGeom>
          <a:noFill/>
        </p:spPr>
        <p:txBody>
          <a:bodyPr wrap="square" rtlCol="0">
            <a:spAutoFit/>
          </a:bodyPr>
          <a:lstStyle/>
          <a:p>
            <a:r>
              <a:rPr lang="ru-RU" sz="2000" dirty="0">
                <a:solidFill>
                  <a:srgbClr val="FF0000"/>
                </a:solidFill>
                <a:ea typeface="+mj-ea"/>
                <a:cs typeface="+mj-cs"/>
              </a:rPr>
              <a:t>Это не только обеспечит защиту уникальной экосистемы, но и создаст условия для развития экологически чистого туризма и устойчивого использования природных ресурсов, что в конечном итоге принесет </a:t>
            </a:r>
            <a:r>
              <a:rPr lang="ru-RU" sz="2000" dirty="0" smtClean="0">
                <a:solidFill>
                  <a:srgbClr val="FF0000"/>
                </a:solidFill>
                <a:ea typeface="+mj-ea"/>
                <a:cs typeface="+mj-cs"/>
              </a:rPr>
              <a:t>пользу </a:t>
            </a:r>
            <a:r>
              <a:rPr lang="ru-RU" sz="2000" dirty="0">
                <a:solidFill>
                  <a:srgbClr val="FF0000"/>
                </a:solidFill>
                <a:ea typeface="+mj-ea"/>
                <a:cs typeface="+mj-cs"/>
              </a:rPr>
              <a:t>как природе, так и людям.</a:t>
            </a:r>
            <a:endParaRPr lang="ru-RU" dirty="0">
              <a:solidFill>
                <a:srgbClr val="FF0000"/>
              </a:solidFill>
            </a:endParaRPr>
          </a:p>
        </p:txBody>
      </p:sp>
    </p:spTree>
    <p:extLst>
      <p:ext uri="{BB962C8B-B14F-4D97-AF65-F5344CB8AC3E}">
        <p14:creationId xmlns:p14="http://schemas.microsoft.com/office/powerpoint/2010/main" val="169870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 y="2801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4"/>
          <p:cNvSpPr>
            <a:spLocks noGrp="1"/>
          </p:cNvSpPr>
          <p:nvPr>
            <p:ph idx="1"/>
          </p:nvPr>
        </p:nvSpPr>
        <p:spPr>
          <a:xfrm>
            <a:off x="467544" y="332656"/>
            <a:ext cx="8229600" cy="5822107"/>
          </a:xfrm>
        </p:spPr>
        <p:txBody>
          <a:bodyPr>
            <a:normAutofit/>
          </a:bodyPr>
          <a:lstStyle/>
          <a:p>
            <a:pPr marL="0" indent="0">
              <a:buNone/>
            </a:pPr>
            <a:r>
              <a:rPr lang="ru-RU" dirty="0" smtClean="0">
                <a:solidFill>
                  <a:schemeClr val="bg1"/>
                </a:solidFill>
              </a:rPr>
              <a:t>	</a:t>
            </a:r>
            <a:r>
              <a:rPr lang="ru-RU" sz="2800" dirty="0" smtClean="0">
                <a:solidFill>
                  <a:schemeClr val="bg1"/>
                </a:solidFill>
              </a:rPr>
              <a:t>В современном мире существует множество факторов, негативно влияющих на природу. Одним из таких факторов является </a:t>
            </a:r>
            <a:r>
              <a:rPr lang="ru-RU" sz="2800" u="sng" dirty="0" smtClean="0">
                <a:solidFill>
                  <a:srgbClr val="FFFF00"/>
                </a:solidFill>
              </a:rPr>
              <a:t>браконьерство</a:t>
            </a:r>
            <a:r>
              <a:rPr lang="ru-RU" sz="2800" dirty="0" smtClean="0">
                <a:solidFill>
                  <a:schemeClr val="bg1"/>
                </a:solidFill>
              </a:rPr>
              <a:t> , которое наносит непоправимый урон животному миру</a:t>
            </a:r>
            <a:r>
              <a:rPr lang="ru-RU" sz="2800" dirty="0" smtClean="0"/>
              <a:t> </a:t>
            </a:r>
            <a:endParaRPr lang="ru-RU" sz="2800" dirty="0">
              <a:solidFill>
                <a:schemeClr val="bg1"/>
              </a:solidFill>
            </a:endParaRPr>
          </a:p>
        </p:txBody>
      </p:sp>
    </p:spTree>
    <p:extLst>
      <p:ext uri="{BB962C8B-B14F-4D97-AF65-F5344CB8AC3E}">
        <p14:creationId xmlns:p14="http://schemas.microsoft.com/office/powerpoint/2010/main" val="820239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 y="-115888"/>
            <a:ext cx="9437688" cy="708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1858218"/>
          </a:xfrm>
        </p:spPr>
        <p:txBody>
          <a:bodyPr>
            <a:normAutofit fontScale="90000"/>
          </a:bodyPr>
          <a:lstStyle/>
          <a:p>
            <a:r>
              <a:rPr lang="ru-RU" sz="2400" dirty="0">
                <a:solidFill>
                  <a:srgbClr val="FFFF00"/>
                </a:solidFill>
              </a:rPr>
              <a:t>Исчезновение тех или иных видов растительного или животного мира не проходит бесследно, в экосистеме нарушаются трофические связи, </a:t>
            </a:r>
            <a:r>
              <a:rPr lang="ru-RU" sz="2400" dirty="0" err="1">
                <a:solidFill>
                  <a:srgbClr val="FFFF00"/>
                </a:solidFill>
              </a:rPr>
              <a:t>энергообмен</a:t>
            </a:r>
            <a:r>
              <a:rPr lang="ru-RU" sz="2400" dirty="0">
                <a:solidFill>
                  <a:srgbClr val="FFFF00"/>
                </a:solidFill>
              </a:rPr>
              <a:t>. Утрата любого биологического вида дикой природы наносит ущерб интересам общества, ведет к невосполнимым потерям генофонда, ослабляет защитные функции </a:t>
            </a:r>
            <a:r>
              <a:rPr lang="ru-RU" sz="2400" dirty="0" smtClean="0">
                <a:solidFill>
                  <a:srgbClr val="FFFF00"/>
                </a:solidFill>
              </a:rPr>
              <a:t>биосферы</a:t>
            </a:r>
            <a:endParaRPr lang="ru-RU" sz="2400" dirty="0">
              <a:solidFill>
                <a:srgbClr val="FFFF00"/>
              </a:solidFill>
            </a:endParaRPr>
          </a:p>
        </p:txBody>
      </p:sp>
    </p:spTree>
    <p:extLst>
      <p:ext uri="{BB962C8B-B14F-4D97-AF65-F5344CB8AC3E}">
        <p14:creationId xmlns:p14="http://schemas.microsoft.com/office/powerpoint/2010/main" val="77202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Ученик 1\Pictures\a5e964fd269664134e49a4f5f29111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70"/>
            <a:ext cx="9192879" cy="68357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1520" y="0"/>
            <a:ext cx="8892480" cy="7848302"/>
          </a:xfrm>
          <a:prstGeom prst="rect">
            <a:avLst/>
          </a:prstGeom>
          <a:noFill/>
        </p:spPr>
        <p:txBody>
          <a:bodyPr wrap="square" rtlCol="0">
            <a:spAutoFit/>
          </a:bodyPr>
          <a:lstStyle/>
          <a:p>
            <a:r>
              <a:rPr lang="ru-RU" sz="2400" dirty="0" smtClean="0">
                <a:solidFill>
                  <a:srgbClr val="FFFF00"/>
                </a:solidFill>
              </a:rPr>
              <a:t>	</a:t>
            </a:r>
            <a:r>
              <a:rPr lang="ru-RU" sz="2400" dirty="0" smtClean="0"/>
              <a:t>Камчатка-уникальный регион России, известный своим богатым биоразнообразием и незаселёнными природными ландшафтами</a:t>
            </a:r>
          </a:p>
          <a:p>
            <a:endParaRPr lang="ru-RU" sz="3200" dirty="0" smtClean="0">
              <a:solidFill>
                <a:schemeClr val="bg1"/>
              </a:solidFill>
            </a:endParaRPr>
          </a:p>
          <a:p>
            <a:r>
              <a:rPr lang="ru-RU" sz="3200" b="1" dirty="0" smtClean="0">
                <a:solidFill>
                  <a:schemeClr val="bg1"/>
                </a:solidFill>
              </a:rPr>
              <a:t>	</a:t>
            </a:r>
          </a:p>
          <a:p>
            <a:r>
              <a:rPr lang="ru-RU" sz="3200" b="1" dirty="0" smtClean="0">
                <a:solidFill>
                  <a:schemeClr val="bg1"/>
                </a:solidFill>
              </a:rPr>
              <a:t>	</a:t>
            </a:r>
          </a:p>
          <a:p>
            <a:endParaRPr lang="ru-RU" sz="3200" b="1" dirty="0">
              <a:solidFill>
                <a:schemeClr val="bg1"/>
              </a:solidFill>
            </a:endParaRPr>
          </a:p>
          <a:p>
            <a:endParaRPr lang="ru-RU" sz="3200" b="1" dirty="0" smtClean="0">
              <a:solidFill>
                <a:schemeClr val="bg1"/>
              </a:solidFill>
            </a:endParaRPr>
          </a:p>
          <a:p>
            <a:endParaRPr lang="ru-RU" sz="3200" b="1" dirty="0">
              <a:solidFill>
                <a:schemeClr val="bg1"/>
              </a:solidFill>
            </a:endParaRPr>
          </a:p>
          <a:p>
            <a:endParaRPr lang="ru-RU" sz="3200" b="1" dirty="0" smtClean="0">
              <a:solidFill>
                <a:schemeClr val="bg1"/>
              </a:solidFill>
            </a:endParaRPr>
          </a:p>
          <a:p>
            <a:r>
              <a:rPr lang="ru-RU" sz="3200" b="1" dirty="0">
                <a:solidFill>
                  <a:schemeClr val="bg1"/>
                </a:solidFill>
              </a:rPr>
              <a:t>	</a:t>
            </a:r>
            <a:endParaRPr lang="ru-RU" sz="3200" b="1" dirty="0" smtClean="0">
              <a:solidFill>
                <a:schemeClr val="bg1"/>
              </a:solidFill>
            </a:endParaRPr>
          </a:p>
          <a:p>
            <a:r>
              <a:rPr lang="ru-RU" sz="3200" b="1" dirty="0" smtClean="0">
                <a:solidFill>
                  <a:schemeClr val="bg1"/>
                </a:solidFill>
              </a:rPr>
              <a:t>	</a:t>
            </a:r>
            <a:r>
              <a:rPr lang="ru-RU" sz="2000" b="1" dirty="0" smtClean="0">
                <a:solidFill>
                  <a:schemeClr val="bg1"/>
                </a:solidFill>
              </a:rPr>
              <a:t>Браконьерство</a:t>
            </a:r>
            <a:r>
              <a:rPr lang="ru-RU" sz="2000" dirty="0" smtClean="0">
                <a:solidFill>
                  <a:schemeClr val="bg1"/>
                </a:solidFill>
              </a:rPr>
              <a:t>-это незаконная охота или рыбалка, которая причиняет вред экосистемам и поддерживает чёрный рынок. Несмотря на установленные меры наказания, численность нарушений не снижается. Поэтому данная тема на сегодняшний день является очень </a:t>
            </a:r>
            <a:r>
              <a:rPr lang="ru-RU" sz="2000" b="1" u="sng" dirty="0" smtClean="0">
                <a:solidFill>
                  <a:schemeClr val="bg1"/>
                </a:solidFill>
              </a:rPr>
              <a:t>актуальной</a:t>
            </a:r>
          </a:p>
          <a:p>
            <a:endParaRPr lang="ru-RU" sz="2000" dirty="0" smtClean="0">
              <a:solidFill>
                <a:schemeClr val="bg1"/>
              </a:solidFill>
            </a:endParaRPr>
          </a:p>
          <a:p>
            <a:endParaRPr lang="ru-RU" sz="3200" dirty="0" smtClean="0">
              <a:solidFill>
                <a:schemeClr val="bg1"/>
              </a:solidFill>
            </a:endParaRPr>
          </a:p>
          <a:p>
            <a:endParaRPr lang="ru-RU" sz="3200" dirty="0">
              <a:solidFill>
                <a:schemeClr val="bg1"/>
              </a:solidFill>
            </a:endParaRPr>
          </a:p>
        </p:txBody>
      </p:sp>
    </p:spTree>
    <p:extLst>
      <p:ext uri="{BB962C8B-B14F-4D97-AF65-F5344CB8AC3E}">
        <p14:creationId xmlns:p14="http://schemas.microsoft.com/office/powerpoint/2010/main" val="1425518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1000"/>
                                        <p:tgtEl>
                                          <p:spTgt spid="5">
                                            <p:txEl>
                                              <p:pRg st="2" end="2"/>
                                            </p:txEl>
                                          </p:spTgt>
                                        </p:tgtEl>
                                      </p:cBhvr>
                                    </p:animEffect>
                                    <p:anim calcmode="lin" valueType="num">
                                      <p:cBhvr>
                                        <p:cTn id="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1000"/>
                                        <p:tgtEl>
                                          <p:spTgt spid="5">
                                            <p:txEl>
                                              <p:pRg st="3" end="3"/>
                                            </p:txEl>
                                          </p:spTgt>
                                        </p:tgtEl>
                                      </p:cBhvr>
                                    </p:animEffect>
                                    <p:anim calcmode="lin" valueType="num">
                                      <p:cBhvr>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8" end="8"/>
                                            </p:txEl>
                                          </p:spTgt>
                                        </p:tgtEl>
                                        <p:attrNameLst>
                                          <p:attrName>style.visibility</p:attrName>
                                        </p:attrNameLst>
                                      </p:cBhvr>
                                      <p:to>
                                        <p:strVal val="visible"/>
                                      </p:to>
                                    </p:set>
                                    <p:animEffect transition="in" filter="fade">
                                      <p:cBhvr>
                                        <p:cTn id="26" dur="1000"/>
                                        <p:tgtEl>
                                          <p:spTgt spid="5">
                                            <p:txEl>
                                              <p:pRg st="8" end="8"/>
                                            </p:txEl>
                                          </p:spTgt>
                                        </p:tgtEl>
                                      </p:cBhvr>
                                    </p:animEffect>
                                    <p:anim calcmode="lin" valueType="num">
                                      <p:cBhvr>
                                        <p:cTn id="2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1000"/>
                                        <p:tgtEl>
                                          <p:spTgt spid="5">
                                            <p:txEl>
                                              <p:pRg st="9" end="9"/>
                                            </p:txEl>
                                          </p:spTgt>
                                        </p:tgtEl>
                                      </p:cBhvr>
                                    </p:animEffect>
                                    <p:anim calcmode="lin" valueType="num">
                                      <p:cBhvr>
                                        <p:cTn id="34"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Ученик 1\Pictures\brakone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467544" y="332656"/>
            <a:ext cx="8229600" cy="6048672"/>
          </a:xfrm>
        </p:spPr>
        <p:txBody>
          <a:bodyPr>
            <a:normAutofit/>
          </a:bodyPr>
          <a:lstStyle/>
          <a:p>
            <a:pPr marL="0" indent="0">
              <a:buNone/>
            </a:pPr>
            <a:r>
              <a:rPr lang="ru-RU" b="1" dirty="0" smtClean="0">
                <a:solidFill>
                  <a:srgbClr val="FF0000"/>
                </a:solidFill>
              </a:rPr>
              <a:t>	Цель исследования</a:t>
            </a:r>
            <a:r>
              <a:rPr lang="ru-RU" b="1" dirty="0" smtClean="0">
                <a:solidFill>
                  <a:schemeClr val="bg1"/>
                </a:solidFill>
              </a:rPr>
              <a:t> </a:t>
            </a:r>
            <a:r>
              <a:rPr lang="ru-RU" b="1" dirty="0" smtClean="0">
                <a:solidFill>
                  <a:srgbClr val="FFC000"/>
                </a:solidFill>
              </a:rPr>
              <a:t>данного </a:t>
            </a:r>
            <a:r>
              <a:rPr lang="ru-RU" sz="3000" b="1" dirty="0" smtClean="0">
                <a:solidFill>
                  <a:srgbClr val="FFC000"/>
                </a:solidFill>
              </a:rPr>
              <a:t>проекта</a:t>
            </a:r>
            <a:r>
              <a:rPr lang="ru-RU" sz="3000" dirty="0" smtClean="0">
                <a:solidFill>
                  <a:srgbClr val="FFC000"/>
                </a:solidFill>
              </a:rPr>
              <a:t>-</a:t>
            </a:r>
            <a:r>
              <a:rPr lang="ru-RU" sz="2400" dirty="0" smtClean="0">
                <a:solidFill>
                  <a:srgbClr val="FFC000"/>
                </a:solidFill>
              </a:rPr>
              <a:t>выявить и предложить варианты решения экологической проблемы браконьерства на Камчатке. Выяснить причины данной проблемы. Определить возможные методы борьбы с браконьерством</a:t>
            </a:r>
          </a:p>
          <a:p>
            <a:pPr marL="0" indent="0">
              <a:buNone/>
            </a:pPr>
            <a:endParaRPr lang="ru-RU" dirty="0" smtClean="0">
              <a:solidFill>
                <a:schemeClr val="bg1"/>
              </a:solidFill>
            </a:endParaRPr>
          </a:p>
          <a:p>
            <a:pPr marL="0" indent="0" algn="ctr">
              <a:buNone/>
            </a:pPr>
            <a:r>
              <a:rPr lang="ru-RU" b="1" dirty="0" smtClean="0">
                <a:solidFill>
                  <a:schemeClr val="bg1"/>
                </a:solidFill>
              </a:rPr>
              <a:t>	</a:t>
            </a:r>
            <a:r>
              <a:rPr lang="ru-RU" b="1" dirty="0" smtClean="0">
                <a:solidFill>
                  <a:srgbClr val="FF0000"/>
                </a:solidFill>
              </a:rPr>
              <a:t>Объектом</a:t>
            </a:r>
            <a:r>
              <a:rPr lang="ru-RU" b="1" dirty="0" smtClean="0">
                <a:solidFill>
                  <a:schemeClr val="bg1"/>
                </a:solidFill>
              </a:rPr>
              <a:t> </a:t>
            </a:r>
            <a:r>
              <a:rPr lang="ru-RU" b="1" dirty="0" smtClean="0">
                <a:solidFill>
                  <a:srgbClr val="FF0000"/>
                </a:solidFill>
              </a:rPr>
              <a:t>исследования</a:t>
            </a:r>
            <a:r>
              <a:rPr lang="ru-RU" dirty="0" smtClean="0">
                <a:solidFill>
                  <a:schemeClr val="bg1"/>
                </a:solidFill>
              </a:rPr>
              <a:t> </a:t>
            </a:r>
            <a:r>
              <a:rPr lang="ru-RU" sz="2400" dirty="0" smtClean="0">
                <a:solidFill>
                  <a:srgbClr val="FFC000"/>
                </a:solidFill>
              </a:rPr>
              <a:t>данной работы является браконьерство в Камчатском крае</a:t>
            </a:r>
          </a:p>
          <a:p>
            <a:pPr marL="0" indent="0" algn="ctr">
              <a:buNone/>
            </a:pPr>
            <a:endParaRPr lang="ru-RU" dirty="0">
              <a:solidFill>
                <a:schemeClr val="bg1"/>
              </a:solidFill>
            </a:endParaRPr>
          </a:p>
          <a:p>
            <a:pPr marL="0" indent="0" algn="ctr">
              <a:buNone/>
            </a:pPr>
            <a:r>
              <a:rPr lang="ru-RU" b="1" dirty="0" smtClean="0">
                <a:solidFill>
                  <a:schemeClr val="bg1"/>
                </a:solidFill>
              </a:rPr>
              <a:t>	</a:t>
            </a:r>
            <a:r>
              <a:rPr lang="ru-RU" b="1" dirty="0" smtClean="0">
                <a:solidFill>
                  <a:srgbClr val="FF0000"/>
                </a:solidFill>
              </a:rPr>
              <a:t>Предметом</a:t>
            </a:r>
            <a:r>
              <a:rPr lang="ru-RU" dirty="0" smtClean="0">
                <a:solidFill>
                  <a:schemeClr val="bg1"/>
                </a:solidFill>
              </a:rPr>
              <a:t> </a:t>
            </a:r>
            <a:r>
              <a:rPr lang="ru-RU" b="1" dirty="0" smtClean="0">
                <a:solidFill>
                  <a:srgbClr val="FF0000"/>
                </a:solidFill>
              </a:rPr>
              <a:t>исследования</a:t>
            </a:r>
            <a:r>
              <a:rPr lang="ru-RU" dirty="0" smtClean="0">
                <a:solidFill>
                  <a:schemeClr val="bg1"/>
                </a:solidFill>
              </a:rPr>
              <a:t> </a:t>
            </a:r>
            <a:r>
              <a:rPr lang="ru-RU" sz="2400" dirty="0" smtClean="0">
                <a:solidFill>
                  <a:srgbClr val="FFC000"/>
                </a:solidFill>
              </a:rPr>
              <a:t>- экологические проблемы браконьерства</a:t>
            </a:r>
            <a:endParaRPr lang="ru-RU" sz="2400" dirty="0">
              <a:solidFill>
                <a:srgbClr val="FFC000"/>
              </a:solidFill>
            </a:endParaRPr>
          </a:p>
        </p:txBody>
      </p:sp>
    </p:spTree>
    <p:extLst>
      <p:ext uri="{BB962C8B-B14F-4D97-AF65-F5344CB8AC3E}">
        <p14:creationId xmlns:p14="http://schemas.microsoft.com/office/powerpoint/2010/main" val="729269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idx="1"/>
          </p:nvPr>
        </p:nvSpPr>
        <p:spPr>
          <a:xfrm>
            <a:off x="395536" y="260648"/>
            <a:ext cx="8229600" cy="6264696"/>
          </a:xfrm>
        </p:spPr>
        <p:txBody>
          <a:bodyPr>
            <a:normAutofit/>
          </a:bodyPr>
          <a:lstStyle/>
          <a:p>
            <a:pPr marL="0" indent="0">
              <a:buNone/>
            </a:pPr>
            <a:r>
              <a:rPr lang="ru-RU" dirty="0" smtClean="0">
                <a:solidFill>
                  <a:schemeClr val="bg1"/>
                </a:solidFill>
              </a:rPr>
              <a:t>	</a:t>
            </a:r>
            <a:r>
              <a:rPr lang="ru-RU" sz="2200" dirty="0" smtClean="0">
                <a:solidFill>
                  <a:schemeClr val="bg1"/>
                </a:solidFill>
              </a:rPr>
              <a:t>Браконьерство является одним из основных факторов, приводящих к исчезновению ценных видов животных и растений. Именно нам предстоит преобразовать родной край, гордиться нашей историей, изучать её</a:t>
            </a:r>
            <a:endParaRPr lang="ru-RU" dirty="0" smtClean="0">
              <a:solidFill>
                <a:schemeClr val="bg1"/>
              </a:solidFill>
            </a:endParaRPr>
          </a:p>
          <a:p>
            <a:pPr marL="0" indent="0">
              <a:buNone/>
            </a:pPr>
            <a:r>
              <a:rPr lang="ru-RU" dirty="0" smtClean="0">
                <a:solidFill>
                  <a:schemeClr val="bg1"/>
                </a:solidFill>
              </a:rPr>
              <a:t>	</a:t>
            </a:r>
          </a:p>
          <a:p>
            <a:pPr marL="0" indent="0">
              <a:buNone/>
            </a:pPr>
            <a:endParaRPr lang="ru-RU" dirty="0">
              <a:solidFill>
                <a:schemeClr val="bg1"/>
              </a:solidFill>
            </a:endParaRPr>
          </a:p>
          <a:p>
            <a:pPr marL="0" indent="0">
              <a:buNone/>
            </a:pPr>
            <a:endParaRPr lang="ru-RU" dirty="0" smtClean="0">
              <a:solidFill>
                <a:schemeClr val="bg1"/>
              </a:solidFill>
            </a:endParaRPr>
          </a:p>
          <a:p>
            <a:pPr marL="0" indent="0">
              <a:buNone/>
            </a:pPr>
            <a:endParaRPr lang="ru-RU" dirty="0">
              <a:solidFill>
                <a:schemeClr val="bg1"/>
              </a:solidFill>
            </a:endParaRPr>
          </a:p>
          <a:p>
            <a:pPr marL="0" indent="0">
              <a:buNone/>
            </a:pPr>
            <a:r>
              <a:rPr lang="ru-RU" dirty="0" smtClean="0">
                <a:solidFill>
                  <a:schemeClr val="bg1"/>
                </a:solidFill>
              </a:rPr>
              <a:t>	</a:t>
            </a:r>
          </a:p>
          <a:p>
            <a:pPr marL="0" indent="0">
              <a:buNone/>
            </a:pPr>
            <a:r>
              <a:rPr lang="ru-RU" sz="2600" dirty="0">
                <a:solidFill>
                  <a:schemeClr val="bg1"/>
                </a:solidFill>
              </a:rPr>
              <a:t>	</a:t>
            </a:r>
          </a:p>
        </p:txBody>
      </p:sp>
    </p:spTree>
    <p:extLst>
      <p:ext uri="{BB962C8B-B14F-4D97-AF65-F5344CB8AC3E}">
        <p14:creationId xmlns:p14="http://schemas.microsoft.com/office/powerpoint/2010/main" val="3273966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3" y="-171400"/>
            <a:ext cx="5350764" cy="4172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 y="3140968"/>
            <a:ext cx="5013489"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139952"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7" y="3818954"/>
            <a:ext cx="4486669" cy="303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11560" y="2924944"/>
            <a:ext cx="7920880" cy="2265236"/>
          </a:xfrm>
          <a:prstGeom prst="rect">
            <a:avLst/>
          </a:prstGeom>
          <a:noFill/>
        </p:spPr>
        <p:txBody>
          <a:bodyPr wrap="square" rtlCol="0">
            <a:spAutoFit/>
          </a:bodyPr>
          <a:lstStyle/>
          <a:p>
            <a:pPr lvl="0" algn="ctr">
              <a:spcBef>
                <a:spcPct val="20000"/>
              </a:spcBef>
            </a:pPr>
            <a:r>
              <a:rPr lang="ru-RU" sz="2200" dirty="0">
                <a:solidFill>
                  <a:srgbClr val="FFFF00"/>
                </a:solidFill>
              </a:rPr>
              <a:t>По данным на 30 октября 2024 года, за неделю на Камчатке поймали почти два десятка браконьеров, но их гораздо больше. Ежегодно на Камчатке рыбными браконьерами вылавливается до 20тыс. тонн рыбы. Также ежегодно страдают около пятнадцати </a:t>
            </a:r>
            <a:r>
              <a:rPr lang="ru-RU" sz="2200" dirty="0" smtClean="0">
                <a:solidFill>
                  <a:srgbClr val="FFFF00"/>
                </a:solidFill>
              </a:rPr>
              <a:t>медведей</a:t>
            </a:r>
            <a:endParaRPr lang="ru-RU" sz="2200" dirty="0">
              <a:solidFill>
                <a:srgbClr val="FFFF00"/>
              </a:solidFill>
            </a:endParaRPr>
          </a:p>
          <a:p>
            <a:pPr lvl="0">
              <a:spcBef>
                <a:spcPct val="20000"/>
              </a:spcBef>
            </a:pPr>
            <a:endParaRPr lang="ru-RU" sz="2600" dirty="0">
              <a:solidFill>
                <a:prstClr val="white"/>
              </a:solidFill>
            </a:endParaRPr>
          </a:p>
        </p:txBody>
      </p:sp>
    </p:spTree>
    <p:extLst>
      <p:ext uri="{BB962C8B-B14F-4D97-AF65-F5344CB8AC3E}">
        <p14:creationId xmlns:p14="http://schemas.microsoft.com/office/powerpoint/2010/main" val="8986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in)">
                                      <p:cBhvr>
                                        <p:cTn id="7" dur="20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circle(in)">
                                      <p:cBhvr>
                                        <p:cTn id="12" dur="2000"/>
                                        <p:tgtEl>
                                          <p:spTgt spid="205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circle(in)">
                                      <p:cBhvr>
                                        <p:cTn id="17" dur="2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1000"/>
                                        <p:tgtEl>
                                          <p:spTgt spid="5">
                                            <p:txEl>
                                              <p:pRg st="0" end="0"/>
                                            </p:txEl>
                                          </p:spTgt>
                                        </p:tgtEl>
                                      </p:cBhvr>
                                    </p:animEffect>
                                    <p:anim calcmode="lin" valueType="num">
                                      <p:cBhvr>
                                        <p:cTn id="2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367" y="0"/>
            <a:ext cx="568863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11" y="-26089"/>
            <a:ext cx="5766048" cy="348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980728"/>
            <a:ext cx="8229600" cy="3816424"/>
          </a:xfrm>
        </p:spPr>
        <p:txBody>
          <a:bodyPr>
            <a:normAutofit/>
          </a:bodyPr>
          <a:lstStyle/>
          <a:p>
            <a:r>
              <a:rPr lang="ru-RU" sz="2000" dirty="0" smtClean="0">
                <a:solidFill>
                  <a:srgbClr val="FF0000"/>
                </a:solidFill>
              </a:rPr>
              <a:t> </a:t>
            </a:r>
            <a:r>
              <a:rPr lang="ru-RU" sz="2400" dirty="0" smtClean="0">
                <a:solidFill>
                  <a:srgbClr val="FF0000"/>
                </a:solidFill>
              </a:rPr>
              <a:t>В основном браконьерство отражается в СМИ, а именно через различные форматы и жанры. Браконьеры используют различные орудия и методы ловли </a:t>
            </a:r>
            <a:endParaRPr lang="ru-RU" sz="2400" dirty="0">
              <a:solidFill>
                <a:srgbClr val="FF0000"/>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4452" y="3465606"/>
            <a:ext cx="4201314" cy="3392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94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anim calcmode="lin" valueType="num">
                                      <p:cBhvr>
                                        <p:cTn id="8" dur="1000" fill="hold"/>
                                        <p:tgtEl>
                                          <p:spTgt spid="3077"/>
                                        </p:tgtEl>
                                        <p:attrNameLst>
                                          <p:attrName>ppt_x</p:attrName>
                                        </p:attrNameLst>
                                      </p:cBhvr>
                                      <p:tavLst>
                                        <p:tav tm="0">
                                          <p:val>
                                            <p:strVal val="#ppt_x"/>
                                          </p:val>
                                        </p:tav>
                                        <p:tav tm="100000">
                                          <p:val>
                                            <p:strVal val="#ppt_x"/>
                                          </p:val>
                                        </p:tav>
                                      </p:tavLst>
                                    </p:anim>
                                    <p:anim calcmode="lin" valueType="num">
                                      <p:cBhvr>
                                        <p:cTn id="9"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8"/>
                                        </p:tgtEl>
                                        <p:attrNameLst>
                                          <p:attrName>style.visibility</p:attrName>
                                        </p:attrNameLst>
                                      </p:cBhvr>
                                      <p:to>
                                        <p:strVal val="visible"/>
                                      </p:to>
                                    </p:set>
                                    <p:animEffect transition="in" filter="fade">
                                      <p:cBhvr>
                                        <p:cTn id="14" dur="1000"/>
                                        <p:tgtEl>
                                          <p:spTgt spid="3078"/>
                                        </p:tgtEl>
                                      </p:cBhvr>
                                    </p:animEffect>
                                    <p:anim calcmode="lin" valueType="num">
                                      <p:cBhvr>
                                        <p:cTn id="15" dur="1000" fill="hold"/>
                                        <p:tgtEl>
                                          <p:spTgt spid="3078"/>
                                        </p:tgtEl>
                                        <p:attrNameLst>
                                          <p:attrName>ppt_x</p:attrName>
                                        </p:attrNameLst>
                                      </p:cBhvr>
                                      <p:tavLst>
                                        <p:tav tm="0">
                                          <p:val>
                                            <p:strVal val="#ppt_x"/>
                                          </p:val>
                                        </p:tav>
                                        <p:tav tm="100000">
                                          <p:val>
                                            <p:strVal val="#ppt_x"/>
                                          </p:val>
                                        </p:tav>
                                      </p:tavLst>
                                    </p:anim>
                                    <p:anim calcmode="lin" valueType="num">
                                      <p:cBhvr>
                                        <p:cTn id="16"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1000"/>
                                        <p:tgtEl>
                                          <p:spTgt spid="3075"/>
                                        </p:tgtEl>
                                      </p:cBhvr>
                                    </p:animEffect>
                                    <p:anim calcmode="lin" valueType="num">
                                      <p:cBhvr>
                                        <p:cTn id="22" dur="1000" fill="hold"/>
                                        <p:tgtEl>
                                          <p:spTgt spid="3075"/>
                                        </p:tgtEl>
                                        <p:attrNameLst>
                                          <p:attrName>ppt_x</p:attrName>
                                        </p:attrNameLst>
                                      </p:cBhvr>
                                      <p:tavLst>
                                        <p:tav tm="0">
                                          <p:val>
                                            <p:strVal val="#ppt_x"/>
                                          </p:val>
                                        </p:tav>
                                        <p:tav tm="100000">
                                          <p:val>
                                            <p:strVal val="#ppt_x"/>
                                          </p:val>
                                        </p:tav>
                                      </p:tavLst>
                                    </p:anim>
                                    <p:anim calcmode="lin" valueType="num">
                                      <p:cBhvr>
                                        <p:cTn id="2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47"/>
            <a:ext cx="9144000" cy="6839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9"/>
            <a:ext cx="8229600" cy="2722313"/>
          </a:xfrm>
        </p:spPr>
        <p:txBody>
          <a:bodyPr>
            <a:normAutofit/>
          </a:bodyPr>
          <a:lstStyle/>
          <a:p>
            <a:pPr algn="l"/>
            <a:r>
              <a:rPr lang="ru-RU" sz="2400" dirty="0" smtClean="0">
                <a:solidFill>
                  <a:srgbClr val="FFFF00"/>
                </a:solidFill>
              </a:rPr>
              <a:t>Для решительной борьбы с браконьерством необходимо:</a:t>
            </a:r>
            <a:br>
              <a:rPr lang="ru-RU" sz="2400" dirty="0" smtClean="0">
                <a:solidFill>
                  <a:srgbClr val="FFFF00"/>
                </a:solidFill>
              </a:rPr>
            </a:br>
            <a:r>
              <a:rPr lang="ru-RU" sz="2400" dirty="0" smtClean="0">
                <a:solidFill>
                  <a:srgbClr val="FFFF00"/>
                </a:solidFill>
              </a:rPr>
              <a:t>1.Проводить беседы среди населения о вреде браконьерства</a:t>
            </a:r>
            <a:br>
              <a:rPr lang="ru-RU" sz="2400" dirty="0" smtClean="0">
                <a:solidFill>
                  <a:srgbClr val="FFFF00"/>
                </a:solidFill>
              </a:rPr>
            </a:br>
            <a:r>
              <a:rPr lang="ru-RU" sz="2400" dirty="0" smtClean="0">
                <a:solidFill>
                  <a:srgbClr val="FFFF00"/>
                </a:solidFill>
              </a:rPr>
              <a:t>2.Запретить продажу браконьерских снастей во всех магазинах и на рынках</a:t>
            </a:r>
            <a:br>
              <a:rPr lang="ru-RU" sz="2400" dirty="0" smtClean="0">
                <a:solidFill>
                  <a:srgbClr val="FFFF00"/>
                </a:solidFill>
              </a:rPr>
            </a:br>
            <a:r>
              <a:rPr lang="ru-RU" sz="2400" dirty="0" smtClean="0">
                <a:solidFill>
                  <a:srgbClr val="FFFF00"/>
                </a:solidFill>
              </a:rPr>
              <a:t>3.Усилить юридическую ответственность за браконьерство</a:t>
            </a:r>
            <a:endParaRPr lang="ru-RU" sz="2400" dirty="0">
              <a:solidFill>
                <a:srgbClr val="FFFF00"/>
              </a:solidFill>
            </a:endParaRPr>
          </a:p>
        </p:txBody>
      </p:sp>
    </p:spTree>
    <p:extLst>
      <p:ext uri="{BB962C8B-B14F-4D97-AF65-F5344CB8AC3E}">
        <p14:creationId xmlns:p14="http://schemas.microsoft.com/office/powerpoint/2010/main" val="312057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Тема Office">
  <a:themeElements>
    <a:clrScheme name="Серая">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667</TotalTime>
  <Words>165</Words>
  <Application>Microsoft Office PowerPoint</Application>
  <PresentationFormat>Экран (4:3)</PresentationFormat>
  <Paragraphs>35</Paragraphs>
  <Slides>11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Тема Office</vt:lpstr>
      <vt:lpstr> Краевое государственное профессиональное образовательное бюджетное учреждение КГПОБУ ‘’Камчатский сельскохозяйственный техникум’’  Проблема браконьерства на Камчатке</vt:lpstr>
      <vt:lpstr>Презентация PowerPoint</vt:lpstr>
      <vt:lpstr>Исчезновение тех или иных видов растительного или животного мира не проходит бесследно, в экосистеме нарушаются трофические связи, энергообмен. Утрата любого биологического вида дикой природы наносит ущерб интересам общества, ведет к невосполнимым потерям генофонда, ослабляет защитные функции биосферы</vt:lpstr>
      <vt:lpstr>Презентация PowerPoint</vt:lpstr>
      <vt:lpstr>Презентация PowerPoint</vt:lpstr>
      <vt:lpstr>Презентация PowerPoint</vt:lpstr>
      <vt:lpstr>Презентация PowerPoint</vt:lpstr>
      <vt:lpstr> В основном браконьерство отражается в СМИ, а именно через различные форматы и жанры. Браконьеры используют различные орудия и методы ловли </vt:lpstr>
      <vt:lpstr>Для решительной борьбы с браконьерством необходимо: 1.Проводить беседы среди населения о вреде браконьерства 2.Запретить продажу браконьерских снастей во всех магазинах и на рынках 3.Усилить юридическую ответственность за браконьерство</vt:lpstr>
      <vt:lpstr> Только совместными усилиями государства, местных сообществ, неправительственных организаций и международных партнеров можно достичь устойчивого сохранения природного наследия Камчатки</vt:lpstr>
      <vt:lpstr>Презентация PowerPoint</vt:lpstr>
    </vt:vector>
  </TitlesOfParts>
  <Company>HP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55</cp:revision>
  <dcterms:created xsi:type="dcterms:W3CDTF">2024-10-30T21:00:24Z</dcterms:created>
  <dcterms:modified xsi:type="dcterms:W3CDTF">2025-04-07T21:52:00Z</dcterms:modified>
</cp:coreProperties>
</file>