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59" r:id="rId6"/>
    <p:sldId id="258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  <a:srgbClr val="99FF66"/>
    <a:srgbClr val="009900"/>
    <a:srgbClr val="DBF4F8"/>
    <a:srgbClr val="A6A6A6"/>
    <a:srgbClr val="CCECFF"/>
    <a:srgbClr val="99FF99"/>
    <a:srgbClr val="66FF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9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5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F0D0B-2E3B-4DD6-86C1-54D871579A00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4D578-9A15-4607-B540-5035E25D26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62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F0D0B-2E3B-4DD6-86C1-54D871579A00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4D578-9A15-4607-B540-5035E25D26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998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F0D0B-2E3B-4DD6-86C1-54D871579A00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4D578-9A15-4607-B540-5035E25D26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363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F0D0B-2E3B-4DD6-86C1-54D871579A00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4D578-9A15-4607-B540-5035E25D26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146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F0D0B-2E3B-4DD6-86C1-54D871579A00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4D578-9A15-4607-B540-5035E25D26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97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F0D0B-2E3B-4DD6-86C1-54D871579A00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4D578-9A15-4607-B540-5035E25D26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966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F0D0B-2E3B-4DD6-86C1-54D871579A00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4D578-9A15-4607-B540-5035E25D26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976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F0D0B-2E3B-4DD6-86C1-54D871579A00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4D578-9A15-4607-B540-5035E25D26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066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F0D0B-2E3B-4DD6-86C1-54D871579A00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4D578-9A15-4607-B540-5035E25D26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88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F0D0B-2E3B-4DD6-86C1-54D871579A00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4D578-9A15-4607-B540-5035E25D26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41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F0D0B-2E3B-4DD6-86C1-54D871579A00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4D578-9A15-4607-B540-5035E25D26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301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F0D0B-2E3B-4DD6-86C1-54D871579A00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4D578-9A15-4607-B540-5035E25D26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813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greenplaneta.ru/" TargetMode="External"/><Relationship Id="rId5" Type="http://schemas.openxmlformats.org/officeDocument/2006/relationships/hyperlink" Target="http://www.medvejata.ru/lern/" TargetMode="External"/><Relationship Id="rId4" Type="http://schemas.openxmlformats.org/officeDocument/2006/relationships/hyperlink" Target="http://biodat.ru/db/rb/index.ht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20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5651" y="1900238"/>
            <a:ext cx="11732029" cy="2925762"/>
          </a:xfrm>
        </p:spPr>
        <p:txBody>
          <a:bodyPr>
            <a:normAutofit/>
          </a:bodyPr>
          <a:lstStyle/>
          <a:p>
            <a:r>
              <a:rPr lang="ru-RU" sz="3600" dirty="0" err="1" smtClean="0">
                <a:solidFill>
                  <a:srgbClr val="0070C0"/>
                </a:solidFill>
                <a:effectLst>
                  <a:glow rad="355600">
                    <a:srgbClr val="FFFFFF">
                      <a:alpha val="71000"/>
                    </a:srgbClr>
                  </a:glow>
                </a:effectLst>
                <a:latin typeface="Arial Black" panose="020B0A04020102020204" pitchFamily="34" charset="0"/>
              </a:rPr>
              <a:t>Веселкина</a:t>
            </a:r>
            <a:r>
              <a:rPr lang="ru-RU" sz="3600" dirty="0" smtClean="0">
                <a:solidFill>
                  <a:srgbClr val="0070C0"/>
                </a:solidFill>
                <a:effectLst>
                  <a:glow rad="355600">
                    <a:srgbClr val="FFFFFF">
                      <a:alpha val="71000"/>
                    </a:srgbClr>
                  </a:glow>
                </a:effectLst>
                <a:latin typeface="Arial Black" panose="020B0A04020102020204" pitchFamily="34" charset="0"/>
              </a:rPr>
              <a:t> Л.В., Михайлова Н.В. </a:t>
            </a:r>
            <a:br>
              <a:rPr lang="ru-RU" sz="3600" dirty="0" smtClean="0">
                <a:solidFill>
                  <a:srgbClr val="0070C0"/>
                </a:solidFill>
                <a:effectLst>
                  <a:glow rad="355600">
                    <a:srgbClr val="FFFFFF">
                      <a:alpha val="71000"/>
                    </a:srgbClr>
                  </a:glow>
                </a:effectLst>
                <a:latin typeface="Arial Black" panose="020B0A04020102020204" pitchFamily="34" charset="0"/>
              </a:rPr>
            </a:br>
            <a:r>
              <a:rPr lang="ru-RU" sz="2800" dirty="0" smtClean="0">
                <a:solidFill>
                  <a:srgbClr val="009900"/>
                </a:solidFill>
                <a:effectLst>
                  <a:glow rad="355600">
                    <a:srgbClr val="FFFFFF">
                      <a:alpha val="71000"/>
                    </a:srgbClr>
                  </a:glow>
                </a:effectLst>
                <a:latin typeface="Arial Black" panose="020B0A04020102020204" pitchFamily="34" charset="0"/>
              </a:rPr>
              <a:t>БОУ "Шумерлинская общеобразовательная </a:t>
            </a:r>
            <a:br>
              <a:rPr lang="ru-RU" sz="2800" dirty="0" smtClean="0">
                <a:solidFill>
                  <a:srgbClr val="009900"/>
                </a:solidFill>
                <a:effectLst>
                  <a:glow rad="355600">
                    <a:srgbClr val="FFFFFF">
                      <a:alpha val="71000"/>
                    </a:srgbClr>
                  </a:glow>
                </a:effectLst>
                <a:latin typeface="Arial Black" panose="020B0A04020102020204" pitchFamily="34" charset="0"/>
              </a:rPr>
            </a:br>
            <a:r>
              <a:rPr lang="ru-RU" sz="2800" dirty="0" smtClean="0">
                <a:solidFill>
                  <a:srgbClr val="009900"/>
                </a:solidFill>
                <a:effectLst>
                  <a:glow rad="355600">
                    <a:srgbClr val="FFFFFF">
                      <a:alpha val="71000"/>
                    </a:srgbClr>
                  </a:glow>
                </a:effectLst>
                <a:latin typeface="Arial Black" panose="020B0A04020102020204" pitchFamily="34" charset="0"/>
              </a:rPr>
              <a:t>школа-интернат для обучающихся с ограниченными возможностями здоровья" </a:t>
            </a:r>
            <a:br>
              <a:rPr lang="ru-RU" sz="2800" dirty="0" smtClean="0">
                <a:solidFill>
                  <a:srgbClr val="009900"/>
                </a:solidFill>
                <a:effectLst>
                  <a:glow rad="355600">
                    <a:srgbClr val="FFFFFF">
                      <a:alpha val="71000"/>
                    </a:srgbClr>
                  </a:glow>
                </a:effectLst>
                <a:latin typeface="Arial Black" panose="020B0A04020102020204" pitchFamily="34" charset="0"/>
              </a:rPr>
            </a:br>
            <a:r>
              <a:rPr lang="ru-RU" sz="2800" dirty="0" smtClean="0">
                <a:solidFill>
                  <a:srgbClr val="009900"/>
                </a:solidFill>
                <a:effectLst>
                  <a:glow rad="355600">
                    <a:srgbClr val="FFFFFF">
                      <a:alpha val="71000"/>
                    </a:srgbClr>
                  </a:glow>
                </a:effectLst>
                <a:latin typeface="Arial Black" panose="020B0A04020102020204" pitchFamily="34" charset="0"/>
              </a:rPr>
              <a:t>Минобразования Чувашии</a:t>
            </a:r>
            <a:endParaRPr lang="ru-RU" sz="2800" dirty="0">
              <a:solidFill>
                <a:srgbClr val="009900"/>
              </a:solidFill>
              <a:effectLst>
                <a:glow rad="355600">
                  <a:srgbClr val="FFFFFF">
                    <a:alpha val="71000"/>
                  </a:srgb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9136" y="102261"/>
            <a:ext cx="11405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9900"/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VII-ой Всероссийский открытый конкурс по экологии для детей «Экология планеты»</a:t>
            </a:r>
          </a:p>
        </p:txBody>
      </p:sp>
      <p:pic>
        <p:nvPicPr>
          <p:cNvPr id="6" name="Picture 2" descr="https://pictures.pibig.info/uploads/posts/2023-04/1682003683_pictures-pibig-info-p-raskraski-ekolyata-doshkolyata-vkontakte-1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06" y="3944572"/>
            <a:ext cx="1736978" cy="289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63467" y="5968419"/>
            <a:ext cx="1197033" cy="369332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ru-RU" sz="4800" b="1" dirty="0" err="1" smtClean="0">
                <a:solidFill>
                  <a:srgbClr val="009900"/>
                </a:solidFill>
                <a:effectLst>
                  <a:glow rad="101600">
                    <a:schemeClr val="bg1">
                      <a:alpha val="77000"/>
                    </a:schemeClr>
                  </a:glow>
                </a:effectLst>
              </a:rPr>
              <a:t>ЭКО</a:t>
            </a:r>
            <a:r>
              <a:rPr lang="ru-RU" sz="4800" b="1" dirty="0" err="1" smtClean="0">
                <a:effectLst>
                  <a:glow rad="101600">
                    <a:schemeClr val="bg1">
                      <a:alpha val="77000"/>
                    </a:schemeClr>
                  </a:glow>
                </a:effectLst>
              </a:rPr>
              <a:t>ленок</a:t>
            </a:r>
            <a:endParaRPr lang="ru-RU" sz="4800" b="1" dirty="0">
              <a:effectLst>
                <a:glow rad="101600">
                  <a:schemeClr val="bg1">
                    <a:alpha val="77000"/>
                  </a:schemeClr>
                </a:glow>
              </a:effectLst>
            </a:endParaRPr>
          </a:p>
        </p:txBody>
      </p:sp>
      <p:pic>
        <p:nvPicPr>
          <p:cNvPr id="8" name="Звуки природы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20387" y="6337751"/>
            <a:ext cx="609600" cy="609600"/>
          </a:xfrm>
          <a:prstGeom prst="rect">
            <a:avLst/>
          </a:prstGeom>
        </p:spPr>
      </p:pic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524000" y="3810000"/>
            <a:ext cx="9144000" cy="2125431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786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20000"/>
          </a:xfrm>
          <a:prstGeom prst="rect">
            <a:avLst/>
          </a:prstGeom>
          <a:ln w="19050">
            <a:solidFill>
              <a:srgbClr val="DBF4F8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349137" y="0"/>
            <a:ext cx="114050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9900"/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VII-ой Всероссийский открытый конкурс по экологии для детей «Экология планеты»</a:t>
            </a:r>
            <a:endParaRPr lang="ru-RU" dirty="0">
              <a:solidFill>
                <a:srgbClr val="009900"/>
              </a:solidFill>
              <a:effectLst>
                <a:glow rad="101600">
                  <a:schemeClr val="bg1">
                    <a:lumMod val="95000"/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8354956"/>
              </p:ext>
            </p:extLst>
          </p:nvPr>
        </p:nvGraphicFramePr>
        <p:xfrm>
          <a:off x="2249477" y="493766"/>
          <a:ext cx="7604379" cy="6249404"/>
        </p:xfrm>
        <a:graphic>
          <a:graphicData uri="http://schemas.openxmlformats.org/drawingml/2006/table">
            <a:tbl>
              <a:tblPr bandRow="1"/>
              <a:tblGrid>
                <a:gridCol w="261590">
                  <a:extLst>
                    <a:ext uri="{9D8B030D-6E8A-4147-A177-3AD203B41FA5}">
                      <a16:colId xmlns:a16="http://schemas.microsoft.com/office/drawing/2014/main" val="1588782400"/>
                    </a:ext>
                  </a:extLst>
                </a:gridCol>
                <a:gridCol w="187980">
                  <a:extLst>
                    <a:ext uri="{9D8B030D-6E8A-4147-A177-3AD203B41FA5}">
                      <a16:colId xmlns:a16="http://schemas.microsoft.com/office/drawing/2014/main" val="1570966946"/>
                    </a:ext>
                  </a:extLst>
                </a:gridCol>
                <a:gridCol w="215356">
                  <a:extLst>
                    <a:ext uri="{9D8B030D-6E8A-4147-A177-3AD203B41FA5}">
                      <a16:colId xmlns:a16="http://schemas.microsoft.com/office/drawing/2014/main" val="3770449723"/>
                    </a:ext>
                  </a:extLst>
                </a:gridCol>
                <a:gridCol w="174596">
                  <a:extLst>
                    <a:ext uri="{9D8B030D-6E8A-4147-A177-3AD203B41FA5}">
                      <a16:colId xmlns:a16="http://schemas.microsoft.com/office/drawing/2014/main" val="1835545542"/>
                    </a:ext>
                  </a:extLst>
                </a:gridCol>
                <a:gridCol w="203798">
                  <a:extLst>
                    <a:ext uri="{9D8B030D-6E8A-4147-A177-3AD203B41FA5}">
                      <a16:colId xmlns:a16="http://schemas.microsoft.com/office/drawing/2014/main" val="3790721833"/>
                    </a:ext>
                  </a:extLst>
                </a:gridCol>
                <a:gridCol w="203798">
                  <a:extLst>
                    <a:ext uri="{9D8B030D-6E8A-4147-A177-3AD203B41FA5}">
                      <a16:colId xmlns:a16="http://schemas.microsoft.com/office/drawing/2014/main" val="2054093522"/>
                    </a:ext>
                  </a:extLst>
                </a:gridCol>
                <a:gridCol w="203798">
                  <a:extLst>
                    <a:ext uri="{9D8B030D-6E8A-4147-A177-3AD203B41FA5}">
                      <a16:colId xmlns:a16="http://schemas.microsoft.com/office/drawing/2014/main" val="2026339244"/>
                    </a:ext>
                  </a:extLst>
                </a:gridCol>
                <a:gridCol w="218398">
                  <a:extLst>
                    <a:ext uri="{9D8B030D-6E8A-4147-A177-3AD203B41FA5}">
                      <a16:colId xmlns:a16="http://schemas.microsoft.com/office/drawing/2014/main" val="572170390"/>
                    </a:ext>
                  </a:extLst>
                </a:gridCol>
                <a:gridCol w="240906">
                  <a:extLst>
                    <a:ext uri="{9D8B030D-6E8A-4147-A177-3AD203B41FA5}">
                      <a16:colId xmlns:a16="http://schemas.microsoft.com/office/drawing/2014/main" val="2559240712"/>
                    </a:ext>
                  </a:extLst>
                </a:gridCol>
                <a:gridCol w="217181">
                  <a:extLst>
                    <a:ext uri="{9D8B030D-6E8A-4147-A177-3AD203B41FA5}">
                      <a16:colId xmlns:a16="http://schemas.microsoft.com/office/drawing/2014/main" val="1552944894"/>
                    </a:ext>
                  </a:extLst>
                </a:gridCol>
                <a:gridCol w="242732">
                  <a:extLst>
                    <a:ext uri="{9D8B030D-6E8A-4147-A177-3AD203B41FA5}">
                      <a16:colId xmlns:a16="http://schemas.microsoft.com/office/drawing/2014/main" val="458356607"/>
                    </a:ext>
                  </a:extLst>
                </a:gridCol>
                <a:gridCol w="215964">
                  <a:extLst>
                    <a:ext uri="{9D8B030D-6E8A-4147-A177-3AD203B41FA5}">
                      <a16:colId xmlns:a16="http://schemas.microsoft.com/office/drawing/2014/main" val="2952503903"/>
                    </a:ext>
                  </a:extLst>
                </a:gridCol>
                <a:gridCol w="215964">
                  <a:extLst>
                    <a:ext uri="{9D8B030D-6E8A-4147-A177-3AD203B41FA5}">
                      <a16:colId xmlns:a16="http://schemas.microsoft.com/office/drawing/2014/main" val="1751140977"/>
                    </a:ext>
                  </a:extLst>
                </a:gridCol>
                <a:gridCol w="218398">
                  <a:extLst>
                    <a:ext uri="{9D8B030D-6E8A-4147-A177-3AD203B41FA5}">
                      <a16:colId xmlns:a16="http://schemas.microsoft.com/office/drawing/2014/main" val="442722960"/>
                    </a:ext>
                  </a:extLst>
                </a:gridCol>
                <a:gridCol w="221440">
                  <a:extLst>
                    <a:ext uri="{9D8B030D-6E8A-4147-A177-3AD203B41FA5}">
                      <a16:colId xmlns:a16="http://schemas.microsoft.com/office/drawing/2014/main" val="94897023"/>
                    </a:ext>
                  </a:extLst>
                </a:gridCol>
                <a:gridCol w="245015">
                  <a:extLst>
                    <a:ext uri="{9D8B030D-6E8A-4147-A177-3AD203B41FA5}">
                      <a16:colId xmlns:a16="http://schemas.microsoft.com/office/drawing/2014/main" val="2447866845"/>
                    </a:ext>
                  </a:extLst>
                </a:gridCol>
                <a:gridCol w="222198">
                  <a:extLst>
                    <a:ext uri="{9D8B030D-6E8A-4147-A177-3AD203B41FA5}">
                      <a16:colId xmlns:a16="http://schemas.microsoft.com/office/drawing/2014/main" val="2279044214"/>
                    </a:ext>
                  </a:extLst>
                </a:gridCol>
                <a:gridCol w="196497">
                  <a:extLst>
                    <a:ext uri="{9D8B030D-6E8A-4147-A177-3AD203B41FA5}">
                      <a16:colId xmlns:a16="http://schemas.microsoft.com/office/drawing/2014/main" val="2352468250"/>
                    </a:ext>
                  </a:extLst>
                </a:gridCol>
                <a:gridCol w="222048">
                  <a:extLst>
                    <a:ext uri="{9D8B030D-6E8A-4147-A177-3AD203B41FA5}">
                      <a16:colId xmlns:a16="http://schemas.microsoft.com/office/drawing/2014/main" val="3474555772"/>
                    </a:ext>
                  </a:extLst>
                </a:gridCol>
                <a:gridCol w="200756">
                  <a:extLst>
                    <a:ext uri="{9D8B030D-6E8A-4147-A177-3AD203B41FA5}">
                      <a16:colId xmlns:a16="http://schemas.microsoft.com/office/drawing/2014/main" val="2645168317"/>
                    </a:ext>
                  </a:extLst>
                </a:gridCol>
                <a:gridCol w="223264">
                  <a:extLst>
                    <a:ext uri="{9D8B030D-6E8A-4147-A177-3AD203B41FA5}">
                      <a16:colId xmlns:a16="http://schemas.microsoft.com/office/drawing/2014/main" val="1616706797"/>
                    </a:ext>
                  </a:extLst>
                </a:gridCol>
                <a:gridCol w="229957">
                  <a:extLst>
                    <a:ext uri="{9D8B030D-6E8A-4147-A177-3AD203B41FA5}">
                      <a16:colId xmlns:a16="http://schemas.microsoft.com/office/drawing/2014/main" val="418643374"/>
                    </a:ext>
                  </a:extLst>
                </a:gridCol>
                <a:gridCol w="217181">
                  <a:extLst>
                    <a:ext uri="{9D8B030D-6E8A-4147-A177-3AD203B41FA5}">
                      <a16:colId xmlns:a16="http://schemas.microsoft.com/office/drawing/2014/main" val="1196984223"/>
                    </a:ext>
                  </a:extLst>
                </a:gridCol>
                <a:gridCol w="175814">
                  <a:extLst>
                    <a:ext uri="{9D8B030D-6E8A-4147-A177-3AD203B41FA5}">
                      <a16:colId xmlns:a16="http://schemas.microsoft.com/office/drawing/2014/main" val="3001982693"/>
                    </a:ext>
                  </a:extLst>
                </a:gridCol>
                <a:gridCol w="223264">
                  <a:extLst>
                    <a:ext uri="{9D8B030D-6E8A-4147-A177-3AD203B41FA5}">
                      <a16:colId xmlns:a16="http://schemas.microsoft.com/office/drawing/2014/main" val="2274766483"/>
                    </a:ext>
                  </a:extLst>
                </a:gridCol>
                <a:gridCol w="228740">
                  <a:extLst>
                    <a:ext uri="{9D8B030D-6E8A-4147-A177-3AD203B41FA5}">
                      <a16:colId xmlns:a16="http://schemas.microsoft.com/office/drawing/2014/main" val="2055471360"/>
                    </a:ext>
                  </a:extLst>
                </a:gridCol>
                <a:gridCol w="222048">
                  <a:extLst>
                    <a:ext uri="{9D8B030D-6E8A-4147-A177-3AD203B41FA5}">
                      <a16:colId xmlns:a16="http://schemas.microsoft.com/office/drawing/2014/main" val="1472853844"/>
                    </a:ext>
                  </a:extLst>
                </a:gridCol>
                <a:gridCol w="170337">
                  <a:extLst>
                    <a:ext uri="{9D8B030D-6E8A-4147-A177-3AD203B41FA5}">
                      <a16:colId xmlns:a16="http://schemas.microsoft.com/office/drawing/2014/main" val="656272656"/>
                    </a:ext>
                  </a:extLst>
                </a:gridCol>
                <a:gridCol w="206839">
                  <a:extLst>
                    <a:ext uri="{9D8B030D-6E8A-4147-A177-3AD203B41FA5}">
                      <a16:colId xmlns:a16="http://schemas.microsoft.com/office/drawing/2014/main" val="3068912703"/>
                    </a:ext>
                  </a:extLst>
                </a:gridCol>
                <a:gridCol w="209272">
                  <a:extLst>
                    <a:ext uri="{9D8B030D-6E8A-4147-A177-3AD203B41FA5}">
                      <a16:colId xmlns:a16="http://schemas.microsoft.com/office/drawing/2014/main" val="2555076727"/>
                    </a:ext>
                  </a:extLst>
                </a:gridCol>
                <a:gridCol w="168513">
                  <a:extLst>
                    <a:ext uri="{9D8B030D-6E8A-4147-A177-3AD203B41FA5}">
                      <a16:colId xmlns:a16="http://schemas.microsoft.com/office/drawing/2014/main" val="1574577788"/>
                    </a:ext>
                  </a:extLst>
                </a:gridCol>
                <a:gridCol w="208664">
                  <a:extLst>
                    <a:ext uri="{9D8B030D-6E8A-4147-A177-3AD203B41FA5}">
                      <a16:colId xmlns:a16="http://schemas.microsoft.com/office/drawing/2014/main" val="2454083980"/>
                    </a:ext>
                  </a:extLst>
                </a:gridCol>
                <a:gridCol w="201365">
                  <a:extLst>
                    <a:ext uri="{9D8B030D-6E8A-4147-A177-3AD203B41FA5}">
                      <a16:colId xmlns:a16="http://schemas.microsoft.com/office/drawing/2014/main" val="1740332824"/>
                    </a:ext>
                  </a:extLst>
                </a:gridCol>
                <a:gridCol w="223264">
                  <a:extLst>
                    <a:ext uri="{9D8B030D-6E8A-4147-A177-3AD203B41FA5}">
                      <a16:colId xmlns:a16="http://schemas.microsoft.com/office/drawing/2014/main" val="2175197491"/>
                    </a:ext>
                  </a:extLst>
                </a:gridCol>
                <a:gridCol w="171555">
                  <a:extLst>
                    <a:ext uri="{9D8B030D-6E8A-4147-A177-3AD203B41FA5}">
                      <a16:colId xmlns:a16="http://schemas.microsoft.com/office/drawing/2014/main" val="1855178867"/>
                    </a:ext>
                  </a:extLst>
                </a:gridCol>
                <a:gridCol w="195889">
                  <a:extLst>
                    <a:ext uri="{9D8B030D-6E8A-4147-A177-3AD203B41FA5}">
                      <a16:colId xmlns:a16="http://schemas.microsoft.com/office/drawing/2014/main" val="1351108103"/>
                    </a:ext>
                  </a:extLst>
                </a:gridCol>
              </a:tblGrid>
              <a:tr h="268219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800" b="1" baseline="30000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81989"/>
                  </a:ext>
                </a:extLst>
              </a:tr>
              <a:tr h="1685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5947621"/>
                  </a:ext>
                </a:extLst>
              </a:tr>
              <a:tr h="1685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798437"/>
                  </a:ext>
                </a:extLst>
              </a:tr>
              <a:tr h="1685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0050551"/>
                  </a:ext>
                </a:extLst>
              </a:tr>
              <a:tr h="1685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572308"/>
                  </a:ext>
                </a:extLst>
              </a:tr>
              <a:tr h="1685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293447"/>
                  </a:ext>
                </a:extLst>
              </a:tr>
              <a:tr h="1685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655888"/>
                  </a:ext>
                </a:extLst>
              </a:tr>
              <a:tr h="1685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030935"/>
                  </a:ext>
                </a:extLst>
              </a:tr>
              <a:tr h="1685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161774"/>
                  </a:ext>
                </a:extLst>
              </a:tr>
              <a:tr h="1685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85641"/>
                  </a:ext>
                </a:extLst>
              </a:tr>
              <a:tr h="1685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5809507"/>
                  </a:ext>
                </a:extLst>
              </a:tr>
              <a:tr h="1685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723688"/>
                  </a:ext>
                </a:extLst>
              </a:tr>
              <a:tr h="168566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8690227"/>
                  </a:ext>
                </a:extLst>
              </a:tr>
              <a:tr h="1685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812276"/>
                  </a:ext>
                </a:extLst>
              </a:tr>
              <a:tr h="1685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265890"/>
                  </a:ext>
                </a:extLst>
              </a:tr>
              <a:tr h="1685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1115223"/>
                  </a:ext>
                </a:extLst>
              </a:tr>
              <a:tr h="1685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942344"/>
                  </a:ext>
                </a:extLst>
              </a:tr>
              <a:tr h="1685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38278"/>
                  </a:ext>
                </a:extLst>
              </a:tr>
              <a:tr h="1685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46631"/>
                  </a:ext>
                </a:extLst>
              </a:tr>
              <a:tr h="1685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962268"/>
                  </a:ext>
                </a:extLst>
              </a:tr>
              <a:tr h="1685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1878737"/>
                  </a:ext>
                </a:extLst>
              </a:tr>
              <a:tr h="1685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195424"/>
                  </a:ext>
                </a:extLst>
              </a:tr>
              <a:tr h="1685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7859108"/>
                  </a:ext>
                </a:extLst>
              </a:tr>
              <a:tr h="238417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600" b="1" baseline="30000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6176912"/>
                  </a:ext>
                </a:extLst>
              </a:tr>
              <a:tr h="1685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823778"/>
                  </a:ext>
                </a:extLst>
              </a:tr>
              <a:tr h="1685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439250"/>
                  </a:ext>
                </a:extLst>
              </a:tr>
              <a:tr h="1685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952702"/>
                  </a:ext>
                </a:extLst>
              </a:tr>
              <a:tr h="1685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7764416"/>
                  </a:ext>
                </a:extLst>
              </a:tr>
              <a:tr h="1685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336162"/>
                  </a:ext>
                </a:extLst>
              </a:tr>
              <a:tr h="1685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569512"/>
                  </a:ext>
                </a:extLst>
              </a:tr>
              <a:tr h="1685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651125"/>
                  </a:ext>
                </a:extLst>
              </a:tr>
              <a:tr h="1685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824487"/>
                  </a:ext>
                </a:extLst>
              </a:tr>
              <a:tr h="1685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5888566"/>
                  </a:ext>
                </a:extLst>
              </a:tr>
              <a:tr h="1685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7934777"/>
                  </a:ext>
                </a:extLst>
              </a:tr>
              <a:tr h="1685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022059"/>
                  </a:ext>
                </a:extLst>
              </a:tr>
              <a:tr h="1685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27272"/>
                  </a:ext>
                </a:extLst>
              </a:tr>
            </a:tbl>
          </a:graphicData>
        </a:graphic>
      </p:graphicFrame>
      <p:pic>
        <p:nvPicPr>
          <p:cNvPr id="17" name="Picture 2" descr="https://pictures.pibig.info/uploads/posts/2023-04/1682003683_pictures-pibig-info-p-raskraski-ekolyata-doshkolyata-vkontakte-1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7" y="2776307"/>
            <a:ext cx="2518754" cy="419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70858" y="5807797"/>
            <a:ext cx="1197033" cy="369332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ru-RU" sz="4800" b="1" dirty="0" err="1" smtClean="0">
                <a:solidFill>
                  <a:srgbClr val="009900"/>
                </a:solidFill>
                <a:effectLst>
                  <a:glow rad="101600">
                    <a:schemeClr val="bg1">
                      <a:alpha val="77000"/>
                    </a:schemeClr>
                  </a:glow>
                </a:effectLst>
              </a:rPr>
              <a:t>ЭКО</a:t>
            </a:r>
            <a:r>
              <a:rPr lang="ru-RU" sz="4800" b="1" dirty="0" err="1" smtClean="0">
                <a:effectLst>
                  <a:glow rad="101600">
                    <a:schemeClr val="bg1">
                      <a:alpha val="77000"/>
                    </a:schemeClr>
                  </a:glow>
                </a:effectLst>
              </a:rPr>
              <a:t>ленок</a:t>
            </a:r>
            <a:endParaRPr lang="ru-RU" sz="4800" b="1" dirty="0">
              <a:effectLst>
                <a:glow rad="101600">
                  <a:schemeClr val="bg1">
                    <a:alpha val="77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136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20000"/>
          </a:xfrm>
          <a:prstGeom prst="rect">
            <a:avLst/>
          </a:prstGeom>
          <a:ln w="19050">
            <a:solidFill>
              <a:srgbClr val="DBF4F8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349136" y="102261"/>
            <a:ext cx="114050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9900"/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VII-ой Всероссийский открытый конкурс по экологии для детей «Экология планеты»</a:t>
            </a:r>
          </a:p>
        </p:txBody>
      </p:sp>
      <p:pic>
        <p:nvPicPr>
          <p:cNvPr id="17" name="Picture 2" descr="https://pictures.pibig.info/uploads/posts/2023-04/1682003683_pictures-pibig-info-p-raskraski-ekolyata-doshkolyata-vkontakte-1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7" y="2776307"/>
            <a:ext cx="2518754" cy="419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16294" y="5972389"/>
            <a:ext cx="1197033" cy="369332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ru-RU" sz="4800" b="1" dirty="0" err="1" smtClean="0">
                <a:solidFill>
                  <a:srgbClr val="009900"/>
                </a:solidFill>
                <a:effectLst>
                  <a:glow rad="101600">
                    <a:schemeClr val="bg1">
                      <a:alpha val="77000"/>
                    </a:schemeClr>
                  </a:glow>
                </a:effectLst>
              </a:rPr>
              <a:t>ЭКО</a:t>
            </a:r>
            <a:r>
              <a:rPr lang="ru-RU" sz="4800" b="1" dirty="0" err="1" smtClean="0">
                <a:effectLst>
                  <a:glow rad="101600">
                    <a:schemeClr val="bg1">
                      <a:alpha val="77000"/>
                    </a:schemeClr>
                  </a:glow>
                </a:effectLst>
              </a:rPr>
              <a:t>ленок</a:t>
            </a:r>
            <a:endParaRPr lang="ru-RU" sz="4800" b="1" dirty="0">
              <a:effectLst>
                <a:glow rad="101600">
                  <a:schemeClr val="bg1">
                    <a:alpha val="77000"/>
                  </a:schemeClr>
                </a:glo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67891" y="727742"/>
            <a:ext cx="7217941" cy="5816977"/>
          </a:xfrm>
          <a:prstGeom prst="rect">
            <a:avLst/>
          </a:prstGeom>
          <a:gradFill flip="none" rotWithShape="1">
            <a:gsLst>
              <a:gs pos="10000">
                <a:srgbClr val="99FF66"/>
              </a:gs>
              <a:gs pos="50000">
                <a:srgbClr val="99FFC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 горизонтали</a:t>
            </a:r>
            <a:r>
              <a:rPr lang="ru-RU" sz="1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Aft>
                <a:spcPts val="0"/>
              </a:spcAft>
            </a:pPr>
            <a:endParaRPr lang="ru-RU" sz="1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Австралийское животное, откладывающее яйца, но вынашивает детенышей в сумке и выкармливает молоком.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Природный комплекс, образованный живыми организмами и средой их обитания (атмосфера, почва, водоем и т. п.)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4. Лицо, занимающееся охотой, рыбной ловлей, рубкой леса с нарушением установленных запретов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5. Деятельность, заключающаяся в обращении с отходами с целью обеспечения их повторного использования в народном хозяйстве и получения сырья, энергии, изделий и материалов.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6. Верхний слой земной поверхности.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7. Низшее растение, растущее на камнях, на деревьях, на земле.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11. Охраняемый природный комплекс.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13. Жидкость, необходимая для существования всего живого.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16. Мирное сосуществование между крокодилом и птичкой, чистящей ему зубы. В биологии в это понятие входит и паразитирование одного вида на другом.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18. вещество, способствующее возникновению рака (злокачественных опухолей)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20. Взвешенная смесь дыма, тумана и пыли в атмосфере больших городов.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22. Совокупность природных условий. День недели.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23. Погода, характерная для какого-либо района земной поверхности.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26. Все животные какого-либо вида, обитающие на определенной территории в течение многих поколений.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30. Животный мир, совокупность видов животных, обитающих на определенной территории.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31. Воздушная оболочка Земли.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33. Ближайшая к Земле звезда.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34. Природный попутчик нефти, природное топливо.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37. Зеленый кондиционер Земли.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38. Живое существо, обладающее даром мышления и речи.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39. Приостановление жизнедеятельности организмов в неблагоприятных условиях с последующим восстановлением.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40. Травоядное парнокопытное млекопитающее, обитающее в экваториальной Африке.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45. Всякое живое существо или растение.</a:t>
            </a:r>
          </a:p>
        </p:txBody>
      </p:sp>
    </p:spTree>
    <p:extLst>
      <p:ext uri="{BB962C8B-B14F-4D97-AF65-F5344CB8AC3E}">
        <p14:creationId xmlns:p14="http://schemas.microsoft.com/office/powerpoint/2010/main" val="260855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20000"/>
          </a:xfrm>
          <a:prstGeom prst="rect">
            <a:avLst/>
          </a:prstGeom>
          <a:ln w="19050">
            <a:solidFill>
              <a:srgbClr val="DBF4F8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349136" y="102261"/>
            <a:ext cx="114050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9900"/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VII-ой Всероссийский открытый конкурс по экологии для детей «Экология планеты»</a:t>
            </a:r>
          </a:p>
        </p:txBody>
      </p:sp>
      <p:pic>
        <p:nvPicPr>
          <p:cNvPr id="17" name="Picture 2" descr="https://pictures.pibig.info/uploads/posts/2023-04/1682003683_pictures-pibig-info-p-raskraski-ekolyata-doshkolyata-vkontakte-1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7" y="2776307"/>
            <a:ext cx="2518754" cy="419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5438" y="5899237"/>
            <a:ext cx="1197033" cy="369332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ru-RU" sz="4800" b="1" dirty="0" err="1" smtClean="0">
                <a:solidFill>
                  <a:srgbClr val="009900"/>
                </a:solidFill>
                <a:effectLst>
                  <a:glow rad="101600">
                    <a:schemeClr val="bg1">
                      <a:alpha val="77000"/>
                    </a:schemeClr>
                  </a:glow>
                </a:effectLst>
              </a:rPr>
              <a:t>ЭКО</a:t>
            </a:r>
            <a:r>
              <a:rPr lang="ru-RU" sz="4800" b="1" dirty="0" err="1" smtClean="0">
                <a:effectLst>
                  <a:glow rad="101600">
                    <a:schemeClr val="bg1">
                      <a:alpha val="77000"/>
                    </a:schemeClr>
                  </a:glow>
                </a:effectLst>
              </a:rPr>
              <a:t>ленок</a:t>
            </a:r>
            <a:endParaRPr lang="ru-RU" sz="4800" b="1" dirty="0">
              <a:effectLst>
                <a:glow rad="101600">
                  <a:schemeClr val="bg1">
                    <a:alpha val="77000"/>
                  </a:schemeClr>
                </a:glo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67891" y="890504"/>
            <a:ext cx="7217941" cy="5262979"/>
          </a:xfrm>
          <a:prstGeom prst="rect">
            <a:avLst/>
          </a:prstGeom>
          <a:gradFill flip="none" rotWithShape="1">
            <a:gsLst>
              <a:gs pos="8000">
                <a:srgbClr val="99FF66"/>
              </a:gs>
              <a:gs pos="50000">
                <a:srgbClr val="99FFC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По вертикали</a:t>
            </a:r>
            <a:r>
              <a:rPr lang="ru-RU" sz="1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 </a:t>
            </a:r>
          </a:p>
          <a:p>
            <a:pPr>
              <a:spcAft>
                <a:spcPts val="0"/>
              </a:spcAft>
            </a:pPr>
            <a:endParaRPr lang="ru-RU" sz="1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2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Привнесение </a:t>
            </a: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окружающую среду новых, обычно нехарактерных физических, химических или биологических агентов (загрязнителей) или превышение их естественного среднемноголетнего уровня в различных средах, приводящее к негативным воздействиям.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4. Слои атмосферы и планеты, в которых существует жизнь.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8. Масса, изливающаяся на поверхность из вулкана при извержении.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9. Избыточно увлажненный участок земли со стоячей водой и зыбкой поверхностью.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10. Газ, рождаемый грозой.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12. Живущие в толще вод мелкие организмы (простейшие, водоросли, личинки, рачки и т.д.)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15. Область естественного распространения какого-либо вида, рода, семейства и т. п. животных или растений.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17. Верхний слой почвы, густо заросший травой.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19. Образуемые особыми грибками налеты на чем-нибудь гниющем, сыром.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21. Массовое перемещение животных, сезонное или связанное с изменениями среды обитания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24. Смесь газов, составляющая атмосферу Земли. То, чем все дышат.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28. Неожиданное и грандиозное событие в истории планеты.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29. Радиоактивное излучение различной природы. 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30. Растительный мир.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32. Наука об связях живых организмов и образуемых ими сообществ между собой и с окружающей средой.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35. Совокупность наук о живой природе.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36. Род заповедника, где находятся под особой охраной растения и животные.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41. Царственная кошка.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42. Лесной массив в городе.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43. Организм, питающийся разлагающимися органическими веществами.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44. Общее название ядохимикатов, применяемого в сельском хозяйстве</a:t>
            </a:r>
          </a:p>
          <a:p>
            <a:pPr>
              <a:spcAft>
                <a:spcPts val="0"/>
              </a:spcAft>
            </a:pPr>
            <a:r>
              <a:rPr lang="ru-RU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46. Живой организм с признаками и растения, и животного.</a:t>
            </a:r>
          </a:p>
        </p:txBody>
      </p:sp>
    </p:spTree>
    <p:extLst>
      <p:ext uri="{BB962C8B-B14F-4D97-AF65-F5344CB8AC3E}">
        <p14:creationId xmlns:p14="http://schemas.microsoft.com/office/powerpoint/2010/main" val="155409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20000"/>
          </a:xfrm>
          <a:prstGeom prst="rect">
            <a:avLst/>
          </a:prstGeom>
          <a:ln w="19050">
            <a:solidFill>
              <a:srgbClr val="DBF4F8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349136" y="102261"/>
            <a:ext cx="114050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9900"/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VII-ой Всероссийский открытый конкурс по экологии для детей «Экология планеты»</a:t>
            </a:r>
            <a:endParaRPr lang="ru-RU" dirty="0">
              <a:solidFill>
                <a:srgbClr val="009900"/>
              </a:solidFill>
              <a:effectLst>
                <a:glow rad="101600">
                  <a:schemeClr val="bg1">
                    <a:lumMod val="95000"/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517281"/>
              </p:ext>
            </p:extLst>
          </p:nvPr>
        </p:nvGraphicFramePr>
        <p:xfrm>
          <a:off x="2136891" y="620120"/>
          <a:ext cx="7592324" cy="6256938"/>
        </p:xfrm>
        <a:graphic>
          <a:graphicData uri="http://schemas.openxmlformats.org/drawingml/2006/table">
            <a:tbl>
              <a:tblPr bandRow="1"/>
              <a:tblGrid>
                <a:gridCol w="261176">
                  <a:extLst>
                    <a:ext uri="{9D8B030D-6E8A-4147-A177-3AD203B41FA5}">
                      <a16:colId xmlns:a16="http://schemas.microsoft.com/office/drawing/2014/main" val="1588782400"/>
                    </a:ext>
                  </a:extLst>
                </a:gridCol>
                <a:gridCol w="187681">
                  <a:extLst>
                    <a:ext uri="{9D8B030D-6E8A-4147-A177-3AD203B41FA5}">
                      <a16:colId xmlns:a16="http://schemas.microsoft.com/office/drawing/2014/main" val="1570966946"/>
                    </a:ext>
                  </a:extLst>
                </a:gridCol>
                <a:gridCol w="215015">
                  <a:extLst>
                    <a:ext uri="{9D8B030D-6E8A-4147-A177-3AD203B41FA5}">
                      <a16:colId xmlns:a16="http://schemas.microsoft.com/office/drawing/2014/main" val="3770449723"/>
                    </a:ext>
                  </a:extLst>
                </a:gridCol>
                <a:gridCol w="174319">
                  <a:extLst>
                    <a:ext uri="{9D8B030D-6E8A-4147-A177-3AD203B41FA5}">
                      <a16:colId xmlns:a16="http://schemas.microsoft.com/office/drawing/2014/main" val="1835545542"/>
                    </a:ext>
                  </a:extLst>
                </a:gridCol>
                <a:gridCol w="203475">
                  <a:extLst>
                    <a:ext uri="{9D8B030D-6E8A-4147-A177-3AD203B41FA5}">
                      <a16:colId xmlns:a16="http://schemas.microsoft.com/office/drawing/2014/main" val="3790721833"/>
                    </a:ext>
                  </a:extLst>
                </a:gridCol>
                <a:gridCol w="203475">
                  <a:extLst>
                    <a:ext uri="{9D8B030D-6E8A-4147-A177-3AD203B41FA5}">
                      <a16:colId xmlns:a16="http://schemas.microsoft.com/office/drawing/2014/main" val="2054093522"/>
                    </a:ext>
                  </a:extLst>
                </a:gridCol>
                <a:gridCol w="203475">
                  <a:extLst>
                    <a:ext uri="{9D8B030D-6E8A-4147-A177-3AD203B41FA5}">
                      <a16:colId xmlns:a16="http://schemas.microsoft.com/office/drawing/2014/main" val="2026339244"/>
                    </a:ext>
                  </a:extLst>
                </a:gridCol>
                <a:gridCol w="218052">
                  <a:extLst>
                    <a:ext uri="{9D8B030D-6E8A-4147-A177-3AD203B41FA5}">
                      <a16:colId xmlns:a16="http://schemas.microsoft.com/office/drawing/2014/main" val="572170390"/>
                    </a:ext>
                  </a:extLst>
                </a:gridCol>
                <a:gridCol w="240524">
                  <a:extLst>
                    <a:ext uri="{9D8B030D-6E8A-4147-A177-3AD203B41FA5}">
                      <a16:colId xmlns:a16="http://schemas.microsoft.com/office/drawing/2014/main" val="2559240712"/>
                    </a:ext>
                  </a:extLst>
                </a:gridCol>
                <a:gridCol w="216837">
                  <a:extLst>
                    <a:ext uri="{9D8B030D-6E8A-4147-A177-3AD203B41FA5}">
                      <a16:colId xmlns:a16="http://schemas.microsoft.com/office/drawing/2014/main" val="1552944894"/>
                    </a:ext>
                  </a:extLst>
                </a:gridCol>
                <a:gridCol w="242347">
                  <a:extLst>
                    <a:ext uri="{9D8B030D-6E8A-4147-A177-3AD203B41FA5}">
                      <a16:colId xmlns:a16="http://schemas.microsoft.com/office/drawing/2014/main" val="458356607"/>
                    </a:ext>
                  </a:extLst>
                </a:gridCol>
                <a:gridCol w="215622">
                  <a:extLst>
                    <a:ext uri="{9D8B030D-6E8A-4147-A177-3AD203B41FA5}">
                      <a16:colId xmlns:a16="http://schemas.microsoft.com/office/drawing/2014/main" val="2952503903"/>
                    </a:ext>
                  </a:extLst>
                </a:gridCol>
                <a:gridCol w="215622">
                  <a:extLst>
                    <a:ext uri="{9D8B030D-6E8A-4147-A177-3AD203B41FA5}">
                      <a16:colId xmlns:a16="http://schemas.microsoft.com/office/drawing/2014/main" val="1751140977"/>
                    </a:ext>
                  </a:extLst>
                </a:gridCol>
                <a:gridCol w="218052">
                  <a:extLst>
                    <a:ext uri="{9D8B030D-6E8A-4147-A177-3AD203B41FA5}">
                      <a16:colId xmlns:a16="http://schemas.microsoft.com/office/drawing/2014/main" val="442722960"/>
                    </a:ext>
                  </a:extLst>
                </a:gridCol>
                <a:gridCol w="221089">
                  <a:extLst>
                    <a:ext uri="{9D8B030D-6E8A-4147-A177-3AD203B41FA5}">
                      <a16:colId xmlns:a16="http://schemas.microsoft.com/office/drawing/2014/main" val="94897023"/>
                    </a:ext>
                  </a:extLst>
                </a:gridCol>
                <a:gridCol w="225948">
                  <a:extLst>
                    <a:ext uri="{9D8B030D-6E8A-4147-A177-3AD203B41FA5}">
                      <a16:colId xmlns:a16="http://schemas.microsoft.com/office/drawing/2014/main" val="2447866845"/>
                    </a:ext>
                  </a:extLst>
                </a:gridCol>
                <a:gridCol w="240524">
                  <a:extLst>
                    <a:ext uri="{9D8B030D-6E8A-4147-A177-3AD203B41FA5}">
                      <a16:colId xmlns:a16="http://schemas.microsoft.com/office/drawing/2014/main" val="2279044214"/>
                    </a:ext>
                  </a:extLst>
                </a:gridCol>
                <a:gridCol w="196185">
                  <a:extLst>
                    <a:ext uri="{9D8B030D-6E8A-4147-A177-3AD203B41FA5}">
                      <a16:colId xmlns:a16="http://schemas.microsoft.com/office/drawing/2014/main" val="2352468250"/>
                    </a:ext>
                  </a:extLst>
                </a:gridCol>
                <a:gridCol w="221696">
                  <a:extLst>
                    <a:ext uri="{9D8B030D-6E8A-4147-A177-3AD203B41FA5}">
                      <a16:colId xmlns:a16="http://schemas.microsoft.com/office/drawing/2014/main" val="3474555772"/>
                    </a:ext>
                  </a:extLst>
                </a:gridCol>
                <a:gridCol w="200437">
                  <a:extLst>
                    <a:ext uri="{9D8B030D-6E8A-4147-A177-3AD203B41FA5}">
                      <a16:colId xmlns:a16="http://schemas.microsoft.com/office/drawing/2014/main" val="2645168317"/>
                    </a:ext>
                  </a:extLst>
                </a:gridCol>
                <a:gridCol w="222910">
                  <a:extLst>
                    <a:ext uri="{9D8B030D-6E8A-4147-A177-3AD203B41FA5}">
                      <a16:colId xmlns:a16="http://schemas.microsoft.com/office/drawing/2014/main" val="1616706797"/>
                    </a:ext>
                  </a:extLst>
                </a:gridCol>
                <a:gridCol w="229592">
                  <a:extLst>
                    <a:ext uri="{9D8B030D-6E8A-4147-A177-3AD203B41FA5}">
                      <a16:colId xmlns:a16="http://schemas.microsoft.com/office/drawing/2014/main" val="418643374"/>
                    </a:ext>
                  </a:extLst>
                </a:gridCol>
                <a:gridCol w="216837">
                  <a:extLst>
                    <a:ext uri="{9D8B030D-6E8A-4147-A177-3AD203B41FA5}">
                      <a16:colId xmlns:a16="http://schemas.microsoft.com/office/drawing/2014/main" val="1196984223"/>
                    </a:ext>
                  </a:extLst>
                </a:gridCol>
                <a:gridCol w="175535">
                  <a:extLst>
                    <a:ext uri="{9D8B030D-6E8A-4147-A177-3AD203B41FA5}">
                      <a16:colId xmlns:a16="http://schemas.microsoft.com/office/drawing/2014/main" val="3001982693"/>
                    </a:ext>
                  </a:extLst>
                </a:gridCol>
                <a:gridCol w="222910">
                  <a:extLst>
                    <a:ext uri="{9D8B030D-6E8A-4147-A177-3AD203B41FA5}">
                      <a16:colId xmlns:a16="http://schemas.microsoft.com/office/drawing/2014/main" val="2274766483"/>
                    </a:ext>
                  </a:extLst>
                </a:gridCol>
                <a:gridCol w="228377">
                  <a:extLst>
                    <a:ext uri="{9D8B030D-6E8A-4147-A177-3AD203B41FA5}">
                      <a16:colId xmlns:a16="http://schemas.microsoft.com/office/drawing/2014/main" val="2055471360"/>
                    </a:ext>
                  </a:extLst>
                </a:gridCol>
                <a:gridCol w="221696">
                  <a:extLst>
                    <a:ext uri="{9D8B030D-6E8A-4147-A177-3AD203B41FA5}">
                      <a16:colId xmlns:a16="http://schemas.microsoft.com/office/drawing/2014/main" val="1472853844"/>
                    </a:ext>
                  </a:extLst>
                </a:gridCol>
                <a:gridCol w="170067">
                  <a:extLst>
                    <a:ext uri="{9D8B030D-6E8A-4147-A177-3AD203B41FA5}">
                      <a16:colId xmlns:a16="http://schemas.microsoft.com/office/drawing/2014/main" val="656272656"/>
                    </a:ext>
                  </a:extLst>
                </a:gridCol>
                <a:gridCol w="206512">
                  <a:extLst>
                    <a:ext uri="{9D8B030D-6E8A-4147-A177-3AD203B41FA5}">
                      <a16:colId xmlns:a16="http://schemas.microsoft.com/office/drawing/2014/main" val="3068912703"/>
                    </a:ext>
                  </a:extLst>
                </a:gridCol>
                <a:gridCol w="208940">
                  <a:extLst>
                    <a:ext uri="{9D8B030D-6E8A-4147-A177-3AD203B41FA5}">
                      <a16:colId xmlns:a16="http://schemas.microsoft.com/office/drawing/2014/main" val="2555076727"/>
                    </a:ext>
                  </a:extLst>
                </a:gridCol>
                <a:gridCol w="168246">
                  <a:extLst>
                    <a:ext uri="{9D8B030D-6E8A-4147-A177-3AD203B41FA5}">
                      <a16:colId xmlns:a16="http://schemas.microsoft.com/office/drawing/2014/main" val="1574577788"/>
                    </a:ext>
                  </a:extLst>
                </a:gridCol>
                <a:gridCol w="208334">
                  <a:extLst>
                    <a:ext uri="{9D8B030D-6E8A-4147-A177-3AD203B41FA5}">
                      <a16:colId xmlns:a16="http://schemas.microsoft.com/office/drawing/2014/main" val="2454083980"/>
                    </a:ext>
                  </a:extLst>
                </a:gridCol>
                <a:gridCol w="201046">
                  <a:extLst>
                    <a:ext uri="{9D8B030D-6E8A-4147-A177-3AD203B41FA5}">
                      <a16:colId xmlns:a16="http://schemas.microsoft.com/office/drawing/2014/main" val="1740332824"/>
                    </a:ext>
                  </a:extLst>
                </a:gridCol>
                <a:gridCol w="222910">
                  <a:extLst>
                    <a:ext uri="{9D8B030D-6E8A-4147-A177-3AD203B41FA5}">
                      <a16:colId xmlns:a16="http://schemas.microsoft.com/office/drawing/2014/main" val="2175197491"/>
                    </a:ext>
                  </a:extLst>
                </a:gridCol>
                <a:gridCol w="171283">
                  <a:extLst>
                    <a:ext uri="{9D8B030D-6E8A-4147-A177-3AD203B41FA5}">
                      <a16:colId xmlns:a16="http://schemas.microsoft.com/office/drawing/2014/main" val="1855178867"/>
                    </a:ext>
                  </a:extLst>
                </a:gridCol>
                <a:gridCol w="195578">
                  <a:extLst>
                    <a:ext uri="{9D8B030D-6E8A-4147-A177-3AD203B41FA5}">
                      <a16:colId xmlns:a16="http://schemas.microsoft.com/office/drawing/2014/main" val="1351108103"/>
                    </a:ext>
                  </a:extLst>
                </a:gridCol>
              </a:tblGrid>
              <a:tr h="267972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800" b="1" baseline="30000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800" b="1" baseline="30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з</a:t>
                      </a:r>
                      <a:endParaRPr lang="ru-RU" sz="18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81989"/>
                  </a:ext>
                </a:extLst>
              </a:tr>
              <a:tr h="1646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5947621"/>
                  </a:ext>
                </a:extLst>
              </a:tr>
              <a:tr h="1646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798437"/>
                  </a:ext>
                </a:extLst>
              </a:tr>
              <a:tr h="1646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0050551"/>
                  </a:ext>
                </a:extLst>
              </a:tr>
              <a:tr h="1646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572308"/>
                  </a:ext>
                </a:extLst>
              </a:tr>
              <a:tr h="1646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з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293447"/>
                  </a:ext>
                </a:extLst>
              </a:tr>
              <a:tr h="1646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655888"/>
                  </a:ext>
                </a:extLst>
              </a:tr>
              <a:tr h="1646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030935"/>
                  </a:ext>
                </a:extLst>
              </a:tr>
              <a:tr h="1646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9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ru-RU" sz="1000" b="1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9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9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161774"/>
                  </a:ext>
                </a:extLst>
              </a:tr>
              <a:tr h="1646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ф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b="1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9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lang="ru-RU" sz="9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9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9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85641"/>
                  </a:ext>
                </a:extLst>
              </a:tr>
              <a:tr h="1646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ё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9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ф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5809507"/>
                  </a:ext>
                </a:extLst>
              </a:tr>
              <a:tr h="1646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723688"/>
                  </a:ext>
                </a:extLst>
              </a:tr>
              <a:tr h="164666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э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9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8690227"/>
                  </a:ext>
                </a:extLst>
              </a:tr>
              <a:tr h="1646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9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ru-RU" sz="1000" b="1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9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ru-RU" sz="1000" b="1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812276"/>
                  </a:ext>
                </a:extLst>
              </a:tr>
              <a:tr h="1646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9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9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9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265890"/>
                  </a:ext>
                </a:extLst>
              </a:tr>
              <a:tr h="297747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ч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9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з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9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9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1115223"/>
                  </a:ext>
                </a:extLst>
              </a:tr>
              <a:tr h="1646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9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э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942344"/>
                  </a:ext>
                </a:extLst>
              </a:tr>
              <a:tr h="1646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7 л</a:t>
                      </a:r>
                      <a:endParaRPr lang="ru-RU" sz="1000" b="1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ш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й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9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9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9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38278"/>
                  </a:ext>
                </a:extLst>
              </a:tr>
              <a:tr h="1646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9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46631"/>
                  </a:ext>
                </a:extLst>
              </a:tr>
              <a:tr h="1646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9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9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9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9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962268"/>
                  </a:ext>
                </a:extLst>
              </a:tr>
              <a:tr h="1646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9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1878737"/>
                  </a:ext>
                </a:extLst>
              </a:tr>
              <a:tr h="1646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9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9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з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9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9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з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195424"/>
                  </a:ext>
                </a:extLst>
              </a:tr>
              <a:tr h="1646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7859108"/>
                  </a:ext>
                </a:extLst>
              </a:tr>
              <a:tr h="238198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9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6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sz="1200" b="1" baseline="30000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ru-RU" sz="1600" b="1" baseline="300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ф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ф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9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6176912"/>
                  </a:ext>
                </a:extLst>
              </a:tr>
              <a:tr h="1646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9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з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823778"/>
                  </a:ext>
                </a:extLst>
              </a:tr>
              <a:tr h="1646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9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з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439250"/>
                  </a:ext>
                </a:extLst>
              </a:tr>
              <a:tr h="1646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9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952702"/>
                  </a:ext>
                </a:extLst>
              </a:tr>
              <a:tr h="1646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9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9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з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7764416"/>
                  </a:ext>
                </a:extLst>
              </a:tr>
              <a:tr h="1646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9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ч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900" b="1" dirty="0" smtClean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ф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336162"/>
                  </a:ext>
                </a:extLst>
              </a:tr>
              <a:tr h="1646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569512"/>
                  </a:ext>
                </a:extLst>
              </a:tr>
              <a:tr h="1646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651125"/>
                  </a:ext>
                </a:extLst>
              </a:tr>
              <a:tr h="1646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824487"/>
                  </a:ext>
                </a:extLst>
              </a:tr>
              <a:tr h="1646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5888566"/>
                  </a:ext>
                </a:extLst>
              </a:tr>
              <a:tr h="1646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7934777"/>
                  </a:ext>
                </a:extLst>
              </a:tr>
              <a:tr h="1646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022059"/>
                  </a:ext>
                </a:extLst>
              </a:tr>
              <a:tr h="16466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27272"/>
                  </a:ext>
                </a:extLst>
              </a:tr>
            </a:tbl>
          </a:graphicData>
        </a:graphic>
      </p:graphicFrame>
      <p:pic>
        <p:nvPicPr>
          <p:cNvPr id="17" name="Picture 2" descr="https://pictures.pibig.info/uploads/posts/2023-04/1682003683_pictures-pibig-info-p-raskraski-ekolyata-doshkolyata-vkontakte-1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97" y="2368499"/>
            <a:ext cx="2585256" cy="430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45920" y="5698069"/>
            <a:ext cx="1197033" cy="369332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ru-RU" sz="4800" b="1" dirty="0" err="1" smtClean="0">
                <a:solidFill>
                  <a:srgbClr val="009900"/>
                </a:solidFill>
                <a:effectLst>
                  <a:glow rad="101600">
                    <a:schemeClr val="bg1">
                      <a:alpha val="77000"/>
                    </a:schemeClr>
                  </a:glow>
                </a:effectLst>
              </a:rPr>
              <a:t>ЭКО</a:t>
            </a:r>
            <a:r>
              <a:rPr lang="ru-RU" sz="4800" b="1" dirty="0" err="1" smtClean="0">
                <a:effectLst>
                  <a:glow rad="101600">
                    <a:schemeClr val="bg1">
                      <a:alpha val="77000"/>
                    </a:schemeClr>
                  </a:glow>
                </a:effectLst>
              </a:rPr>
              <a:t>ленок</a:t>
            </a:r>
            <a:endParaRPr lang="ru-RU" sz="4800" b="1" dirty="0">
              <a:effectLst>
                <a:glow rad="101600">
                  <a:schemeClr val="bg1">
                    <a:alpha val="77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636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20000"/>
          </a:xfrm>
          <a:prstGeom prst="rect">
            <a:avLst/>
          </a:prstGeom>
          <a:ln w="19050">
            <a:solidFill>
              <a:srgbClr val="DBF4F8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349136" y="102261"/>
            <a:ext cx="114050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9900"/>
                </a:solidFill>
                <a:effectLst>
                  <a:glow rad="101600">
                    <a:schemeClr val="bg1">
                      <a:lumMod val="95000"/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VII-ой Всероссийский открытый конкурс по экологии для детей «Экология планеты»</a:t>
            </a:r>
          </a:p>
        </p:txBody>
      </p:sp>
      <p:pic>
        <p:nvPicPr>
          <p:cNvPr id="2050" name="Picture 2" descr="https://pictures.pibig.info/uploads/posts/2023-04/1682003683_pictures-pibig-info-p-raskraski-ekolyata-doshkolyata-vkontakte-1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31" y="2179320"/>
            <a:ext cx="2487443" cy="414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48752" y="5524321"/>
            <a:ext cx="1197033" cy="369332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ru-RU" sz="4800" b="1" dirty="0" err="1" smtClean="0">
                <a:solidFill>
                  <a:srgbClr val="009900"/>
                </a:solidFill>
                <a:effectLst>
                  <a:glow rad="101600">
                    <a:schemeClr val="bg1">
                      <a:alpha val="77000"/>
                    </a:schemeClr>
                  </a:glow>
                </a:effectLst>
              </a:rPr>
              <a:t>ЭКО</a:t>
            </a:r>
            <a:r>
              <a:rPr lang="ru-RU" sz="4800" b="1" dirty="0" err="1" smtClean="0">
                <a:effectLst>
                  <a:glow rad="101600">
                    <a:schemeClr val="bg1">
                      <a:alpha val="77000"/>
                    </a:schemeClr>
                  </a:glow>
                </a:effectLst>
              </a:rPr>
              <a:t>ленок</a:t>
            </a:r>
            <a:endParaRPr lang="ru-RU" sz="4800" b="1" dirty="0">
              <a:effectLst>
                <a:glow rad="101600">
                  <a:schemeClr val="bg1">
                    <a:alpha val="77000"/>
                  </a:schemeClr>
                </a:glo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33474" y="1201400"/>
            <a:ext cx="7217941" cy="4185761"/>
          </a:xfrm>
          <a:prstGeom prst="rect">
            <a:avLst/>
          </a:prstGeom>
          <a:gradFill flip="none" rotWithShape="1">
            <a:gsLst>
              <a:gs pos="8000">
                <a:srgbClr val="99FF66"/>
              </a:gs>
              <a:gs pos="50000">
                <a:srgbClr val="99FFCC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</a:rPr>
              <a:t>Список литературы : </a:t>
            </a:r>
            <a:endParaRPr lang="ru-RU" sz="1400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400" dirty="0" err="1" smtClean="0">
                <a:latin typeface="Cambria" panose="02040503050406030204" pitchFamily="18" charset="0"/>
              </a:rPr>
              <a:t>Горшеков</a:t>
            </a:r>
            <a:r>
              <a:rPr lang="ru-RU" sz="1400" dirty="0" smtClean="0">
                <a:latin typeface="Cambria" panose="02040503050406030204" pitchFamily="18" charset="0"/>
              </a:rPr>
              <a:t> С.П. Экология и географические основы охраны природы: учеб. пособие для учителей начальных классов. / С.П. </a:t>
            </a:r>
            <a:r>
              <a:rPr lang="ru-RU" sz="1400" dirty="0" err="1" smtClean="0">
                <a:latin typeface="Cambria" panose="02040503050406030204" pitchFamily="18" charset="0"/>
              </a:rPr>
              <a:t>Горшеков</a:t>
            </a:r>
            <a:r>
              <a:rPr lang="ru-RU" sz="1400" dirty="0" smtClean="0">
                <a:latin typeface="Cambria" panose="02040503050406030204" pitchFamily="18" charset="0"/>
              </a:rPr>
              <a:t>. - М: Просвещение, 2008. - 257 с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400" dirty="0" err="1" smtClean="0">
                <a:latin typeface="Cambria" panose="02040503050406030204" pitchFamily="18" charset="0"/>
              </a:rPr>
              <a:t>Дагбаева</a:t>
            </a:r>
            <a:r>
              <a:rPr lang="ru-RU" sz="1400" dirty="0" smtClean="0">
                <a:latin typeface="Cambria" panose="02040503050406030204" pitchFamily="18" charset="0"/>
              </a:rPr>
              <a:t> </a:t>
            </a:r>
            <a:r>
              <a:rPr lang="ru-RU" sz="1400" dirty="0">
                <a:latin typeface="Cambria" panose="02040503050406030204" pitchFamily="18" charset="0"/>
              </a:rPr>
              <a:t>Н. Экологическое воспитание школьников с помощью </a:t>
            </a:r>
            <a:r>
              <a:rPr lang="en-US" sz="1400" dirty="0" err="1">
                <a:latin typeface="Cambria" panose="02040503050406030204" pitchFamily="18" charset="0"/>
              </a:rPr>
              <a:t>Интернета</a:t>
            </a:r>
            <a:r>
              <a:rPr lang="en-US" sz="1400" dirty="0">
                <a:latin typeface="Cambria" panose="02040503050406030204" pitchFamily="18" charset="0"/>
              </a:rPr>
              <a:t> // </a:t>
            </a:r>
            <a:r>
              <a:rPr lang="en-US" sz="1400" dirty="0" err="1">
                <a:latin typeface="Cambria" panose="02040503050406030204" pitchFamily="18" charset="0"/>
              </a:rPr>
              <a:t>Воспитание</a:t>
            </a:r>
            <a:r>
              <a:rPr lang="en-US" sz="1400" dirty="0">
                <a:latin typeface="Cambria" panose="02040503050406030204" pitchFamily="18" charset="0"/>
              </a:rPr>
              <a:t> </a:t>
            </a:r>
            <a:r>
              <a:rPr lang="en-US" sz="1400" dirty="0" err="1">
                <a:latin typeface="Cambria" panose="02040503050406030204" pitchFamily="18" charset="0"/>
              </a:rPr>
              <a:t>школьников</a:t>
            </a:r>
            <a:r>
              <a:rPr lang="en-US" sz="1400" dirty="0">
                <a:latin typeface="Cambria" panose="02040503050406030204" pitchFamily="18" charset="0"/>
              </a:rPr>
              <a:t>. - 2011. - № 1. - С.22-23.</a:t>
            </a:r>
            <a:endParaRPr lang="ru-RU" sz="1400" dirty="0">
              <a:latin typeface="Cambria" panose="020405030504060302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400" dirty="0">
                <a:latin typeface="Cambria" panose="02040503050406030204" pitchFamily="18" charset="0"/>
              </a:rPr>
              <a:t>Данилова М. З. Занимательная экология // Воспитание школьников. - 2010. - № 5. - С.25-33.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400" dirty="0" err="1">
                <a:latin typeface="Cambria" panose="02040503050406030204" pitchFamily="18" charset="0"/>
              </a:rPr>
              <a:t>Дежникова</a:t>
            </a:r>
            <a:r>
              <a:rPr lang="ru-RU" sz="1400" dirty="0">
                <a:latin typeface="Cambria" panose="02040503050406030204" pitchFamily="18" charset="0"/>
              </a:rPr>
              <a:t> Н.С., Иванова Л.Ю., </a:t>
            </a:r>
            <a:r>
              <a:rPr lang="ru-RU" sz="1400" dirty="0" err="1">
                <a:latin typeface="Cambria" panose="02040503050406030204" pitchFamily="18" charset="0"/>
              </a:rPr>
              <a:t>Клемяшова</a:t>
            </a:r>
            <a:r>
              <a:rPr lang="ru-RU" sz="1400" dirty="0">
                <a:latin typeface="Cambria" panose="02040503050406030204" pitchFamily="18" charset="0"/>
              </a:rPr>
              <a:t> Е.М., </a:t>
            </a:r>
            <a:r>
              <a:rPr lang="ru-RU" sz="1400" dirty="0" err="1">
                <a:latin typeface="Cambria" panose="02040503050406030204" pitchFamily="18" charset="0"/>
              </a:rPr>
              <a:t>Снитко</a:t>
            </a:r>
            <a:r>
              <a:rPr lang="ru-RU" sz="1400" dirty="0">
                <a:latin typeface="Cambria" panose="02040503050406030204" pitchFamily="18" charset="0"/>
              </a:rPr>
              <a:t> И.В., Цветкова И.В. Воспитание экологической культуры у детей и подростков: Учебное пособие. - М.: Педагогическое общество России, 2009. - 64 с. </a:t>
            </a:r>
            <a:endParaRPr lang="ru-RU" sz="1400" dirty="0" smtClean="0">
              <a:latin typeface="Cambria" panose="020405030504060302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ru-RU" sz="1400" dirty="0" err="1">
                <a:latin typeface="Cambria" panose="02040503050406030204" pitchFamily="18" charset="0"/>
              </a:rPr>
              <a:t>Горышина</a:t>
            </a:r>
            <a:r>
              <a:rPr lang="ru-RU" sz="1400" dirty="0">
                <a:latin typeface="Cambria" panose="02040503050406030204" pitchFamily="18" charset="0"/>
              </a:rPr>
              <a:t>, Т.К., «Экология растений: учебное пособие</a:t>
            </a:r>
            <a:r>
              <a:rPr lang="ru-RU" sz="1400" dirty="0" smtClean="0">
                <a:latin typeface="Cambria" panose="02040503050406030204" pitchFamily="18" charset="0"/>
              </a:rPr>
              <a:t>»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400" dirty="0" err="1">
                <a:latin typeface="Cambria" panose="02040503050406030204" pitchFamily="18" charset="0"/>
              </a:rPr>
              <a:t>Попечителев</a:t>
            </a:r>
            <a:r>
              <a:rPr lang="ru-RU" sz="1400" dirty="0">
                <a:latin typeface="Cambria" panose="02040503050406030204" pitchFamily="18" charset="0"/>
              </a:rPr>
              <a:t>, Е.П.; </a:t>
            </a:r>
            <a:r>
              <a:rPr lang="ru-RU" sz="1400" dirty="0" err="1">
                <a:latin typeface="Cambria" panose="02040503050406030204" pitchFamily="18" charset="0"/>
              </a:rPr>
              <a:t>Старцева</a:t>
            </a:r>
            <a:r>
              <a:rPr lang="ru-RU" sz="1400" dirty="0">
                <a:latin typeface="Cambria" panose="02040503050406030204" pitchFamily="18" charset="0"/>
              </a:rPr>
              <a:t>, О.Н., «Аналитические исследования в медицине, биологии и экологии</a:t>
            </a:r>
            <a:r>
              <a:rPr lang="ru-RU" sz="1400" dirty="0" smtClean="0">
                <a:latin typeface="Cambria" panose="02040503050406030204" pitchFamily="18" charset="0"/>
              </a:rPr>
              <a:t>»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400" dirty="0" err="1">
                <a:latin typeface="Cambria" panose="02040503050406030204" pitchFamily="18" charset="0"/>
              </a:rPr>
              <a:t>Эрхард</a:t>
            </a:r>
            <a:r>
              <a:rPr lang="ru-RU" sz="1400" dirty="0">
                <a:latin typeface="Cambria" panose="02040503050406030204" pitchFamily="18" charset="0"/>
              </a:rPr>
              <a:t>, Ж.П.; </a:t>
            </a:r>
            <a:r>
              <a:rPr lang="ru-RU" sz="1400" dirty="0" err="1">
                <a:latin typeface="Cambria" panose="02040503050406030204" pitchFamily="18" charset="0"/>
              </a:rPr>
              <a:t>Сежен</a:t>
            </a:r>
            <a:r>
              <a:rPr lang="ru-RU" sz="1400" dirty="0">
                <a:latin typeface="Cambria" panose="02040503050406030204" pitchFamily="18" charset="0"/>
              </a:rPr>
              <a:t>, Ж., «Планктон. Состав, экология, загрязнение»</a:t>
            </a:r>
          </a:p>
          <a:p>
            <a:pPr lvl="0"/>
            <a:endParaRPr lang="ru-RU" sz="1400" dirty="0" smtClean="0">
              <a:latin typeface="Cambria" panose="02040503050406030204" pitchFamily="18" charset="0"/>
            </a:endParaRPr>
          </a:p>
          <a:p>
            <a:pPr lvl="0"/>
            <a:r>
              <a:rPr lang="ru-RU" sz="14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Электронные ресурсы</a:t>
            </a:r>
            <a:endParaRPr lang="ru-RU" sz="1400" dirty="0" smtClean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lvl="0"/>
            <a:r>
              <a:rPr lang="en-US" sz="1400" u="sng" dirty="0" smtClean="0">
                <a:latin typeface="Cambria" panose="02040503050406030204" pitchFamily="18" charset="0"/>
                <a:hlinkClick r:id="rId4"/>
              </a:rPr>
              <a:t>http</a:t>
            </a:r>
            <a:r>
              <a:rPr lang="ru-RU" sz="1400" u="sng" dirty="0">
                <a:latin typeface="Cambria" panose="02040503050406030204" pitchFamily="18" charset="0"/>
                <a:hlinkClick r:id="rId4"/>
              </a:rPr>
              <a:t>://</a:t>
            </a:r>
            <a:r>
              <a:rPr lang="en-US" sz="1400" u="sng" dirty="0" err="1">
                <a:latin typeface="Cambria" panose="02040503050406030204" pitchFamily="18" charset="0"/>
                <a:hlinkClick r:id="rId4"/>
              </a:rPr>
              <a:t>biodat</a:t>
            </a:r>
            <a:r>
              <a:rPr lang="ru-RU" sz="1400" u="sng" dirty="0">
                <a:latin typeface="Cambria" panose="02040503050406030204" pitchFamily="18" charset="0"/>
                <a:hlinkClick r:id="rId4"/>
              </a:rPr>
              <a:t>.</a:t>
            </a:r>
            <a:r>
              <a:rPr lang="en-US" sz="1400" u="sng" dirty="0" err="1">
                <a:latin typeface="Cambria" panose="02040503050406030204" pitchFamily="18" charset="0"/>
                <a:hlinkClick r:id="rId4"/>
              </a:rPr>
              <a:t>ru</a:t>
            </a:r>
            <a:r>
              <a:rPr lang="ru-RU" sz="1400" u="sng" dirty="0">
                <a:latin typeface="Cambria" panose="02040503050406030204" pitchFamily="18" charset="0"/>
                <a:hlinkClick r:id="rId4"/>
              </a:rPr>
              <a:t>/</a:t>
            </a:r>
            <a:r>
              <a:rPr lang="en-US" sz="1400" u="sng" dirty="0" err="1">
                <a:latin typeface="Cambria" panose="02040503050406030204" pitchFamily="18" charset="0"/>
                <a:hlinkClick r:id="rId4"/>
              </a:rPr>
              <a:t>db</a:t>
            </a:r>
            <a:r>
              <a:rPr lang="ru-RU" sz="1400" u="sng" dirty="0">
                <a:latin typeface="Cambria" panose="02040503050406030204" pitchFamily="18" charset="0"/>
                <a:hlinkClick r:id="rId4"/>
              </a:rPr>
              <a:t>/</a:t>
            </a:r>
            <a:r>
              <a:rPr lang="en-US" sz="1400" u="sng" dirty="0" err="1">
                <a:latin typeface="Cambria" panose="02040503050406030204" pitchFamily="18" charset="0"/>
                <a:hlinkClick r:id="rId4"/>
              </a:rPr>
              <a:t>rb</a:t>
            </a:r>
            <a:r>
              <a:rPr lang="ru-RU" sz="1400" u="sng" dirty="0">
                <a:latin typeface="Cambria" panose="02040503050406030204" pitchFamily="18" charset="0"/>
                <a:hlinkClick r:id="rId4"/>
              </a:rPr>
              <a:t>/</a:t>
            </a:r>
            <a:r>
              <a:rPr lang="en-US" sz="1400" u="sng" dirty="0">
                <a:latin typeface="Cambria" panose="02040503050406030204" pitchFamily="18" charset="0"/>
                <a:hlinkClick r:id="rId4"/>
              </a:rPr>
              <a:t>index</a:t>
            </a:r>
            <a:r>
              <a:rPr lang="ru-RU" sz="1400" u="sng" dirty="0">
                <a:latin typeface="Cambria" panose="02040503050406030204" pitchFamily="18" charset="0"/>
                <a:hlinkClick r:id="rId4"/>
              </a:rPr>
              <a:t>.</a:t>
            </a:r>
            <a:r>
              <a:rPr lang="en-US" sz="1400" u="sng" dirty="0" err="1">
                <a:latin typeface="Cambria" panose="02040503050406030204" pitchFamily="18" charset="0"/>
                <a:hlinkClick r:id="rId4"/>
              </a:rPr>
              <a:t>htm</a:t>
            </a:r>
            <a:endParaRPr lang="ru-RU" sz="1400" dirty="0">
              <a:latin typeface="Cambria" panose="02040503050406030204" pitchFamily="18" charset="0"/>
            </a:endParaRPr>
          </a:p>
          <a:p>
            <a:pPr lvl="0"/>
            <a:r>
              <a:rPr lang="en-US" sz="1400" u="sng" dirty="0">
                <a:latin typeface="Cambria" panose="02040503050406030204" pitchFamily="18" charset="0"/>
                <a:hlinkClick r:id="rId5"/>
              </a:rPr>
              <a:t>http</a:t>
            </a:r>
            <a:r>
              <a:rPr lang="ru-RU" sz="1400" u="sng" dirty="0">
                <a:latin typeface="Cambria" panose="02040503050406030204" pitchFamily="18" charset="0"/>
                <a:hlinkClick r:id="rId5"/>
              </a:rPr>
              <a:t>://</a:t>
            </a:r>
            <a:r>
              <a:rPr lang="en-US" sz="1400" u="sng" dirty="0">
                <a:latin typeface="Cambria" panose="02040503050406030204" pitchFamily="18" charset="0"/>
                <a:hlinkClick r:id="rId5"/>
              </a:rPr>
              <a:t>www</a:t>
            </a:r>
            <a:r>
              <a:rPr lang="ru-RU" sz="1400" u="sng" dirty="0">
                <a:latin typeface="Cambria" panose="02040503050406030204" pitchFamily="18" charset="0"/>
                <a:hlinkClick r:id="rId5"/>
              </a:rPr>
              <a:t>.</a:t>
            </a:r>
            <a:r>
              <a:rPr lang="en-US" sz="1400" u="sng" dirty="0" err="1">
                <a:latin typeface="Cambria" panose="02040503050406030204" pitchFamily="18" charset="0"/>
                <a:hlinkClick r:id="rId5"/>
              </a:rPr>
              <a:t>medvejata</a:t>
            </a:r>
            <a:r>
              <a:rPr lang="ru-RU" sz="1400" u="sng" dirty="0">
                <a:latin typeface="Cambria" panose="02040503050406030204" pitchFamily="18" charset="0"/>
                <a:hlinkClick r:id="rId5"/>
              </a:rPr>
              <a:t>.</a:t>
            </a:r>
            <a:r>
              <a:rPr lang="en-US" sz="1400" u="sng" dirty="0" err="1">
                <a:latin typeface="Cambria" panose="02040503050406030204" pitchFamily="18" charset="0"/>
                <a:hlinkClick r:id="rId5"/>
              </a:rPr>
              <a:t>ru</a:t>
            </a:r>
            <a:r>
              <a:rPr lang="ru-RU" sz="1400" u="sng" dirty="0">
                <a:latin typeface="Cambria" panose="02040503050406030204" pitchFamily="18" charset="0"/>
                <a:hlinkClick r:id="rId5"/>
              </a:rPr>
              <a:t>/</a:t>
            </a:r>
            <a:r>
              <a:rPr lang="en-US" sz="1400" u="sng" dirty="0" err="1">
                <a:latin typeface="Cambria" panose="02040503050406030204" pitchFamily="18" charset="0"/>
                <a:hlinkClick r:id="rId5"/>
              </a:rPr>
              <a:t>lern</a:t>
            </a:r>
            <a:r>
              <a:rPr lang="ru-RU" sz="1400" u="sng" dirty="0">
                <a:latin typeface="Cambria" panose="02040503050406030204" pitchFamily="18" charset="0"/>
                <a:hlinkClick r:id="rId5"/>
              </a:rPr>
              <a:t>/</a:t>
            </a:r>
            <a:endParaRPr lang="ru-RU" sz="1400" dirty="0">
              <a:latin typeface="Cambria" panose="02040503050406030204" pitchFamily="18" charset="0"/>
            </a:endParaRPr>
          </a:p>
          <a:p>
            <a:pPr lvl="0"/>
            <a:r>
              <a:rPr lang="en-US" sz="1400" u="sng" dirty="0">
                <a:latin typeface="Cambria" panose="02040503050406030204" pitchFamily="18" charset="0"/>
                <a:hlinkClick r:id="rId6"/>
              </a:rPr>
              <a:t>http://www.greenplaneta.ru/</a:t>
            </a:r>
            <a:endParaRPr lang="ru-RU" sz="1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24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1202</Words>
  <Application>Microsoft Office PowerPoint</Application>
  <PresentationFormat>Широкоэкранный</PresentationFormat>
  <Paragraphs>2412</Paragraphs>
  <Slides>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3" baseType="lpstr">
      <vt:lpstr>Arial</vt:lpstr>
      <vt:lpstr>Arial Black</vt:lpstr>
      <vt:lpstr>Calibri</vt:lpstr>
      <vt:lpstr>Calibri Light</vt:lpstr>
      <vt:lpstr>Cambria</vt:lpstr>
      <vt:lpstr>Times New Roman</vt:lpstr>
      <vt:lpstr>Тема Office</vt:lpstr>
      <vt:lpstr>Веселкина Л.В., Михайлова Н.В.  БОУ "Шумерлинская общеобразовательная  школа-интернат для обучающихся с ограниченными возможностями здоровья"  Минобразования Чувашии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Шумилова Алена Петровна, 15 лет БОУ "Шумерлинская общеобразовательная  школа-интернат для обучающихся с ограниченными возможностями здоровья"  Минобразования Чувашии</dc:title>
  <dc:creator>pk-201-22</dc:creator>
  <cp:lastModifiedBy>pk-201-22</cp:lastModifiedBy>
  <cp:revision>45</cp:revision>
  <dcterms:created xsi:type="dcterms:W3CDTF">2024-03-27T09:55:36Z</dcterms:created>
  <dcterms:modified xsi:type="dcterms:W3CDTF">2024-12-24T09:51:23Z</dcterms:modified>
</cp:coreProperties>
</file>